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281" r:id="rId3"/>
    <p:sldId id="282" r:id="rId4"/>
    <p:sldId id="283" r:id="rId5"/>
    <p:sldId id="284" r:id="rId6"/>
    <p:sldId id="271" r:id="rId7"/>
    <p:sldId id="272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6" r:id="rId19"/>
    <p:sldId id="277" r:id="rId20"/>
    <p:sldId id="278" r:id="rId21"/>
    <p:sldId id="279" r:id="rId22"/>
    <p:sldId id="280" r:id="rId23"/>
    <p:sldId id="266" r:id="rId24"/>
    <p:sldId id="27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008151\Downloads\Positive%20cultures%20177%20Jan%20to%20March%202021%20with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24466346089861E-2"/>
          <c:y val="0.13519301671450604"/>
          <c:w val="0.91777553365391018"/>
          <c:h val="0.61596362665082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'[Positive cultures 177 Jan to March 2021 with graphs.xlsx]Sheet2'!$B$1</c:f>
              <c:strCache>
                <c:ptCount val="1"/>
                <c:pt idx="0">
                  <c:v>January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'[Positive cultures 177 Jan to March 2021 with graphs.xlsx]Sheet2'!$A$2:$A$13</c:f>
              <c:strCache>
                <c:ptCount val="12"/>
                <c:pt idx="0">
                  <c:v>K.pneumoniae</c:v>
                </c:pt>
                <c:pt idx="1">
                  <c:v>K.pneumoniae  MDRO</c:v>
                </c:pt>
                <c:pt idx="2">
                  <c:v>CoNS</c:v>
                </c:pt>
                <c:pt idx="3">
                  <c:v>A. baumanii</c:v>
                </c:pt>
                <c:pt idx="4">
                  <c:v>A. baumani MDRO</c:v>
                </c:pt>
                <c:pt idx="5">
                  <c:v>MRSA</c:v>
                </c:pt>
                <c:pt idx="6">
                  <c:v>S. marcescens</c:v>
                </c:pt>
                <c:pt idx="7">
                  <c:v>E. cloacae</c:v>
                </c:pt>
                <c:pt idx="8">
                  <c:v>S. epidermia</c:v>
                </c:pt>
                <c:pt idx="9">
                  <c:v>E. coli</c:v>
                </c:pt>
                <c:pt idx="10">
                  <c:v>C. albicans</c:v>
                </c:pt>
                <c:pt idx="11">
                  <c:v>C. parapsilosis</c:v>
                </c:pt>
              </c:strCache>
            </c:strRef>
          </c:cat>
          <c:val>
            <c:numRef>
              <c:f>'[Positive cultures 177 Jan to March 2021 with graphs.xlsx]Sheet2'!$B$2:$B$13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3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9-4DF6-A124-CCE6F4E2EAD1}"/>
            </c:ext>
          </c:extLst>
        </c:ser>
        <c:ser>
          <c:idx val="1"/>
          <c:order val="1"/>
          <c:tx>
            <c:strRef>
              <c:f>'[Positive cultures 177 Jan to March 2021 with graphs.xlsx]Sheet2'!$C$1</c:f>
              <c:strCache>
                <c:ptCount val="1"/>
                <c:pt idx="0">
                  <c:v>February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'[Positive cultures 177 Jan to March 2021 with graphs.xlsx]Sheet2'!$A$2:$A$13</c:f>
              <c:strCache>
                <c:ptCount val="12"/>
                <c:pt idx="0">
                  <c:v>K.pneumoniae</c:v>
                </c:pt>
                <c:pt idx="1">
                  <c:v>K.pneumoniae  MDRO</c:v>
                </c:pt>
                <c:pt idx="2">
                  <c:v>CoNS</c:v>
                </c:pt>
                <c:pt idx="3">
                  <c:v>A. baumanii</c:v>
                </c:pt>
                <c:pt idx="4">
                  <c:v>A. baumani MDRO</c:v>
                </c:pt>
                <c:pt idx="5">
                  <c:v>MRSA</c:v>
                </c:pt>
                <c:pt idx="6">
                  <c:v>S. marcescens</c:v>
                </c:pt>
                <c:pt idx="7">
                  <c:v>E. cloacae</c:v>
                </c:pt>
                <c:pt idx="8">
                  <c:v>S. epidermia</c:v>
                </c:pt>
                <c:pt idx="9">
                  <c:v>E. coli</c:v>
                </c:pt>
                <c:pt idx="10">
                  <c:v>C. albicans</c:v>
                </c:pt>
                <c:pt idx="11">
                  <c:v>C. parapsilosis</c:v>
                </c:pt>
              </c:strCache>
            </c:strRef>
          </c:cat>
          <c:val>
            <c:numRef>
              <c:f>'[Positive cultures 177 Jan to March 2021 with graphs.xlsx]Sheet2'!$C$2:$C$13</c:f>
              <c:numCache>
                <c:formatCode>General</c:formatCode>
                <c:ptCount val="12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5">
                  <c:v>3</c:v>
                </c:pt>
                <c:pt idx="6">
                  <c:v>2</c:v>
                </c:pt>
                <c:pt idx="8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9-4DF6-A124-CCE6F4E2EAD1}"/>
            </c:ext>
          </c:extLst>
        </c:ser>
        <c:ser>
          <c:idx val="2"/>
          <c:order val="2"/>
          <c:tx>
            <c:strRef>
              <c:f>'[Positive cultures 177 Jan to March 2021 with graphs.xlsx]Sheet2'!$D$1</c:f>
              <c:strCache>
                <c:ptCount val="1"/>
                <c:pt idx="0">
                  <c:v>March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'[Positive cultures 177 Jan to March 2021 with graphs.xlsx]Sheet2'!$A$2:$A$13</c:f>
              <c:strCache>
                <c:ptCount val="12"/>
                <c:pt idx="0">
                  <c:v>K.pneumoniae</c:v>
                </c:pt>
                <c:pt idx="1">
                  <c:v>K.pneumoniae  MDRO</c:v>
                </c:pt>
                <c:pt idx="2">
                  <c:v>CoNS</c:v>
                </c:pt>
                <c:pt idx="3">
                  <c:v>A. baumanii</c:v>
                </c:pt>
                <c:pt idx="4">
                  <c:v>A. baumani MDRO</c:v>
                </c:pt>
                <c:pt idx="5">
                  <c:v>MRSA</c:v>
                </c:pt>
                <c:pt idx="6">
                  <c:v>S. marcescens</c:v>
                </c:pt>
                <c:pt idx="7">
                  <c:v>E. cloacae</c:v>
                </c:pt>
                <c:pt idx="8">
                  <c:v>S. epidermia</c:v>
                </c:pt>
                <c:pt idx="9">
                  <c:v>E. coli</c:v>
                </c:pt>
                <c:pt idx="10">
                  <c:v>C. albicans</c:v>
                </c:pt>
                <c:pt idx="11">
                  <c:v>C. parapsilosis</c:v>
                </c:pt>
              </c:strCache>
            </c:strRef>
          </c:cat>
          <c:val>
            <c:numRef>
              <c:f>'[Positive cultures 177 Jan to March 2021 with graphs.xlsx]Sheet2'!$D$2:$D$13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3">
                  <c:v>1</c:v>
                </c:pt>
                <c:pt idx="4">
                  <c:v>3</c:v>
                </c:pt>
                <c:pt idx="6">
                  <c:v>1</c:v>
                </c:pt>
                <c:pt idx="8">
                  <c:v>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9-4DF6-A124-CCE6F4E2E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7896959"/>
        <c:axId val="280598719"/>
      </c:barChart>
      <c:catAx>
        <c:axId val="26789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98719"/>
        <c:crosses val="autoZero"/>
        <c:auto val="1"/>
        <c:lblAlgn val="ctr"/>
        <c:lblOffset val="100"/>
        <c:noMultiLvlLbl val="0"/>
      </c:catAx>
      <c:valAx>
        <c:axId val="280598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896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04BFA-78C6-4AB9-99DA-F650C6BC1F1B}" type="datetimeFigureOut">
              <a:rPr lang="en-ZA" smtClean="0"/>
              <a:t>2026/03/25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CDC8-CA62-42BB-ADB0-C5EB8FFC2A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87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Multiple patients deteriorating rapidly</a:t>
            </a:r>
          </a:p>
          <a:p>
            <a:r>
              <a:rPr lang="en-ZA" dirty="0" smtClean="0"/>
              <a:t>High morbidity and mortality risk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CDC8-CA62-42BB-ADB0-C5EB8FFC2A4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01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CDC8-CA62-42BB-ADB0-C5EB8FFC2A49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70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2766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Infection Prevention &amp;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dirty="0"/>
              <a:t>Practical, Evidence-Based </a:t>
            </a:r>
            <a:r>
              <a:rPr dirty="0" smtClean="0"/>
              <a:t>Approach</a:t>
            </a:r>
            <a:endParaRPr lang="en-ZA" dirty="0"/>
          </a:p>
          <a:p>
            <a:r>
              <a:rPr lang="en-ZA" dirty="0" err="1" smtClean="0"/>
              <a:t>Prof.</a:t>
            </a:r>
            <a:r>
              <a:rPr lang="en-ZA" dirty="0" smtClean="0"/>
              <a:t> T. Ramdin</a:t>
            </a:r>
            <a:endParaRPr lang="en-ZA" dirty="0"/>
          </a:p>
          <a:p>
            <a:r>
              <a:rPr lang="en-ZA" sz="2000" b="1" dirty="0" smtClean="0"/>
              <a:t>Every missed clean = a preventable infection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275303"/>
            <a:ext cx="7704667" cy="2713704"/>
          </a:xfrm>
        </p:spPr>
        <p:txBody>
          <a:bodyPr>
            <a:normAutofit/>
          </a:bodyPr>
          <a:lstStyle/>
          <a:p>
            <a:r>
              <a:rPr sz="3200" dirty="0"/>
              <a:t>Real-world barriers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Staffing, supply chains, training gaps</a:t>
            </a:r>
          </a:p>
        </p:txBody>
      </p:sp>
      <p:pic>
        <p:nvPicPr>
          <p:cNvPr id="4" name="Picture 3" descr="EAD8F05F-10F0-4E80-9283-92B43BEEFB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483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698090"/>
            <a:ext cx="7704667" cy="3136491"/>
          </a:xfrm>
        </p:spPr>
        <p:txBody>
          <a:bodyPr/>
          <a:lstStyle/>
          <a:p>
            <a:r>
              <a:rPr dirty="0"/>
              <a:t>Beware of counterfeits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Substandard disinfectants undermine IPC</a:t>
            </a:r>
          </a:p>
        </p:txBody>
      </p:sp>
      <p:pic>
        <p:nvPicPr>
          <p:cNvPr id="4" name="Picture 3" descr="F54E433C-D7B8-42B4-87B1-2F26D941BD7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511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04667" cy="1981200"/>
          </a:xfrm>
        </p:spPr>
        <p:txBody>
          <a:bodyPr/>
          <a:lstStyle/>
          <a:p>
            <a:r>
              <a:rPr dirty="0"/>
              <a:t>Storage matters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Safe, labeled, and dedicated containers</a:t>
            </a:r>
          </a:p>
        </p:txBody>
      </p:sp>
      <p:pic>
        <p:nvPicPr>
          <p:cNvPr id="4" name="Picture 3" descr="E9AEDA59-B31C-4F7A-9054-852A86FE57B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603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688258"/>
            <a:ext cx="7704667" cy="3126659"/>
          </a:xfrm>
        </p:spPr>
        <p:txBody>
          <a:bodyPr/>
          <a:lstStyle/>
          <a:p>
            <a:r>
              <a:rPr dirty="0"/>
              <a:t>Bleach preparation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Correct dilution and workflow is critical</a:t>
            </a:r>
          </a:p>
        </p:txBody>
      </p:sp>
      <p:pic>
        <p:nvPicPr>
          <p:cNvPr id="4" name="Picture 3" descr="0F1AA8B5-5D0A-4EA7-B709-76A601C75C9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555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422787"/>
            <a:ext cx="7704667" cy="2861188"/>
          </a:xfrm>
        </p:spPr>
        <p:txBody>
          <a:bodyPr/>
          <a:lstStyle/>
          <a:p>
            <a:r>
              <a:rPr dirty="0"/>
              <a:t>Equipment hygiene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Dedicated, clean, and well-maintained tools</a:t>
            </a:r>
          </a:p>
        </p:txBody>
      </p:sp>
      <p:pic>
        <p:nvPicPr>
          <p:cNvPr id="4" name="Picture 3" descr="808CA9FA-00E7-4222-B5C9-A023CA7C644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428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285135"/>
            <a:ext cx="7704667" cy="2723536"/>
          </a:xfrm>
        </p:spPr>
        <p:txBody>
          <a:bodyPr/>
          <a:lstStyle/>
          <a:p>
            <a:r>
              <a:rPr dirty="0"/>
              <a:t>Methods matter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Standardised cleaning techniques improve outcomes</a:t>
            </a:r>
          </a:p>
        </p:txBody>
      </p:sp>
      <p:pic>
        <p:nvPicPr>
          <p:cNvPr id="4" name="Picture 3" descr="B07B7A15-BF04-4808-89ED-1CD2ED4E584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519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560439"/>
            <a:ext cx="7704667" cy="2998840"/>
          </a:xfrm>
        </p:spPr>
        <p:txBody>
          <a:bodyPr/>
          <a:lstStyle/>
          <a:p>
            <a:r>
              <a:rPr dirty="0"/>
              <a:t>Simple strategies that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Low-cost, high-impact interventions</a:t>
            </a:r>
          </a:p>
        </p:txBody>
      </p:sp>
      <p:pic>
        <p:nvPicPr>
          <p:cNvPr id="4" name="Picture 3" descr="E708674B-E0C1-448C-830C-B36F14D6DF5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2" y="2075866"/>
            <a:ext cx="6333688" cy="605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285135"/>
            <a:ext cx="7704667" cy="2723536"/>
          </a:xfrm>
        </p:spPr>
        <p:txBody>
          <a:bodyPr/>
          <a:lstStyle/>
          <a:p>
            <a:r>
              <a:rPr dirty="0"/>
              <a:t>Teach &amp; </a:t>
            </a:r>
            <a:r>
              <a:rPr dirty="0" err="1"/>
              <a:t>standardise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61768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WHO tools and structured training</a:t>
            </a:r>
          </a:p>
        </p:txBody>
      </p:sp>
      <p:pic>
        <p:nvPicPr>
          <p:cNvPr id="4" name="Picture 3" descr="ADCBD8EC-4D40-41AF-8B06-C4EA52571D0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EVIDENCE and Statistics</a:t>
            </a:r>
            <a:br>
              <a:rPr lang="en-US" dirty="0"/>
            </a:br>
            <a:r>
              <a:rPr lang="en-US" dirty="0"/>
              <a:t>‘Problem to be solved’</a:t>
            </a:r>
            <a:endParaRPr lang="en-ZA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992420-297F-4B4A-8E4B-03B777586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689927"/>
              </p:ext>
            </p:extLst>
          </p:nvPr>
        </p:nvGraphicFramePr>
        <p:xfrm>
          <a:off x="344129" y="2084439"/>
          <a:ext cx="5122606" cy="370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3" descr="stick_figure_search_clues_anim_500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>
            <a:fillRect/>
          </a:stretch>
        </p:blipFill>
        <p:spPr>
          <a:xfrm>
            <a:off x="5466735" y="1543665"/>
            <a:ext cx="3407748" cy="40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27" y="-393290"/>
            <a:ext cx="7704667" cy="2635046"/>
          </a:xfrm>
        </p:spPr>
        <p:txBody>
          <a:bodyPr>
            <a:normAutofit/>
          </a:bodyPr>
          <a:lstStyle/>
          <a:p>
            <a:r>
              <a:rPr lang="en-US" sz="3200" dirty="0"/>
              <a:t>Implementation of LEAN MANAGEMENT</a:t>
            </a:r>
            <a:br>
              <a:rPr lang="en-US" sz="3200" dirty="0"/>
            </a:br>
            <a:r>
              <a:rPr lang="en-US" sz="3200" dirty="0"/>
              <a:t>‘problem solving’</a:t>
            </a:r>
            <a:endParaRPr lang="en-ZA" sz="3200" dirty="0"/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3460"/>
          <a:stretch>
            <a:fillRect/>
          </a:stretch>
        </p:blipFill>
        <p:spPr>
          <a:xfrm>
            <a:off x="3850121" y="1512297"/>
            <a:ext cx="4836679" cy="5181599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5" name="Rectangle 4"/>
          <p:cNvSpPr/>
          <p:nvPr/>
        </p:nvSpPr>
        <p:spPr>
          <a:xfrm>
            <a:off x="490521" y="1897626"/>
            <a:ext cx="39733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Background: Lean </a:t>
            </a:r>
            <a:r>
              <a:rPr lang="en-US" dirty="0" smtClean="0"/>
              <a:t>was adopted from the Japanese </a:t>
            </a:r>
            <a:r>
              <a:rPr lang="en-US" dirty="0"/>
              <a:t>car </a:t>
            </a:r>
            <a:r>
              <a:rPr lang="en-ZA" dirty="0"/>
              <a:t>manufacturer Toyota to streamline processes and</a:t>
            </a:r>
            <a:r>
              <a:rPr lang="en-US" dirty="0" smtClean="0"/>
              <a:t> </a:t>
            </a:r>
            <a:r>
              <a:rPr lang="en-US" dirty="0"/>
              <a:t>improve quality and efficiency.</a:t>
            </a:r>
          </a:p>
          <a:p>
            <a:r>
              <a:rPr lang="en-US" b="1" dirty="0"/>
              <a:t>Flow Charts</a:t>
            </a:r>
            <a:r>
              <a:rPr lang="en-US" dirty="0"/>
              <a:t>: </a:t>
            </a:r>
            <a:r>
              <a:rPr lang="en-US" dirty="0" smtClean="0"/>
              <a:t>a series </a:t>
            </a:r>
            <a:r>
              <a:rPr lang="en-US" dirty="0"/>
              <a:t>of activities that translate data inputs to outputs</a:t>
            </a:r>
          </a:p>
          <a:p>
            <a:r>
              <a:rPr lang="en-US" b="1" dirty="0"/>
              <a:t>Visual Management</a:t>
            </a:r>
            <a:r>
              <a:rPr lang="en-US" dirty="0"/>
              <a:t>: </a:t>
            </a:r>
            <a:r>
              <a:rPr lang="en-US" dirty="0" err="1"/>
              <a:t>colour</a:t>
            </a:r>
            <a:r>
              <a:rPr lang="en-US" dirty="0"/>
              <a:t> and picture to monitor </a:t>
            </a:r>
            <a:r>
              <a:rPr lang="en-US" dirty="0" smtClean="0"/>
              <a:t>the process </a:t>
            </a:r>
            <a:r>
              <a:rPr lang="en-US" dirty="0"/>
              <a:t>and send feedback where there are problems</a:t>
            </a:r>
          </a:p>
          <a:p>
            <a:r>
              <a:rPr lang="en-US" b="1" dirty="0" err="1" smtClean="0"/>
              <a:t>Standardisation</a:t>
            </a:r>
            <a:r>
              <a:rPr lang="en-US" dirty="0" smtClean="0"/>
              <a:t> </a:t>
            </a:r>
            <a:r>
              <a:rPr lang="en-US" dirty="0"/>
              <a:t>-5S method</a:t>
            </a:r>
          </a:p>
          <a:p>
            <a:pPr marL="342900" indent="-342900">
              <a:buAutoNum type="arabicPeriod"/>
            </a:pPr>
            <a:r>
              <a:rPr lang="en-US" sz="1600" dirty="0"/>
              <a:t>Equipment</a:t>
            </a:r>
          </a:p>
          <a:p>
            <a:pPr marL="342900" indent="-342900">
              <a:buAutoNum type="arabicPeriod"/>
            </a:pPr>
            <a:r>
              <a:rPr lang="en-US" sz="1600" dirty="0"/>
              <a:t>Man</a:t>
            </a:r>
          </a:p>
          <a:p>
            <a:pPr marL="342900" indent="-342900">
              <a:buAutoNum type="arabicPeriod"/>
            </a:pPr>
            <a:r>
              <a:rPr lang="en-US" sz="1600" dirty="0"/>
              <a:t>Material</a:t>
            </a:r>
          </a:p>
          <a:p>
            <a:pPr marL="342900" indent="-342900">
              <a:buAutoNum type="arabicPeriod"/>
            </a:pPr>
            <a:r>
              <a:rPr lang="en-US" sz="1600" dirty="0"/>
              <a:t>Process</a:t>
            </a:r>
          </a:p>
          <a:p>
            <a:pPr marL="342900" indent="-342900">
              <a:buAutoNum type="arabicPeriod"/>
            </a:pPr>
            <a:r>
              <a:rPr lang="en-US" sz="1600" dirty="0"/>
              <a:t>Infrastructure</a:t>
            </a:r>
          </a:p>
          <a:p>
            <a:r>
              <a:rPr lang="en-US" dirty="0"/>
              <a:t>Incorporating lean principles in a </a:t>
            </a:r>
            <a:r>
              <a:rPr lang="en-US" b="1" dirty="0"/>
              <a:t>cultural </a:t>
            </a:r>
            <a:r>
              <a:rPr lang="en-US" b="1" dirty="0" smtClean="0"/>
              <a:t>change and </a:t>
            </a:r>
            <a:r>
              <a:rPr lang="en-US" b="1" dirty="0" err="1" smtClean="0"/>
              <a:t>teamworkk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886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37301"/>
          </a:xfrm>
        </p:spPr>
        <p:txBody>
          <a:bodyPr>
            <a:noAutofit/>
          </a:bodyPr>
          <a:lstStyle/>
          <a:p>
            <a:r>
              <a:rPr lang="en-ZA" sz="2800" dirty="0" smtClean="0"/>
              <a:t>Case </a:t>
            </a:r>
            <a:r>
              <a:rPr lang="en-ZA" sz="2800" dirty="0" smtClean="0"/>
              <a:t>presentation</a:t>
            </a:r>
            <a:br>
              <a:rPr lang="en-ZA" sz="2800" dirty="0" smtClean="0"/>
            </a:br>
            <a:r>
              <a:rPr lang="en-ZA" sz="2800" dirty="0" smtClean="0"/>
              <a:t>Neonatal outbreak with severe skin involvement</a:t>
            </a:r>
            <a:endParaRPr lang="en-Z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631"/>
            <a:ext cx="3937819" cy="47784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9" y="1494502"/>
            <a:ext cx="4090219" cy="53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2438401"/>
          </a:xfrm>
        </p:spPr>
        <p:txBody>
          <a:bodyPr/>
          <a:lstStyle/>
          <a:p>
            <a:r>
              <a:rPr lang="en-ZA" dirty="0" smtClean="0"/>
              <a:t>Lean Team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00200"/>
          <a:ext cx="80391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>
                  <a:extLst>
                    <a:ext uri="{9D8B030D-6E8A-4147-A177-3AD203B41FA5}">
                      <a16:colId xmlns:a16="http://schemas.microsoft.com/office/drawing/2014/main" val="3399695821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3032577825"/>
                    </a:ext>
                  </a:extLst>
                </a:gridCol>
              </a:tblGrid>
              <a:tr h="3447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Coach/SUPPORT</a:t>
                      </a:r>
                      <a:r>
                        <a:rPr lang="en-US" baseline="0" dirty="0" smtClean="0"/>
                        <a:t> 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83013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82742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Dr T Ramdin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CEO- ???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843193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Dr Y </a:t>
                      </a:r>
                      <a:r>
                        <a:rPr lang="en-US" dirty="0" err="1" smtClean="0"/>
                        <a:t>Mavunda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IPC: Tina Thomas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5945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Sr M Dolo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 Nursing: M Pule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59252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Sr S Mobai (IPC)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 Mulaudzi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57327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W/C</a:t>
                      </a:r>
                      <a:r>
                        <a:rPr lang="en-US" baseline="0" dirty="0" smtClean="0"/>
                        <a:t> P Mkhonjana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CM: 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Afriiva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73537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G/A</a:t>
                      </a:r>
                      <a:r>
                        <a:rPr lang="en-US" baseline="0" dirty="0" smtClean="0"/>
                        <a:t> T. Malumane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AM: G Galetlole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84902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G/A</a:t>
                      </a:r>
                      <a:r>
                        <a:rPr lang="en-US" baseline="0" dirty="0" smtClean="0"/>
                        <a:t> C Sithole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OM: N Selekane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89034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Operator: M Mgoqi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D/D: O Khumalo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27539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 M Makua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</a:t>
                      </a:r>
                      <a:r>
                        <a:rPr lang="en-US" baseline="0" dirty="0" smtClean="0"/>
                        <a:t> Supervisor: Mrs E Madiope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6187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: Junior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06356"/>
                  </a:ext>
                </a:extLst>
              </a:tr>
              <a:tr h="344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1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7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POLICE OFFICER OF WARD 177</a:t>
            </a:r>
            <a:endParaRPr lang="en-ZA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5" y="1494503"/>
            <a:ext cx="3451122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Protocols and Guidelines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57200" y="1997839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ISOLATE/COHORT</a:t>
            </a:r>
          </a:p>
          <a:p>
            <a:r>
              <a:rPr lang="en-US" sz="2400" dirty="0"/>
              <a:t>HAND HYGIENE: 5 MOMENTS+ DO NOT MOVE THE DEGERM</a:t>
            </a:r>
          </a:p>
          <a:p>
            <a:r>
              <a:rPr lang="en-US" sz="2400" dirty="0"/>
              <a:t>CONTACT PRECAUTION: GLOVES AND APRONS</a:t>
            </a:r>
          </a:p>
          <a:p>
            <a:r>
              <a:rPr lang="en-US" sz="2400" dirty="0"/>
              <a:t>TRANSMISSION PRECAUTIONS: EQUIPMENT AND CHLOROHEXIDINE BATHS</a:t>
            </a:r>
          </a:p>
          <a:p>
            <a:r>
              <a:rPr lang="en-US" sz="2400" dirty="0"/>
              <a:t>ENVIRONMENTAL CLEANING</a:t>
            </a:r>
          </a:p>
          <a:p>
            <a:r>
              <a:rPr lang="en-US" sz="2400" dirty="0"/>
              <a:t>SURVEILANCE: All close contacts  and transfers rectal swabs </a:t>
            </a:r>
          </a:p>
          <a:p>
            <a:r>
              <a:rPr lang="en-US" sz="2400" dirty="0"/>
              <a:t>EDUCATION: ALL STAFF</a:t>
            </a:r>
          </a:p>
        </p:txBody>
      </p:sp>
    </p:spTree>
    <p:extLst>
      <p:ext uri="{BB962C8B-B14F-4D97-AF65-F5344CB8AC3E}">
        <p14:creationId xmlns:p14="http://schemas.microsoft.com/office/powerpoint/2010/main" val="219497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884903"/>
            <a:ext cx="7704667" cy="3323304"/>
          </a:xfrm>
        </p:spPr>
        <p:txBody>
          <a:bodyPr/>
          <a:lstStyle/>
          <a:p>
            <a:r>
              <a:rPr dirty="0"/>
              <a:t>Monitoring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Audit, feedback, and continuous improvement</a:t>
            </a:r>
          </a:p>
        </p:txBody>
      </p:sp>
      <p:pic>
        <p:nvPicPr>
          <p:cNvPr id="4" name="Picture 3" descr="C7DE503B-676F-400F-BCD6-E55C2465DC8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4" y="1736522"/>
            <a:ext cx="6736536" cy="494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 10 IPC Pearls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dirty="0"/>
              <a:t>Cleaning saves lives</a:t>
            </a:r>
          </a:p>
          <a:p>
            <a:r>
              <a:rPr lang="en-ZA" dirty="0"/>
              <a:t>Technique &gt; product</a:t>
            </a:r>
          </a:p>
          <a:p>
            <a:r>
              <a:rPr lang="en-ZA" dirty="0"/>
              <a:t>Contact time matters</a:t>
            </a:r>
          </a:p>
          <a:p>
            <a:r>
              <a:rPr lang="en-ZA" dirty="0"/>
              <a:t>High-touch surfaces critical</a:t>
            </a:r>
          </a:p>
          <a:p>
            <a:r>
              <a:rPr lang="en-ZA" dirty="0"/>
              <a:t>Do not mix chemicals</a:t>
            </a:r>
          </a:p>
          <a:p>
            <a:r>
              <a:rPr lang="en-ZA" dirty="0"/>
              <a:t>Label everything</a:t>
            </a:r>
          </a:p>
          <a:p>
            <a:r>
              <a:rPr lang="en-ZA" dirty="0"/>
              <a:t>Avoid double-dipping</a:t>
            </a:r>
          </a:p>
          <a:p>
            <a:r>
              <a:rPr lang="en-ZA" dirty="0"/>
              <a:t>Train cleaners</a:t>
            </a:r>
          </a:p>
          <a:p>
            <a:r>
              <a:rPr lang="en-ZA" dirty="0"/>
              <a:t>Audit &amp; feedback</a:t>
            </a:r>
          </a:p>
          <a:p>
            <a:r>
              <a:rPr lang="en-ZA" dirty="0"/>
              <a:t>Standardise practice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60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Final message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Cleaning is high-impact</a:t>
            </a:r>
          </a:p>
          <a:p>
            <a:r>
              <a:rPr lang="en-ZA" dirty="0"/>
              <a:t>Systems drive outcomes</a:t>
            </a:r>
          </a:p>
          <a:p>
            <a:r>
              <a:rPr lang="en-ZA" dirty="0"/>
              <a:t>Empower staff</a:t>
            </a:r>
          </a:p>
          <a:p>
            <a:r>
              <a:rPr lang="en-ZA" dirty="0"/>
              <a:t>Measure &amp; improve</a:t>
            </a:r>
          </a:p>
          <a:p>
            <a:r>
              <a:rPr lang="en-ZA" dirty="0"/>
              <a:t>IPC is everyone's responsibility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5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74" y="575931"/>
            <a:ext cx="4361778" cy="5815704"/>
          </a:xfrm>
        </p:spPr>
      </p:pic>
    </p:spTree>
    <p:extLst>
      <p:ext uri="{BB962C8B-B14F-4D97-AF65-F5344CB8AC3E}">
        <p14:creationId xmlns:p14="http://schemas.microsoft.com/office/powerpoint/2010/main" val="6851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Differential diagnosis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Staphylococcal scaled skin </a:t>
            </a:r>
            <a:r>
              <a:rPr lang="en-ZA" dirty="0" smtClean="0"/>
              <a:t>syndrome</a:t>
            </a:r>
            <a:endParaRPr lang="en-ZA" dirty="0" smtClean="0"/>
          </a:p>
          <a:p>
            <a:r>
              <a:rPr lang="en-ZA" dirty="0" smtClean="0"/>
              <a:t>Drug </a:t>
            </a:r>
            <a:r>
              <a:rPr lang="en-ZA" dirty="0" smtClean="0"/>
              <a:t>reaction</a:t>
            </a:r>
          </a:p>
          <a:p>
            <a:r>
              <a:rPr lang="en-ZA" dirty="0" smtClean="0"/>
              <a:t>Contaminated feeds or infusions</a:t>
            </a:r>
            <a:endParaRPr lang="en-ZA" dirty="0" smtClean="0"/>
          </a:p>
          <a:p>
            <a:r>
              <a:rPr lang="en-ZA" dirty="0" smtClean="0"/>
              <a:t>Epidermolysis </a:t>
            </a:r>
            <a:r>
              <a:rPr lang="en-ZA" dirty="0" smtClean="0"/>
              <a:t>bullosa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892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Blood culture results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17" y="1671484"/>
            <a:ext cx="6372221" cy="5112774"/>
          </a:xfrm>
        </p:spPr>
      </p:pic>
    </p:spTree>
    <p:extLst>
      <p:ext uri="{BB962C8B-B14F-4D97-AF65-F5344CB8AC3E}">
        <p14:creationId xmlns:p14="http://schemas.microsoft.com/office/powerpoint/2010/main" val="400495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Core Message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Most healthcare-associated infections are preventable</a:t>
            </a:r>
          </a:p>
          <a:p>
            <a:r>
              <a:rPr lang="en-ZA" dirty="0"/>
              <a:t>Failure is due to systems, not knowledge</a:t>
            </a:r>
          </a:p>
          <a:p>
            <a:r>
              <a:rPr lang="en-ZA" dirty="0"/>
              <a:t>IPC requires implementation, not just guidelines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9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IPC Audit and Checklist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66453"/>
            <a:ext cx="7704667" cy="440485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Hand hygiene compliance</a:t>
            </a:r>
          </a:p>
          <a:p>
            <a:r>
              <a:rPr lang="en-ZA" dirty="0"/>
              <a:t>Correct disinfectant &amp; labelling</a:t>
            </a:r>
          </a:p>
          <a:p>
            <a:r>
              <a:rPr lang="en-ZA" dirty="0"/>
              <a:t>Bleach dilution correct</a:t>
            </a:r>
          </a:p>
          <a:p>
            <a:r>
              <a:rPr lang="en-ZA" dirty="0"/>
              <a:t>Clean → dirty, top → bottom</a:t>
            </a:r>
          </a:p>
          <a:p>
            <a:r>
              <a:rPr lang="en-ZA" dirty="0"/>
              <a:t>High-touch surfaces cleaned</a:t>
            </a:r>
          </a:p>
          <a:p>
            <a:r>
              <a:rPr lang="en-ZA" dirty="0"/>
              <a:t>No double-dipping</a:t>
            </a:r>
          </a:p>
          <a:p>
            <a:r>
              <a:rPr lang="en-ZA" dirty="0"/>
              <a:t>Correct PPE</a:t>
            </a:r>
          </a:p>
          <a:p>
            <a:r>
              <a:rPr lang="en-ZA" dirty="0"/>
              <a:t>Equipment clean &amp; dedicated</a:t>
            </a:r>
          </a:p>
          <a:p>
            <a:r>
              <a:rPr lang="en-ZA" dirty="0"/>
              <a:t>Waste segregation</a:t>
            </a:r>
          </a:p>
          <a:p>
            <a:r>
              <a:rPr lang="en-ZA" dirty="0"/>
              <a:t>Monitoring &amp; feedback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76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Neonatal IPC bundle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7290"/>
            <a:ext cx="7704667" cy="4082526"/>
          </a:xfrm>
        </p:spPr>
        <p:txBody>
          <a:bodyPr>
            <a:normAutofit fontScale="40000" lnSpcReduction="20000"/>
          </a:bodyPr>
          <a:lstStyle/>
          <a:p>
            <a:r>
              <a:rPr lang="en-ZA" sz="5100" dirty="0"/>
              <a:t>Strict hand hygiene</a:t>
            </a:r>
          </a:p>
          <a:p>
            <a:r>
              <a:rPr lang="en-ZA" sz="5100" dirty="0"/>
              <a:t>Dedicated equipment</a:t>
            </a:r>
          </a:p>
          <a:p>
            <a:r>
              <a:rPr lang="en-ZA" sz="5100" dirty="0"/>
              <a:t>Daily incubator cleaning</a:t>
            </a:r>
          </a:p>
          <a:p>
            <a:r>
              <a:rPr lang="en-ZA" sz="5100" dirty="0"/>
              <a:t>Terminal cleaning</a:t>
            </a:r>
          </a:p>
          <a:p>
            <a:r>
              <a:rPr lang="en-ZA" sz="5100" dirty="0"/>
              <a:t>Safe breastmilk handling</a:t>
            </a:r>
          </a:p>
          <a:p>
            <a:r>
              <a:rPr lang="en-ZA" sz="5100" dirty="0"/>
              <a:t>Minimal handling</a:t>
            </a:r>
          </a:p>
          <a:p>
            <a:r>
              <a:rPr lang="en-ZA" sz="5100" dirty="0"/>
              <a:t>Antibiotic stewardship</a:t>
            </a:r>
          </a:p>
          <a:p>
            <a:r>
              <a:rPr lang="en-ZA" sz="5100" dirty="0"/>
              <a:t>Skin protection</a:t>
            </a:r>
          </a:p>
          <a:p>
            <a:r>
              <a:rPr lang="en-ZA" sz="5100" dirty="0"/>
              <a:t>Visitor control</a:t>
            </a:r>
          </a:p>
          <a:p>
            <a:r>
              <a:rPr lang="en-ZA" sz="5100" dirty="0"/>
              <a:t>Weekly audits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5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648929"/>
            <a:ext cx="7704667" cy="3087330"/>
          </a:xfrm>
        </p:spPr>
        <p:txBody>
          <a:bodyPr/>
          <a:lstStyle/>
          <a:p>
            <a:r>
              <a:rPr dirty="0"/>
              <a:t>Where are the gaps in practice?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Identifying system-level failures</a:t>
            </a:r>
          </a:p>
        </p:txBody>
      </p:sp>
      <p:pic>
        <p:nvPicPr>
          <p:cNvPr id="4" name="Picture 3" descr="4618D433-4D5F-49CB-B1C0-4782F0A883D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6400800" cy="482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3119</TotalTime>
  <Words>486</Words>
  <Application>Microsoft Office PowerPoint</Application>
  <PresentationFormat>On-screen Show (4:3)</PresentationFormat>
  <Paragraphs>121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Parallax</vt:lpstr>
      <vt:lpstr>Infection Prevention &amp; Control</vt:lpstr>
      <vt:lpstr>Case presentation Neonatal outbreak with severe skin involvement</vt:lpstr>
      <vt:lpstr>PowerPoint Presentation</vt:lpstr>
      <vt:lpstr>Differential diagnosis</vt:lpstr>
      <vt:lpstr>Blood culture results</vt:lpstr>
      <vt:lpstr>Core Message</vt:lpstr>
      <vt:lpstr>IPC Audit and Checklist</vt:lpstr>
      <vt:lpstr>Neonatal IPC bundle</vt:lpstr>
      <vt:lpstr>Where are the gaps in practice?</vt:lpstr>
      <vt:lpstr>Real-world barriers</vt:lpstr>
      <vt:lpstr>Beware of counterfeits</vt:lpstr>
      <vt:lpstr>Storage matters</vt:lpstr>
      <vt:lpstr>Bleach preparation</vt:lpstr>
      <vt:lpstr>Equipment hygiene</vt:lpstr>
      <vt:lpstr>Methods matter</vt:lpstr>
      <vt:lpstr>Simple strategies that work</vt:lpstr>
      <vt:lpstr>Teach &amp; standardise</vt:lpstr>
      <vt:lpstr>THE EVIDENCE and Statistics ‘Problem to be solved’</vt:lpstr>
      <vt:lpstr>Implementation of LEAN MANAGEMENT ‘problem solving’</vt:lpstr>
      <vt:lpstr>Lean Team</vt:lpstr>
      <vt:lpstr>THE POLICE OFFICER OF WARD 177</vt:lpstr>
      <vt:lpstr>Protocols and Guidelines</vt:lpstr>
      <vt:lpstr>Monitoring systems</vt:lpstr>
      <vt:lpstr>Top 10 IPC Pearls</vt:lpstr>
      <vt:lpstr>Final message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 &amp; Control</dc:title>
  <dc:subject/>
  <dc:creator>Tanusha Ramdin</dc:creator>
  <cp:keywords/>
  <dc:description>generated using python-pptx</dc:description>
  <cp:lastModifiedBy>Author</cp:lastModifiedBy>
  <cp:revision>18</cp:revision>
  <dcterms:created xsi:type="dcterms:W3CDTF">2013-01-27T09:14:16Z</dcterms:created>
  <dcterms:modified xsi:type="dcterms:W3CDTF">2026-03-25T09:07:22Z</dcterms:modified>
  <cp:category/>
  <cp:contentStatus/>
</cp:coreProperties>
</file>