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5" r:id="rId5"/>
  </p:sldMasterIdLst>
  <p:notesMasterIdLst>
    <p:notesMasterId r:id="rId48"/>
  </p:notesMasterIdLst>
  <p:sldIdLst>
    <p:sldId id="257" r:id="rId6"/>
    <p:sldId id="324" r:id="rId7"/>
    <p:sldId id="430" r:id="rId8"/>
    <p:sldId id="702" r:id="rId9"/>
    <p:sldId id="431" r:id="rId10"/>
    <p:sldId id="433" r:id="rId11"/>
    <p:sldId id="434" r:id="rId12"/>
    <p:sldId id="435" r:id="rId13"/>
    <p:sldId id="436" r:id="rId14"/>
    <p:sldId id="437" r:id="rId15"/>
    <p:sldId id="438" r:id="rId16"/>
    <p:sldId id="328" r:id="rId17"/>
    <p:sldId id="376" r:id="rId18"/>
    <p:sldId id="330" r:id="rId19"/>
    <p:sldId id="703" r:id="rId20"/>
    <p:sldId id="356" r:id="rId21"/>
    <p:sldId id="368" r:id="rId22"/>
    <p:sldId id="343" r:id="rId23"/>
    <p:sldId id="333" r:id="rId24"/>
    <p:sldId id="653" r:id="rId25"/>
    <p:sldId id="729" r:id="rId26"/>
    <p:sldId id="441" r:id="rId27"/>
    <p:sldId id="637" r:id="rId28"/>
    <p:sldId id="641" r:id="rId29"/>
    <p:sldId id="636" r:id="rId30"/>
    <p:sldId id="640" r:id="rId31"/>
    <p:sldId id="634" r:id="rId32"/>
    <p:sldId id="642" r:id="rId33"/>
    <p:sldId id="650" r:id="rId34"/>
    <p:sldId id="707" r:id="rId35"/>
    <p:sldId id="661" r:id="rId36"/>
    <p:sldId id="706" r:id="rId37"/>
    <p:sldId id="714" r:id="rId38"/>
    <p:sldId id="709" r:id="rId39"/>
    <p:sldId id="710" r:id="rId40"/>
    <p:sldId id="712" r:id="rId41"/>
    <p:sldId id="713" r:id="rId42"/>
    <p:sldId id="698" r:id="rId43"/>
    <p:sldId id="699" r:id="rId44"/>
    <p:sldId id="715" r:id="rId45"/>
    <p:sldId id="717" r:id="rId46"/>
    <p:sldId id="727" r:id="rId4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9"/>
    <p:restoredTop sz="93447"/>
  </p:normalViewPr>
  <p:slideViewPr>
    <p:cSldViewPr snapToGrid="0" snapToObjects="1">
      <p:cViewPr varScale="1">
        <p:scale>
          <a:sx n="106" d="100"/>
          <a:sy n="106" d="100"/>
        </p:scale>
        <p:origin x="8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7E6A7-A9F7-EA42-9091-8B0808FE202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A52EF-7C02-7148-8EC3-D4A0EE43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3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30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36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45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0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887F3-FC61-314C-918D-1C8B53E7BD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409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3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84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95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42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02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36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93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71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887F3-FC61-314C-918D-1C8B53E7BD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81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F8E9E-3DD9-4B09-A580-A09B9A67D793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9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1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20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30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11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A52EF-7C02-7148-8EC3-D4A0EE43EF4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0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0E46-B4D0-5B4D-B40E-F72D5915E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85194-3C0B-F942-BECA-CFF71D091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89779-606B-6846-B7F1-B135CA19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32D69-9E31-3E4B-808D-21CD6E352A99}" type="datetime1">
              <a:rPr lang="en-ZA" smtClean="0"/>
              <a:t>2026/03/27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FEFC2-525B-FE45-A72C-610D9909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A94A-3174-3046-A215-894C3F3C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5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9FA0-70E9-6244-A76F-959B075F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9214A-FE75-5643-97DD-D98328536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B085-2006-B644-AC53-1CC09FFF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8F9B-1CB0-2148-B77F-73C3233DB96F}" type="datetime1">
              <a:rPr lang="en-ZA" smtClean="0"/>
              <a:t>2026/03/27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B23DD-9CA1-BA43-AAC1-A28108A3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C3B99-201F-CC4C-9D1C-48D2489D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4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131B0-C836-DA4A-88C9-2815AD943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5F41B9-1EA2-AD42-AF7C-2153B22DD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355BB-AD75-AC41-8C77-1ADDA0C9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61B3-ABD5-2D49-B610-A8FA9841EDFC}" type="datetime1">
              <a:rPr lang="en-ZA" smtClean="0"/>
              <a:t>2026/03/27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1773B-E44E-FF41-8011-44C5C77C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D9878-7C24-5B49-A27E-4A6F1F3C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08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357188" y="1879601"/>
            <a:ext cx="11472862" cy="4403723"/>
          </a:xfrm>
        </p:spPr>
        <p:txBody>
          <a:bodyPr tIns="1249724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7188" y="357188"/>
            <a:ext cx="11472863" cy="1522413"/>
          </a:xfrm>
          <a:solidFill>
            <a:schemeClr val="accent1"/>
          </a:solidFill>
        </p:spPr>
        <p:txBody>
          <a:bodyPr lIns="306000" tIns="324000" bIns="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57189" y="1879601"/>
            <a:ext cx="11472862" cy="533400"/>
          </a:xfrm>
          <a:solidFill>
            <a:schemeClr val="accent1">
              <a:alpha val="40000"/>
            </a:schemeClr>
          </a:solidFill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39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59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7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9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1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3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5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  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2E91D33-8F01-E84A-BFB8-F983DDBFFB3F}" type="datetime1">
              <a:rPr lang="en-ZA" noProof="0" smtClean="0"/>
              <a:t>2026/03/27</a:t>
            </a:fld>
            <a:endParaRPr lang="en-US" noProof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60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0F65-CA82-F447-8845-D07D6E5338C1}" type="datetime1">
              <a:rPr lang="en-ZA" noProof="0" smtClean="0"/>
              <a:t>2026/03/27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17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9024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731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137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139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9261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463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FE71-9F37-D441-A2BC-90837B52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20E4-8D28-3343-9D23-8452C1BA2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A791-3BF3-F641-BAF8-F3716E54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E433-34E3-9B44-AAA9-6ECD2B981B84}" type="datetime1">
              <a:rPr lang="en-ZA" smtClean="0"/>
              <a:t>2026/03/27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870F1-513D-5E4C-ADEA-E0005A84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1E3EE-8F1E-5540-87BB-DC365E8F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4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4446-0CCE-4734-B8E6-513DDC53CD85}" type="datetime1">
              <a:rPr lang="en-US" noProof="0" smtClean="0"/>
              <a:pPr/>
              <a:t>3/27/2026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D1CE7045-5CDA-4635-8EEB-5A0FFD577EE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3"/>
          </p:nvPr>
        </p:nvSpPr>
        <p:spPr>
          <a:xfrm>
            <a:off x="814919" y="1312864"/>
            <a:ext cx="10562167" cy="482616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2586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8BD7E3E-096F-CA49-A072-628190C75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938" y="5920155"/>
            <a:ext cx="1443055" cy="8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52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9E53-2979-574C-9C1E-58FC5C7E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BFCDE-503A-434E-94C3-D76944CB9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EA1D5-87B7-344C-969E-47A35C51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28E1E-FFF3-544E-87A8-6B11A76C409A}" type="datetime1">
              <a:rPr lang="en-ZA" smtClean="0"/>
              <a:t>2026/03/27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23D5-46CB-C54A-A58A-B5C1BFC8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CD09B-5479-BA45-8F3C-34BD493A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4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6F94-8D48-6743-9E6E-0140CABE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E6D2C-21D5-9046-BE41-269A7CC0F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E146E-76CA-8641-9F6B-3A769498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F1FA3-E879-E844-9751-A2743CFD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4522-9775-5D48-8619-AF30B6FCB8B8}" type="datetime1">
              <a:rPr lang="en-ZA" smtClean="0"/>
              <a:t>2026/03/27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7332A-3F22-834C-9AA8-C5780A0A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F34BA-DCAE-3344-B288-BE2B68FC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8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DBEB-49A4-804E-A56E-5BFC6D4C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6E681-280C-E14D-AC14-182A7F4D1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56517-02AF-0847-94B3-F47CAFF71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45F1F-E644-A646-B322-46480CEFD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7DD2F-ADFD-7D48-BA0E-5F3DEC655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F0A45-7AA4-FA4A-9262-6E761704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6380-F50E-8C4D-AC15-66784A6B4AA0}" type="datetime1">
              <a:rPr lang="en-ZA" smtClean="0"/>
              <a:t>2026/03/27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A29F5-3CA1-984B-8DB5-5CB162FF3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C966D-2714-6E42-82B7-A7070D75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1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2EF3-C6CD-E643-B573-C9C32BF3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C8C2C-916D-F643-ACBF-E1A346B1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A0A7-AAF7-F649-898D-6DBCF44C89F4}" type="datetime1">
              <a:rPr lang="en-ZA" smtClean="0"/>
              <a:t>2026/03/27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7E754-9A83-7741-ABA0-A1C99C61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49210-E359-AC47-A8FD-ED011EB8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B952A-5424-9E41-B3AB-E9C996A4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7191-028E-6B4B-847E-0FE1BB307142}" type="datetime1">
              <a:rPr lang="en-ZA" smtClean="0"/>
              <a:t>2026/03/27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8BCB-C748-9A4E-A39D-B0DE6A2E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EFB4F-48C7-DB4A-A75E-A65C24C6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0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0EA6-463D-B54C-AA8C-DD78F1DB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72BB0-B335-6E42-B981-21193E46D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273C1-2AB9-8F42-95DF-AD926B9E3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D6035-4C4B-8C4C-BF02-76F40127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3B0B8-9CEF-5D4A-A528-683EEB51ED1E}" type="datetime1">
              <a:rPr lang="en-ZA" smtClean="0"/>
              <a:t>2026/03/27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8F823-C05E-E442-96C6-B17AA59A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DAB2F-B2E9-904B-B107-F5C5526B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5A16-3BFC-4E4F-B88C-9B384B7A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23A7E-8DD8-E94A-B2E1-686514204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906FF-BF65-6841-9AFF-BEA280CD9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96922-824F-C445-BA67-66AF0AD7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3B4D4-76C6-E84F-87EB-0340DE41D04C}" type="datetime1">
              <a:rPr lang="en-ZA" smtClean="0"/>
              <a:t>2026/03/27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B3A46-F1F9-9C47-9859-D7ED1FC5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C3B2B-0B4C-7C4D-B424-18B20B96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6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CE5C7-ABB5-2F46-A7FD-B90CA519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577FD-5CC2-A744-A466-EB2B16B43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6F7DE-E2DB-774A-971A-38313697A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73DC-4DE8-AC42-83A8-B2036D62FF0B}" type="datetime1">
              <a:rPr lang="en-ZA" smtClean="0"/>
              <a:t>2026/03/27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A64C1-967B-8A4B-8252-8D14D22CF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A0DFB-2F8E-4F44-BBF7-D5B630745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6A603-A269-0040-AB3D-D00124EF1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2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7" r:id="rId17"/>
    <p:sldLayoutId id="2147483674" r:id="rId18"/>
    <p:sldLayoutId id="2147483675" r:id="rId19"/>
    <p:sldLayoutId id="214748368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C0A1449-843B-F44D-BC54-30F572FE2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938" y="5920155"/>
            <a:ext cx="1443055" cy="8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Gotham ExtraLight" panose="02000603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Gotham ExtraLight" panose="02000603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Gotham ExtraLight" panose="02000603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Gotham ExtraLight" panose="02000603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Gotham ExtraLight" panose="02000603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Gotham ExtraLight" panose="02000603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wmf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w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wmf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30A047-2120-44A8-8754-329148AAE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Industroclean </a:t>
            </a:r>
            <a:br>
              <a:rPr lang="en-GB" dirty="0"/>
            </a:br>
            <a:r>
              <a:rPr lang="en-GB" dirty="0" err="1"/>
              <a:t>Gics</a:t>
            </a:r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1A675D-1E51-37CB-4107-16AC8BC9952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ZA" dirty="0"/>
              <a:t>The good and bad practices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1A73CC5-E5F9-3845-A329-CFD85A2926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A2AD25D-E0C2-3844-9337-7522435E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318" y="5262182"/>
            <a:ext cx="2230582" cy="1238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FDCA5-73D3-3F49-047C-E056C6772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" y="2769602"/>
            <a:ext cx="8597348" cy="34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E88637-15EB-48FA-87F9-7AD4EA7C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BC3BE-8757-4FFD-96BE-ACD25DE0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FF8A4E-5D44-4EF4-8A2E-A433164A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16" y="241835"/>
            <a:ext cx="10515600" cy="66229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TOILETS AND SLUICES 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erson squatting on a toilet&#10;&#10;Description automatically generated with low confidence">
            <a:extLst>
              <a:ext uri="{FF2B5EF4-FFF2-40B4-BE49-F238E27FC236}">
                <a16:creationId xmlns:a16="http://schemas.microsoft.com/office/drawing/2014/main" id="{BEB53D3D-5FC5-B342-B2FE-E7920AAFC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1" y="904126"/>
            <a:ext cx="50292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E8C108-732A-491E-B6DE-B7E0031A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4A9F5F-9297-4A54-90CA-7381D4B5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DF9146-8CAF-436A-93DA-4FE1FB34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1" y="136525"/>
            <a:ext cx="10515600" cy="66229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OF ISOLATION ROOMS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A335AA9-BBF8-E14D-91A8-22C344F9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599" y="798816"/>
            <a:ext cx="4588727" cy="59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376"/>
            <a:ext cx="10515600" cy="1325563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CHAIN OF CONTAMINATION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27710-1F6A-8946-9581-88FF74E640CE}"/>
              </a:ext>
            </a:extLst>
          </p:cNvPr>
          <p:cNvSpPr txBox="1"/>
          <p:nvPr/>
        </p:nvSpPr>
        <p:spPr>
          <a:xfrm>
            <a:off x="316523" y="942536"/>
            <a:ext cx="101990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 of Cleaning in a Hospital Environment</a:t>
            </a:r>
          </a:p>
          <a:p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– Existing site of infection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RESERVOIR – Floors, furniture, equipment &amp; touch points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VEHICLE – Dust, staff &amp; equipment</a:t>
            </a:r>
          </a:p>
          <a:p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Control Points in cross contamination 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 wash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Touch points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 control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Frequencies</a:t>
            </a:r>
          </a:p>
        </p:txBody>
      </p:sp>
    </p:spTree>
    <p:extLst>
      <p:ext uri="{BB962C8B-B14F-4D97-AF65-F5344CB8AC3E}">
        <p14:creationId xmlns:p14="http://schemas.microsoft.com/office/powerpoint/2010/main" val="245437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CDE244-9B65-4243-A032-AB2C29D8F1F0}"/>
              </a:ext>
            </a:extLst>
          </p:cNvPr>
          <p:cNvSpPr txBox="1"/>
          <p:nvPr/>
        </p:nvSpPr>
        <p:spPr>
          <a:xfrm>
            <a:off x="316523" y="942536"/>
            <a:ext cx="101990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Products chosen should have proven hygienic benefits: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Disposables for both floor &amp; above the floor cleaning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Microfiber technology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room” cloth/mop usage concept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scrubber driers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 coding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equipment in high risk areas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from clean to dirty. From top to bottom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I cleaning or contaminating?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88DFB4-B4FD-5C4D-9ADC-580829FA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1511"/>
            <a:ext cx="10515600" cy="1325563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PRODUCT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1613520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95027" y="2841674"/>
            <a:ext cx="4276504" cy="3840166"/>
            <a:chOff x="2824629" y="4353580"/>
            <a:chExt cx="3024187" cy="2791658"/>
          </a:xfrm>
        </p:grpSpPr>
        <p:pic>
          <p:nvPicPr>
            <p:cNvPr id="7" name="Picture 4" descr="pretoria west006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629" y="4876800"/>
              <a:ext cx="3024187" cy="2268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34395" y="4353580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800" b="1" dirty="0">
                  <a:solidFill>
                    <a:srgbClr val="FF0000"/>
                  </a:solidFill>
                </a:rPr>
                <a:t>DON’TS</a:t>
              </a:r>
            </a:p>
          </p:txBody>
        </p:sp>
      </p:grpSp>
      <p:pic>
        <p:nvPicPr>
          <p:cNvPr id="2051" name="Picture 3" descr="C:\Users\WENDYM\AppData\Local\Microsoft\Windows\Temporary Internet Files\Content.IE5\V095O9RE\MC90043242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25" y="2728110"/>
            <a:ext cx="1704975" cy="157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712" y="256342"/>
            <a:ext cx="859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CLEANING [COLLECT AND CONTAIN SOIL]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113713" y="1089285"/>
            <a:ext cx="93972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To remove dirt &amp; organic material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AIM&gt; aesthetic effect &amp; lowering bio burden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Removing favorable environment for micro organisms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Emphasis on effective cleaning methods to reduce cross contamination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Daily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712" y="256342"/>
            <a:ext cx="1187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CO-OPERATION – INFECTION CONTROL/CLEANING DEPARTMENT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04566" y="1075217"/>
            <a:ext cx="9397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Disinfectant Policy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Approved Cleaning Policy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Precautions in high risk areas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17042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5" y="1566122"/>
            <a:ext cx="4241040" cy="238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91" y="703385"/>
            <a:ext cx="3239714" cy="5507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52" y="703385"/>
            <a:ext cx="3317806" cy="5507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D79D9-BC34-C947-B0F4-A1136BA4EDBE}"/>
              </a:ext>
            </a:extLst>
          </p:cNvPr>
          <p:cNvSpPr txBox="1"/>
          <p:nvPr/>
        </p:nvSpPr>
        <p:spPr>
          <a:xfrm>
            <a:off x="227191" y="118610"/>
            <a:ext cx="957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DON’TS!</a:t>
            </a:r>
          </a:p>
        </p:txBody>
      </p:sp>
      <p:pic>
        <p:nvPicPr>
          <p:cNvPr id="11" name="Picture 3" descr="C:\Users\WENDYM\AppData\Local\Microsoft\Windows\Temporary Internet Files\Content.IE5\V095O9RE\MC900432423[1].wmf">
            <a:extLst>
              <a:ext uri="{FF2B5EF4-FFF2-40B4-BE49-F238E27FC236}">
                <a16:creationId xmlns:a16="http://schemas.microsoft.com/office/drawing/2014/main" id="{B807D112-9B73-5C43-9771-D287FA7F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77" y="629059"/>
            <a:ext cx="1704975" cy="157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WENDYM\AppData\Local\Microsoft\Windows\Temporary Internet Files\Content.IE5\V095O9RE\MC900432423[1].wmf">
            <a:extLst>
              <a:ext uri="{FF2B5EF4-FFF2-40B4-BE49-F238E27FC236}">
                <a16:creationId xmlns:a16="http://schemas.microsoft.com/office/drawing/2014/main" id="{5D251DF6-8483-454F-9D59-BB8E2F3C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70" y="5198267"/>
            <a:ext cx="1704975" cy="157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5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D1CE7045-5CDA-4635-8EEB-5A0FFD577EE8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5" r="10816"/>
          <a:stretch/>
        </p:blipFill>
        <p:spPr>
          <a:xfrm>
            <a:off x="7679500" y="3075902"/>
            <a:ext cx="4188357" cy="3546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0729" r="19622"/>
          <a:stretch/>
        </p:blipFill>
        <p:spPr>
          <a:xfrm>
            <a:off x="227191" y="2673180"/>
            <a:ext cx="4397623" cy="3683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9CEDE-136C-FA45-A5EE-9D3A68653C53}"/>
              </a:ext>
            </a:extLst>
          </p:cNvPr>
          <p:cNvSpPr txBox="1"/>
          <p:nvPr/>
        </p:nvSpPr>
        <p:spPr>
          <a:xfrm>
            <a:off x="227191" y="118610"/>
            <a:ext cx="957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DON’TS!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11150"/>
          <a:stretch/>
        </p:blipFill>
        <p:spPr>
          <a:xfrm>
            <a:off x="3730870" y="650111"/>
            <a:ext cx="4730260" cy="3847308"/>
          </a:xfrm>
          <a:prstGeom prst="rect">
            <a:avLst/>
          </a:prstGeom>
        </p:spPr>
      </p:pic>
      <p:pic>
        <p:nvPicPr>
          <p:cNvPr id="11" name="Picture 3" descr="C:\Users\WENDYM\AppData\Local\Microsoft\Windows\Temporary Internet Files\Content.IE5\V095O9RE\MC900432423[1].wmf">
            <a:extLst>
              <a:ext uri="{FF2B5EF4-FFF2-40B4-BE49-F238E27FC236}">
                <a16:creationId xmlns:a16="http://schemas.microsoft.com/office/drawing/2014/main" id="{65763DA4-52EB-DC47-BA66-C4174191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05" y="4848981"/>
            <a:ext cx="1177632" cy="1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20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62" y="3789583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62" y="874225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9" y="1160584"/>
            <a:ext cx="3024554" cy="4536831"/>
          </a:xfrm>
          <a:prstGeom prst="rect">
            <a:avLst/>
          </a:prstGeom>
        </p:spPr>
      </p:pic>
      <p:pic>
        <p:nvPicPr>
          <p:cNvPr id="9" name="Picture 4" descr="Masslinn To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360" y="2126199"/>
            <a:ext cx="3472754" cy="26056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8F49C3-FFCE-1E4E-83A3-F2C6BEECB32B}"/>
              </a:ext>
            </a:extLst>
          </p:cNvPr>
          <p:cNvSpPr txBox="1"/>
          <p:nvPr/>
        </p:nvSpPr>
        <p:spPr>
          <a:xfrm>
            <a:off x="227191" y="118610"/>
            <a:ext cx="957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DO’S!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B0297-E992-A144-8D8C-A6E180D73ABC}"/>
              </a:ext>
            </a:extLst>
          </p:cNvPr>
          <p:cNvSpPr txBox="1"/>
          <p:nvPr/>
        </p:nvSpPr>
        <p:spPr>
          <a:xfrm>
            <a:off x="8083062" y="117292"/>
            <a:ext cx="957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DON’TS!</a:t>
            </a:r>
          </a:p>
        </p:txBody>
      </p:sp>
      <p:pic>
        <p:nvPicPr>
          <p:cNvPr id="13" name="Picture 3" descr="C:\Users\WENDYM\AppData\Local\Microsoft\Windows\Temporary Internet Files\Content.IE5\V095O9RE\MC900432423[1].wmf">
            <a:extLst>
              <a:ext uri="{FF2B5EF4-FFF2-40B4-BE49-F238E27FC236}">
                <a16:creationId xmlns:a16="http://schemas.microsoft.com/office/drawing/2014/main" id="{EC01AFD5-7100-FB42-8208-57E26042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12" y="2813130"/>
            <a:ext cx="1335892" cy="12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89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97" y="3637652"/>
            <a:ext cx="3920465" cy="2954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  <a14:imgEffect>
                      <a14:brightnessContrast bright="24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73" y="2075970"/>
            <a:ext cx="3459587" cy="4515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BCCC1-DFC0-364A-9973-A64E038D8208}"/>
              </a:ext>
            </a:extLst>
          </p:cNvPr>
          <p:cNvSpPr txBox="1"/>
          <p:nvPr/>
        </p:nvSpPr>
        <p:spPr>
          <a:xfrm>
            <a:off x="4162597" y="2927960"/>
            <a:ext cx="957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DON’TS!</a:t>
            </a:r>
          </a:p>
        </p:txBody>
      </p:sp>
      <p:pic>
        <p:nvPicPr>
          <p:cNvPr id="11" name="Picture 3" descr="C:\Users\WENDYM\AppData\Local\Microsoft\Windows\Temporary Internet Files\Content.IE5\V095O9RE\MC900432423[1].wmf">
            <a:extLst>
              <a:ext uri="{FF2B5EF4-FFF2-40B4-BE49-F238E27FC236}">
                <a16:creationId xmlns:a16="http://schemas.microsoft.com/office/drawing/2014/main" id="{096E703D-E67B-E449-B21A-33086FA1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89" y="2813131"/>
            <a:ext cx="1335892" cy="12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D068CF-BF98-374B-B3AB-4F9711CA8139}"/>
              </a:ext>
            </a:extLst>
          </p:cNvPr>
          <p:cNvSpPr txBox="1"/>
          <p:nvPr/>
        </p:nvSpPr>
        <p:spPr>
          <a:xfrm>
            <a:off x="134227" y="452405"/>
            <a:ext cx="93972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Chemical Dilution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No Topping up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Clean and disinfect bottles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Drain and dry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Correct Dilution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Labelling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SDS Sheets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Disinfectants</a:t>
            </a:r>
          </a:p>
        </p:txBody>
      </p:sp>
    </p:spTree>
    <p:extLst>
      <p:ext uri="{BB962C8B-B14F-4D97-AF65-F5344CB8AC3E}">
        <p14:creationId xmlns:p14="http://schemas.microsoft.com/office/powerpoint/2010/main" val="3367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EDBA67-380C-A342-8253-7BD947360F6B}"/>
              </a:ext>
            </a:extLst>
          </p:cNvPr>
          <p:cNvSpPr txBox="1"/>
          <p:nvPr/>
        </p:nvSpPr>
        <p:spPr>
          <a:xfrm>
            <a:off x="178816" y="1025670"/>
            <a:ext cx="11928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ZA" b="1" dirty="0">
                <a:solidFill>
                  <a:srgbClr val="002060"/>
                </a:solidFill>
              </a:rPr>
              <a:t>A large number of patients, many with infections are present within the hospital environment [Immune compromised]</a:t>
            </a:r>
          </a:p>
          <a:p>
            <a:pPr marL="285750" indent="-285750">
              <a:buFont typeface="Wingdings" pitchFamily="2" charset="2"/>
              <a:buChar char="ü"/>
            </a:pPr>
            <a:endParaRPr lang="en-ZA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ZA" b="1" dirty="0">
                <a:solidFill>
                  <a:srgbClr val="002060"/>
                </a:solidFill>
              </a:rPr>
              <a:t>Micro-organisms present in this environment will include a proportion of virulent anti-biotic resistant strains.</a:t>
            </a:r>
          </a:p>
          <a:p>
            <a:pPr marL="285750" indent="-285750">
              <a:buFont typeface="Wingdings" pitchFamily="2" charset="2"/>
              <a:buChar char="ü"/>
            </a:pPr>
            <a:endParaRPr lang="en-ZA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ZA" b="1" dirty="0">
                <a:solidFill>
                  <a:srgbClr val="002060"/>
                </a:solidFill>
              </a:rPr>
              <a:t>Patient care involves hand contact by nursing staff. </a:t>
            </a:r>
            <a:endParaRPr lang="en-ZA" dirty="0">
              <a:solidFill>
                <a:srgbClr val="002060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5B6EA5F-49FA-0047-BCC0-927091B8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16" y="241835"/>
            <a:ext cx="10515600" cy="662291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IMPORTANCE OF CLEANING IN A HOSPITAL </a:t>
            </a:r>
          </a:p>
        </p:txBody>
      </p:sp>
      <p:pic>
        <p:nvPicPr>
          <p:cNvPr id="9" name="Picture 8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A2853916-073D-8F43-B39A-96849DCE5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885" y="2996418"/>
            <a:ext cx="5688368" cy="33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09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BE950F0-46B9-8C41-AB7E-4F9DC2CD50CC}"/>
              </a:ext>
            </a:extLst>
          </p:cNvPr>
          <p:cNvSpPr txBox="1"/>
          <p:nvPr/>
        </p:nvSpPr>
        <p:spPr>
          <a:xfrm>
            <a:off x="156724" y="1489273"/>
            <a:ext cx="1143953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ZA" sz="1400" dirty="0"/>
          </a:p>
          <a:p>
            <a:endParaRPr lang="en-ZA" sz="1400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85C43-9F94-464F-BB71-006A7433BF6E}"/>
              </a:ext>
            </a:extLst>
          </p:cNvPr>
          <p:cNvSpPr txBox="1"/>
          <p:nvPr/>
        </p:nvSpPr>
        <p:spPr>
          <a:xfrm>
            <a:off x="156724" y="981442"/>
            <a:ext cx="114395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b="1" dirty="0">
                <a:solidFill>
                  <a:srgbClr val="002060"/>
                </a:solidFill>
              </a:rPr>
              <a:t>We ensure that you can access the information and SDS sheets for each chemical which provides all the necessary data on the chemical including the dilution, usage instructions and safety information.</a:t>
            </a:r>
          </a:p>
          <a:p>
            <a:endParaRPr lang="en-ZA" sz="1400" dirty="0"/>
          </a:p>
          <a:p>
            <a:endParaRPr lang="en-ZA" dirty="0"/>
          </a:p>
          <a:p>
            <a:endParaRPr lang="en-ZA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90F025-A51B-CB4F-A6CF-8D59776E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907"/>
          <a:stretch/>
        </p:blipFill>
        <p:spPr>
          <a:xfrm>
            <a:off x="2600359" y="2173568"/>
            <a:ext cx="2852418" cy="402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09F738-E9A2-1A49-AFCA-1E11F975C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489" y="2145076"/>
            <a:ext cx="2852419" cy="409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144EE-493B-7848-A9A1-11E55B9F1C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502" y="5484899"/>
            <a:ext cx="2044700" cy="1512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3F4405-F657-9A4B-B3D0-06621D228497}"/>
              </a:ext>
            </a:extLst>
          </p:cNvPr>
          <p:cNvSpPr txBox="1"/>
          <p:nvPr/>
        </p:nvSpPr>
        <p:spPr>
          <a:xfrm>
            <a:off x="0" y="267416"/>
            <a:ext cx="11596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Gotham Narrow Book" pitchFamily="50" charset="0"/>
              </a:rPr>
              <a:t> BENEFITS OF INDUSTROCLEAN CHEMICALS - INFO &amp; SDS SHEETS</a:t>
            </a:r>
            <a:endParaRPr lang="en-ZA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2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5B7A5A-D56A-437D-9B98-851EDC22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EE15D1-19C7-456E-A13C-48925A5C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AC9145-E7AA-42A0-A3CE-E3F49A0A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18"/>
            <a:ext cx="10515600" cy="107488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of Dirt and Chemicals</a:t>
            </a:r>
            <a:endParaRPr lang="en-ZA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B99EC5-415E-4721-9315-42859C5807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71" t="3507" r="1149"/>
          <a:stretch/>
        </p:blipFill>
        <p:spPr>
          <a:xfrm>
            <a:off x="2197768" y="1553860"/>
            <a:ext cx="7796463" cy="4349027"/>
          </a:xfrm>
        </p:spPr>
      </p:pic>
    </p:spTree>
    <p:extLst>
      <p:ext uri="{BB962C8B-B14F-4D97-AF65-F5344CB8AC3E}">
        <p14:creationId xmlns:p14="http://schemas.microsoft.com/office/powerpoint/2010/main" val="20322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301BC8-37AE-40EA-9843-1F1479B5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4242F-3677-454C-8670-61CBE0C3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1C0AE3-6E10-4E4E-B21D-7E376566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31" y="136525"/>
            <a:ext cx="10515600" cy="70327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Detergents</a:t>
            </a:r>
            <a:endParaRPr lang="en-ZA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7EAFB14-7B2D-4055-A272-A5C4C3E5E1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064" y="1203758"/>
            <a:ext cx="10847671" cy="494234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soap works</a:t>
            </a: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Residues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488582-2A05-47C8-BE65-3DE15F30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9" y="2444816"/>
            <a:ext cx="10327729" cy="24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B3DB6-7319-4144-86DB-605A6EF681D3}"/>
              </a:ext>
            </a:extLst>
          </p:cNvPr>
          <p:cNvSpPr txBox="1"/>
          <p:nvPr/>
        </p:nvSpPr>
        <p:spPr>
          <a:xfrm>
            <a:off x="6312665" y="403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DDD8F1-14DB-6D44-8D2D-4D065DE5DD4B}"/>
              </a:ext>
            </a:extLst>
          </p:cNvPr>
          <p:cNvGraphicFramePr>
            <a:graphicFrameLocks noGrp="1"/>
          </p:cNvGraphicFramePr>
          <p:nvPr/>
        </p:nvGraphicFramePr>
        <p:xfrm>
          <a:off x="132202" y="1349981"/>
          <a:ext cx="11876185" cy="4817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262">
                  <a:extLst>
                    <a:ext uri="{9D8B030D-6E8A-4147-A177-3AD203B41FA5}">
                      <a16:colId xmlns:a16="http://schemas.microsoft.com/office/drawing/2014/main" val="3404300628"/>
                    </a:ext>
                  </a:extLst>
                </a:gridCol>
                <a:gridCol w="1587589">
                  <a:extLst>
                    <a:ext uri="{9D8B030D-6E8A-4147-A177-3AD203B41FA5}">
                      <a16:colId xmlns:a16="http://schemas.microsoft.com/office/drawing/2014/main" val="3466209788"/>
                    </a:ext>
                  </a:extLst>
                </a:gridCol>
                <a:gridCol w="4549966">
                  <a:extLst>
                    <a:ext uri="{9D8B030D-6E8A-4147-A177-3AD203B41FA5}">
                      <a16:colId xmlns:a16="http://schemas.microsoft.com/office/drawing/2014/main" val="1371327195"/>
                    </a:ext>
                  </a:extLst>
                </a:gridCol>
                <a:gridCol w="5464368">
                  <a:extLst>
                    <a:ext uri="{9D8B030D-6E8A-4147-A177-3AD203B41FA5}">
                      <a16:colId xmlns:a16="http://schemas.microsoft.com/office/drawing/2014/main" val="3136716398"/>
                    </a:ext>
                  </a:extLst>
                </a:gridCol>
              </a:tblGrid>
              <a:tr h="2408846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P03205</a:t>
                      </a:r>
                      <a:endParaRPr lang="en-ZA" sz="9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Proclean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5L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Neutral all-purpose cleaner with light citrus fragrance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Viscous, very economical and medium to high foaming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Affects neither wax nor polymer films nor water resistant paints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Kind to skin and materials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the cleaning of floors, bathtubs, washbasins, tiled walls, plastic and painted surfaces as well as for the maintenance cleaning of floors treated with self-shine dispersions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393494"/>
                  </a:ext>
                </a:extLst>
              </a:tr>
              <a:tr h="2408846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P03207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Proclean MK 100ml (pack of 10)</a:t>
                      </a:r>
                      <a:endParaRPr lang="en-ZA" sz="14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Neutral all-purpose cleaner with light citrus fragrance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Viscous, very economical and medium to high foaming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Affects neither wax nor polymer films nor water resistant paints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Kind to skin and materials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the cleaning of floors, bathtubs, washbasins, tiled walls, plastic and painted surfaces as well as for the maintenance cleaning of floors treated with self-shine dispersions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100ml x (10 units) = 1L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81714"/>
                  </a:ext>
                </a:extLst>
              </a:tr>
            </a:tbl>
          </a:graphicData>
        </a:graphic>
      </p:graphicFrame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C00E9-97CD-2248-A5D3-83D2B621A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8" y="1618938"/>
            <a:ext cx="1412464" cy="2098623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C159181-D1A2-0A4E-81FB-064FF84A8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42" y="2111413"/>
            <a:ext cx="920164" cy="1606148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B86D49-713C-E94E-AF18-746EA8E13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14" y="4205371"/>
            <a:ext cx="1100284" cy="2297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CE165-D079-6D42-BCF4-C7439B62C9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B3DB6-7319-4144-86DB-605A6EF681D3}"/>
              </a:ext>
            </a:extLst>
          </p:cNvPr>
          <p:cNvSpPr txBox="1"/>
          <p:nvPr/>
        </p:nvSpPr>
        <p:spPr>
          <a:xfrm>
            <a:off x="6312665" y="403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FADC8-7FA5-0C41-9045-1A9C9FFEEE23}"/>
              </a:ext>
            </a:extLst>
          </p:cNvPr>
          <p:cNvSpPr txBox="1"/>
          <p:nvPr/>
        </p:nvSpPr>
        <p:spPr>
          <a:xfrm>
            <a:off x="4726236" y="3624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2126F-81CC-8B4E-8E09-291694BB6D9E}"/>
              </a:ext>
            </a:extLst>
          </p:cNvPr>
          <p:cNvSpPr txBox="1"/>
          <p:nvPr/>
        </p:nvSpPr>
        <p:spPr>
          <a:xfrm>
            <a:off x="5442333" y="3580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26DFB-C9EB-C34D-AFCD-F855210171A4}"/>
              </a:ext>
            </a:extLst>
          </p:cNvPr>
          <p:cNvSpPr txBox="1"/>
          <p:nvPr/>
        </p:nvSpPr>
        <p:spPr>
          <a:xfrm>
            <a:off x="4428781" y="30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71E530-1393-A749-995C-1815C1982C38}"/>
              </a:ext>
            </a:extLst>
          </p:cNvPr>
          <p:cNvGraphicFramePr>
            <a:graphicFrameLocks noGrp="1"/>
          </p:cNvGraphicFramePr>
          <p:nvPr/>
        </p:nvGraphicFramePr>
        <p:xfrm>
          <a:off x="219292" y="1452723"/>
          <a:ext cx="11753414" cy="4960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426">
                  <a:extLst>
                    <a:ext uri="{9D8B030D-6E8A-4147-A177-3AD203B41FA5}">
                      <a16:colId xmlns:a16="http://schemas.microsoft.com/office/drawing/2014/main" val="1261421355"/>
                    </a:ext>
                  </a:extLst>
                </a:gridCol>
                <a:gridCol w="1423588">
                  <a:extLst>
                    <a:ext uri="{9D8B030D-6E8A-4147-A177-3AD203B41FA5}">
                      <a16:colId xmlns:a16="http://schemas.microsoft.com/office/drawing/2014/main" val="3430520565"/>
                    </a:ext>
                  </a:extLst>
                </a:gridCol>
                <a:gridCol w="4257440">
                  <a:extLst>
                    <a:ext uri="{9D8B030D-6E8A-4147-A177-3AD203B41FA5}">
                      <a16:colId xmlns:a16="http://schemas.microsoft.com/office/drawing/2014/main" val="2076978615"/>
                    </a:ext>
                  </a:extLst>
                </a:gridCol>
                <a:gridCol w="5800960">
                  <a:extLst>
                    <a:ext uri="{9D8B030D-6E8A-4147-A177-3AD203B41FA5}">
                      <a16:colId xmlns:a16="http://schemas.microsoft.com/office/drawing/2014/main" val="1429527435"/>
                    </a:ext>
                  </a:extLst>
                </a:gridCol>
              </a:tblGrid>
              <a:tr h="2335162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P03430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Progen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5L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Progen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is a high foaming all-purpose cleaner based on cleaning alcohol and surfactants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  <a:t>Dries quickly and free of streaks and water marks. Enables gentle and efficient cleaning of all water-resistant surfaces</a:t>
                      </a:r>
                      <a:b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  <a:t>Progen is slightly perfumed and maintains the floss of the cleaned surfaces</a:t>
                      </a:r>
                      <a:b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  <a:t>For the manual cleaning of all surfaces such as plastic, glass, ceramics, chrome, steel, stone and for the wet cleaning of windows</a:t>
                      </a:r>
                      <a:b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  <a:t>5L</a:t>
                      </a:r>
                      <a:br>
                        <a:rPr lang="en-ZA" sz="1400" b="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352316"/>
                  </a:ext>
                </a:extLst>
              </a:tr>
              <a:tr h="2625435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P03437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Progen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MK 100ml (pack of 10)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high foaming all-purpose cleaner based on cleaning alcohol and surfactants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Dries quickly and free of streaks and water marks. Enables gentle and efficient cleaning of all water-resistant surfaces</a:t>
                      </a:r>
                      <a:b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Progen</a:t>
                      </a:r>
                      <a: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is slightly perfumed and maintains the floss of the cleaned surfaces</a:t>
                      </a:r>
                      <a:b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the manual cleaning of all surfaces such as plastic, glass, ceramics, chrome, steel, stone and for the wet cleaning of windows</a:t>
                      </a:r>
                      <a:b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100ml x (10 units) = 1L</a:t>
                      </a:r>
                      <a:b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b="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363325"/>
                  </a:ext>
                </a:extLst>
              </a:tr>
            </a:tbl>
          </a:graphicData>
        </a:graphic>
      </p:graphicFrame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D8C13B4D-C222-BA4C-874A-21A14E05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24" y="1785152"/>
            <a:ext cx="1227365" cy="1831459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1E7D9DF4-E60F-4542-A59D-ADFC8B6FE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190" y="2104451"/>
            <a:ext cx="918079" cy="1520098"/>
          </a:xfrm>
          <a:prstGeom prst="rect">
            <a:avLst/>
          </a:prstGeom>
        </p:spPr>
      </p:pic>
      <p:pic>
        <p:nvPicPr>
          <p:cNvPr id="17" name="Picture 16" descr="A picture containing text, bottle, indoor, purple&#10;&#10;Description automatically generated">
            <a:extLst>
              <a:ext uri="{FF2B5EF4-FFF2-40B4-BE49-F238E27FC236}">
                <a16:creationId xmlns:a16="http://schemas.microsoft.com/office/drawing/2014/main" id="{C177ED11-4EF5-D043-A335-694320EBC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22" y="4443017"/>
            <a:ext cx="880967" cy="2095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5D0335-17C8-E54B-B607-EB44F9B9A4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045061-2A52-014F-937C-8FCDCC787893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tham Narrow Book" pitchFamily="50" charset="0"/>
              </a:rPr>
              <a:t>INDUSTROCLEAN PRO RANGE CHEMICALS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B3DB6-7319-4144-86DB-605A6EF681D3}"/>
              </a:ext>
            </a:extLst>
          </p:cNvPr>
          <p:cNvSpPr txBox="1"/>
          <p:nvPr/>
        </p:nvSpPr>
        <p:spPr>
          <a:xfrm>
            <a:off x="6312665" y="403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B9EEF2-37DD-4D46-806E-DE85CAA0FA55}"/>
              </a:ext>
            </a:extLst>
          </p:cNvPr>
          <p:cNvGraphicFramePr>
            <a:graphicFrameLocks noGrp="1"/>
          </p:cNvGraphicFramePr>
          <p:nvPr/>
        </p:nvGraphicFramePr>
        <p:xfrm>
          <a:off x="143219" y="1392780"/>
          <a:ext cx="11887201" cy="4963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516">
                  <a:extLst>
                    <a:ext uri="{9D8B030D-6E8A-4147-A177-3AD203B41FA5}">
                      <a16:colId xmlns:a16="http://schemas.microsoft.com/office/drawing/2014/main" val="4002395295"/>
                    </a:ext>
                  </a:extLst>
                </a:gridCol>
                <a:gridCol w="1686487">
                  <a:extLst>
                    <a:ext uri="{9D8B030D-6E8A-4147-A177-3AD203B41FA5}">
                      <a16:colId xmlns:a16="http://schemas.microsoft.com/office/drawing/2014/main" val="2481147024"/>
                    </a:ext>
                  </a:extLst>
                </a:gridCol>
                <a:gridCol w="4351662">
                  <a:extLst>
                    <a:ext uri="{9D8B030D-6E8A-4147-A177-3AD203B41FA5}">
                      <a16:colId xmlns:a16="http://schemas.microsoft.com/office/drawing/2014/main" val="904956872"/>
                    </a:ext>
                  </a:extLst>
                </a:gridCol>
                <a:gridCol w="5574536">
                  <a:extLst>
                    <a:ext uri="{9D8B030D-6E8A-4147-A177-3AD203B41FA5}">
                      <a16:colId xmlns:a16="http://schemas.microsoft.com/office/drawing/2014/main" val="1111006879"/>
                    </a:ext>
                  </a:extLst>
                </a:gridCol>
              </a:tblGrid>
              <a:tr h="2481785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P03135</a:t>
                      </a:r>
                      <a:endParaRPr lang="en-ZA" sz="9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Prosan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XP 5L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Sanitary all purpose cleaner with a pleasant long-lasting fragrance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Kind to skin and not corrosive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a fast and thorough cleaning of all washable surfaces and fittings made of stainless steel, plastic, porcelain, ceramic, enamel, glass etc in bath, shower, wash and restrooms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392903"/>
                  </a:ext>
                </a:extLst>
              </a:tr>
              <a:tr h="2481785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P03137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Prosan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XP MK 100ml (pack of 10)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Sanitary all purpose cleaner concentrate with a pleasant long-lasting fragrance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Kind to skin and not corrosive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a fast and thorough cleaning of all washable surfaces and fittings made of stainless steel, plastic, porcelain, ceramic, enamel, glass etc in bath, shower, wash and restrooms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100ml x (10 units) = 1L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385337"/>
                  </a:ext>
                </a:extLst>
              </a:tr>
            </a:tbl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BABCBF9-8394-BA4B-9D4F-CE4B2C187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62" y="1644927"/>
            <a:ext cx="1415307" cy="2069078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99BCFF20-C26F-E448-A54C-4CA19A8AF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869" y="2113090"/>
            <a:ext cx="894561" cy="1600915"/>
          </a:xfrm>
          <a:prstGeom prst="rect">
            <a:avLst/>
          </a:prstGeom>
        </p:spPr>
      </p:pic>
      <p:pic>
        <p:nvPicPr>
          <p:cNvPr id="14" name="Picture 13" descr="A picture containing text, bottle, indoor&#10;&#10;Description automatically generated">
            <a:extLst>
              <a:ext uri="{FF2B5EF4-FFF2-40B4-BE49-F238E27FC236}">
                <a16:creationId xmlns:a16="http://schemas.microsoft.com/office/drawing/2014/main" id="{1D190341-A057-654B-A0C0-6C4F4DAD2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08" y="4401505"/>
            <a:ext cx="816214" cy="1960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56BCF2-D5FB-0541-94CB-890AF7073F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5793BE-905E-F84B-A513-1712BFCCC46B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tham Narrow Book" pitchFamily="50" charset="0"/>
              </a:rPr>
              <a:t>INDUSTROCLEAN PRO RANGE CHEMICALS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B3DB6-7319-4144-86DB-605A6EF681D3}"/>
              </a:ext>
            </a:extLst>
          </p:cNvPr>
          <p:cNvSpPr txBox="1"/>
          <p:nvPr/>
        </p:nvSpPr>
        <p:spPr>
          <a:xfrm>
            <a:off x="6312665" y="403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FADC8-7FA5-0C41-9045-1A9C9FFEEE23}"/>
              </a:ext>
            </a:extLst>
          </p:cNvPr>
          <p:cNvSpPr txBox="1"/>
          <p:nvPr/>
        </p:nvSpPr>
        <p:spPr>
          <a:xfrm>
            <a:off x="4726236" y="3624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2126F-81CC-8B4E-8E09-291694BB6D9E}"/>
              </a:ext>
            </a:extLst>
          </p:cNvPr>
          <p:cNvSpPr txBox="1"/>
          <p:nvPr/>
        </p:nvSpPr>
        <p:spPr>
          <a:xfrm>
            <a:off x="5442333" y="3580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699ACEF-39F4-564D-B6D6-D698F1455E17}"/>
              </a:ext>
            </a:extLst>
          </p:cNvPr>
          <p:cNvGraphicFramePr>
            <a:graphicFrameLocks noGrp="1"/>
          </p:cNvGraphicFramePr>
          <p:nvPr/>
        </p:nvGraphicFramePr>
        <p:xfrm>
          <a:off x="184533" y="1416205"/>
          <a:ext cx="11801819" cy="4643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544">
                  <a:extLst>
                    <a:ext uri="{9D8B030D-6E8A-4147-A177-3AD203B41FA5}">
                      <a16:colId xmlns:a16="http://schemas.microsoft.com/office/drawing/2014/main" val="3481458243"/>
                    </a:ext>
                  </a:extLst>
                </a:gridCol>
                <a:gridCol w="2120870">
                  <a:extLst>
                    <a:ext uri="{9D8B030D-6E8A-4147-A177-3AD203B41FA5}">
                      <a16:colId xmlns:a16="http://schemas.microsoft.com/office/drawing/2014/main" val="1519200815"/>
                    </a:ext>
                  </a:extLst>
                </a:gridCol>
                <a:gridCol w="5100810">
                  <a:extLst>
                    <a:ext uri="{9D8B030D-6E8A-4147-A177-3AD203B41FA5}">
                      <a16:colId xmlns:a16="http://schemas.microsoft.com/office/drawing/2014/main" val="2413147327"/>
                    </a:ext>
                  </a:extLst>
                </a:gridCol>
                <a:gridCol w="4307595">
                  <a:extLst>
                    <a:ext uri="{9D8B030D-6E8A-4147-A177-3AD203B41FA5}">
                      <a16:colId xmlns:a16="http://schemas.microsoft.com/office/drawing/2014/main" val="608377467"/>
                    </a:ext>
                  </a:extLst>
                </a:gridCol>
              </a:tblGrid>
              <a:tr h="2321536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P03405</a:t>
                      </a:r>
                      <a:endParaRPr lang="en-ZA" sz="9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Procal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5l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Viscous acidic toilet bowl cleaner for the removal of lime scale and urinary stains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Deodorizing and bactericidal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cleaning toilet bowls and other sanitary facilities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When used regularly, prevents the building of lime scale and urinary stains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36860"/>
                  </a:ext>
                </a:extLst>
              </a:tr>
              <a:tr h="2321536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P03408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Procal 100ml (pack of 10)</a:t>
                      </a:r>
                      <a:endParaRPr lang="en-ZA" sz="14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Viscous acidic toilet bowl cleaner for the removal of lime scale and urinary stains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Deodorizing and bactericidal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cleaning toilet bowls and other sanitary facilities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When used regularly, prevents the building of lime scale and urinary stains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100ml x (10 units) = 1L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5510"/>
                  </a:ext>
                </a:extLst>
              </a:tr>
            </a:tbl>
          </a:graphicData>
        </a:graphic>
      </p:graphicFrame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D971833A-9F80-7845-9D05-5E0A4011E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23" y="1695633"/>
            <a:ext cx="1381926" cy="2003095"/>
          </a:xfrm>
          <a:prstGeom prst="rect">
            <a:avLst/>
          </a:prstGeom>
        </p:spPr>
      </p:pic>
      <p:pic>
        <p:nvPicPr>
          <p:cNvPr id="14" name="Picture 13" descr="A picture containing text, bottle, indoor, close&#10;&#10;Description automatically generated">
            <a:extLst>
              <a:ext uri="{FF2B5EF4-FFF2-40B4-BE49-F238E27FC236}">
                <a16:creationId xmlns:a16="http://schemas.microsoft.com/office/drawing/2014/main" id="{F59524A7-D021-2C4F-AA09-23E5AC0A8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87" y="4032173"/>
            <a:ext cx="998828" cy="2488548"/>
          </a:xfrm>
          <a:prstGeom prst="rect">
            <a:avLst/>
          </a:prstGeom>
        </p:spPr>
      </p:pic>
      <p:pic>
        <p:nvPicPr>
          <p:cNvPr id="17" name="Picture 16" descr="A white bottle of shampoo&#10;&#10;Description automatically generated with low confidence">
            <a:extLst>
              <a:ext uri="{FF2B5EF4-FFF2-40B4-BE49-F238E27FC236}">
                <a16:creationId xmlns:a16="http://schemas.microsoft.com/office/drawing/2014/main" id="{A607DA05-31FE-8B47-8372-36CDB045C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850" y="2173573"/>
            <a:ext cx="558264" cy="1462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8C2AA-193B-EA45-8425-2CF97D9C3B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6DEA95-B968-3243-B569-44E18A4074BA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tham Narrow Book" pitchFamily="50" charset="0"/>
              </a:rPr>
              <a:t>INDUSTROCLEAN PRO RANGE CHEMICALS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BC21D9-1C5D-E74F-B39A-2D6DD6C0DA49}"/>
              </a:ext>
            </a:extLst>
          </p:cNvPr>
          <p:cNvGraphicFramePr>
            <a:graphicFrameLocks noGrp="1"/>
          </p:cNvGraphicFramePr>
          <p:nvPr/>
        </p:nvGraphicFramePr>
        <p:xfrm>
          <a:off x="165253" y="1369605"/>
          <a:ext cx="11887201" cy="4798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516">
                  <a:extLst>
                    <a:ext uri="{9D8B030D-6E8A-4147-A177-3AD203B41FA5}">
                      <a16:colId xmlns:a16="http://schemas.microsoft.com/office/drawing/2014/main" val="2764419409"/>
                    </a:ext>
                  </a:extLst>
                </a:gridCol>
                <a:gridCol w="2611903">
                  <a:extLst>
                    <a:ext uri="{9D8B030D-6E8A-4147-A177-3AD203B41FA5}">
                      <a16:colId xmlns:a16="http://schemas.microsoft.com/office/drawing/2014/main" val="77724700"/>
                    </a:ext>
                  </a:extLst>
                </a:gridCol>
                <a:gridCol w="3133791">
                  <a:extLst>
                    <a:ext uri="{9D8B030D-6E8A-4147-A177-3AD203B41FA5}">
                      <a16:colId xmlns:a16="http://schemas.microsoft.com/office/drawing/2014/main" val="2577733878"/>
                    </a:ext>
                  </a:extLst>
                </a:gridCol>
                <a:gridCol w="5866991">
                  <a:extLst>
                    <a:ext uri="{9D8B030D-6E8A-4147-A177-3AD203B41FA5}">
                      <a16:colId xmlns:a16="http://schemas.microsoft.com/office/drawing/2014/main" val="3636694189"/>
                    </a:ext>
                  </a:extLst>
                </a:gridCol>
              </a:tblGrid>
              <a:tr h="2399034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P02225</a:t>
                      </a:r>
                      <a:endParaRPr lang="en-ZA" sz="9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Prosolve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5L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Heavy duty alkaline cleaner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Alkaline, moderately foaming and non-corrosive industrial and basic cleaner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removing oil, grease and industrial soiling, marks on walls, doors as well as wax and polymer films (e.g. Proflor H) on all water and alkali-resistant surfaces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75530"/>
                  </a:ext>
                </a:extLst>
              </a:tr>
              <a:tr h="2399034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P02227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Prosolve MK 100ml (pack of 10)</a:t>
                      </a:r>
                      <a:endParaRPr lang="en-ZA" sz="14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Heavy duty cleaner concentrate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Alkaline, moderately foaming and non-corrosive industrial and basic cleaner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removing oil, grease and industrial soiling, marks on walls, doors as well as wax and polymer films (e.g. Proflor H) on all water and alkali-resistant surfaces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100ml x (10 units) = 1L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058796"/>
                  </a:ext>
                </a:extLst>
              </a:tr>
            </a:tbl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A46BC76-A7F4-134D-AD5F-B3308849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93" y="1719195"/>
            <a:ext cx="1410656" cy="2049444"/>
          </a:xfrm>
          <a:prstGeom prst="rect">
            <a:avLst/>
          </a:prstGeom>
        </p:spPr>
      </p:pic>
      <p:pic>
        <p:nvPicPr>
          <p:cNvPr id="11" name="Picture 10" descr="A picture containing text, bottle, close&#10;&#10;Description automatically generated">
            <a:extLst>
              <a:ext uri="{FF2B5EF4-FFF2-40B4-BE49-F238E27FC236}">
                <a16:creationId xmlns:a16="http://schemas.microsoft.com/office/drawing/2014/main" id="{E5B85CD8-FC7D-5C46-9D6B-6F7586AE7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8" t="1990" r="5529" b="1990"/>
          <a:stretch/>
        </p:blipFill>
        <p:spPr>
          <a:xfrm>
            <a:off x="1753849" y="2006875"/>
            <a:ext cx="914400" cy="1761763"/>
          </a:xfrm>
          <a:prstGeom prst="rect">
            <a:avLst/>
          </a:prstGeom>
        </p:spPr>
      </p:pic>
      <p:pic>
        <p:nvPicPr>
          <p:cNvPr id="13" name="Picture 12" descr="A picture containing text, indoor, counter&#10;&#10;Description automatically generated">
            <a:extLst>
              <a:ext uri="{FF2B5EF4-FFF2-40B4-BE49-F238E27FC236}">
                <a16:creationId xmlns:a16="http://schemas.microsoft.com/office/drawing/2014/main" id="{983E7D40-3772-C54B-A814-6775F7B4D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10" y="4117688"/>
            <a:ext cx="1009822" cy="2295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BE99D1-A9B6-A247-8302-001C8A8DC8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8518B1-AFF4-C84A-8F54-EBFF1C56CC3D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tham Narrow Book" pitchFamily="50" charset="0"/>
              </a:rPr>
              <a:t>INDUSTROCLEAN PRO RANGE CHEMICALS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B3DB6-7319-4144-86DB-605A6EF681D3}"/>
              </a:ext>
            </a:extLst>
          </p:cNvPr>
          <p:cNvSpPr txBox="1"/>
          <p:nvPr/>
        </p:nvSpPr>
        <p:spPr>
          <a:xfrm>
            <a:off x="6312665" y="403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FADC8-7FA5-0C41-9045-1A9C9FFEEE23}"/>
              </a:ext>
            </a:extLst>
          </p:cNvPr>
          <p:cNvSpPr txBox="1"/>
          <p:nvPr/>
        </p:nvSpPr>
        <p:spPr>
          <a:xfrm>
            <a:off x="4726236" y="3624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2126F-81CC-8B4E-8E09-291694BB6D9E}"/>
              </a:ext>
            </a:extLst>
          </p:cNvPr>
          <p:cNvSpPr txBox="1"/>
          <p:nvPr/>
        </p:nvSpPr>
        <p:spPr>
          <a:xfrm>
            <a:off x="5442333" y="3580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26DFB-C9EB-C34D-AFCD-F855210171A4}"/>
              </a:ext>
            </a:extLst>
          </p:cNvPr>
          <p:cNvSpPr txBox="1"/>
          <p:nvPr/>
        </p:nvSpPr>
        <p:spPr>
          <a:xfrm>
            <a:off x="4428781" y="30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2CDCF1-0B3A-A24F-9926-D7ACF75BA393}"/>
              </a:ext>
            </a:extLst>
          </p:cNvPr>
          <p:cNvGraphicFramePr>
            <a:graphicFrameLocks noGrp="1"/>
          </p:cNvGraphicFramePr>
          <p:nvPr/>
        </p:nvGraphicFramePr>
        <p:xfrm>
          <a:off x="253705" y="1409452"/>
          <a:ext cx="11723435" cy="49468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735">
                  <a:extLst>
                    <a:ext uri="{9D8B030D-6E8A-4147-A177-3AD203B41FA5}">
                      <a16:colId xmlns:a16="http://schemas.microsoft.com/office/drawing/2014/main" val="27813815"/>
                    </a:ext>
                  </a:extLst>
                </a:gridCol>
                <a:gridCol w="2039954">
                  <a:extLst>
                    <a:ext uri="{9D8B030D-6E8A-4147-A177-3AD203B41FA5}">
                      <a16:colId xmlns:a16="http://schemas.microsoft.com/office/drawing/2014/main" val="1588388084"/>
                    </a:ext>
                  </a:extLst>
                </a:gridCol>
                <a:gridCol w="3626583">
                  <a:extLst>
                    <a:ext uri="{9D8B030D-6E8A-4147-A177-3AD203B41FA5}">
                      <a16:colId xmlns:a16="http://schemas.microsoft.com/office/drawing/2014/main" val="1608779009"/>
                    </a:ext>
                  </a:extLst>
                </a:gridCol>
                <a:gridCol w="5786163">
                  <a:extLst>
                    <a:ext uri="{9D8B030D-6E8A-4147-A177-3AD203B41FA5}">
                      <a16:colId xmlns:a16="http://schemas.microsoft.com/office/drawing/2014/main" val="2537366127"/>
                    </a:ext>
                  </a:extLst>
                </a:gridCol>
              </a:tblGrid>
              <a:tr h="2780913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P03825</a:t>
                      </a:r>
                      <a:endParaRPr lang="en-ZA" sz="9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Pro inox 750g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Ready to use abrasive liquid cleaner</a:t>
                      </a:r>
                      <a:endParaRPr lang="en-ZA" sz="14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Ready to use, non-perfumed abrasive liquid cleaner with vigorous cleaning power for gentle removal of adhering dirt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Non-scratch and non-corrosive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For all waterproof surfaces such as chrome, steel, enamel, ceramics, porcelain, plastics etc in the food processing industry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750g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388892"/>
                  </a:ext>
                </a:extLst>
              </a:tr>
              <a:tr h="2165984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P03830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Pro inox micro 7.5kg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Non-scratch liquid abrasive cleaner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Ready to use, abrasive liquid cleaner with vigorous cleaning power for gentle removal of adhering dirt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Non-scratch and neutral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all waterproof surfaces such as chrome, steel, enamel, ceramics, porcelain, plastics etc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7.5kg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486607"/>
                  </a:ext>
                </a:extLst>
              </a:tr>
            </a:tbl>
          </a:graphicData>
        </a:graphic>
      </p:graphicFrame>
      <p:pic>
        <p:nvPicPr>
          <p:cNvPr id="13" name="Picture 12" descr="A white bottle of shampoo&#10;&#10;Description automatically generated with low confidence">
            <a:extLst>
              <a:ext uri="{FF2B5EF4-FFF2-40B4-BE49-F238E27FC236}">
                <a16:creationId xmlns:a16="http://schemas.microsoft.com/office/drawing/2014/main" id="{AA910EB0-2867-E54D-A381-086D15EA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6" y="1583314"/>
            <a:ext cx="868390" cy="244885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9697B2E-BABC-EB4E-A04A-236F9063F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3" t="1990" r="3607" b="1990"/>
          <a:stretch/>
        </p:blipFill>
        <p:spPr>
          <a:xfrm>
            <a:off x="526056" y="4535470"/>
            <a:ext cx="1482626" cy="2222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D4D1F5-F8CF-8048-83AE-48CA817D6D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C7EC6A-8D3A-EF4D-B218-E41326A53D1F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tham Narrow Book" pitchFamily="50" charset="0"/>
              </a:rPr>
              <a:t>INDUSTROCLEAN PRO RANGE CHEMICALS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D06EA-2AD6-3940-AAAE-C26B4A5D6DB3}"/>
              </a:ext>
            </a:extLst>
          </p:cNvPr>
          <p:cNvSpPr txBox="1"/>
          <p:nvPr/>
        </p:nvSpPr>
        <p:spPr>
          <a:xfrm>
            <a:off x="4572000" y="3933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B3DB6-7319-4144-86DB-605A6EF681D3}"/>
              </a:ext>
            </a:extLst>
          </p:cNvPr>
          <p:cNvSpPr txBox="1"/>
          <p:nvPr/>
        </p:nvSpPr>
        <p:spPr>
          <a:xfrm>
            <a:off x="6312665" y="40321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FADC8-7FA5-0C41-9045-1A9C9FFEEE23}"/>
              </a:ext>
            </a:extLst>
          </p:cNvPr>
          <p:cNvSpPr txBox="1"/>
          <p:nvPr/>
        </p:nvSpPr>
        <p:spPr>
          <a:xfrm>
            <a:off x="4726236" y="3624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2126F-81CC-8B4E-8E09-291694BB6D9E}"/>
              </a:ext>
            </a:extLst>
          </p:cNvPr>
          <p:cNvSpPr txBox="1"/>
          <p:nvPr/>
        </p:nvSpPr>
        <p:spPr>
          <a:xfrm>
            <a:off x="5442333" y="3580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26DFB-C9EB-C34D-AFCD-F855210171A4}"/>
              </a:ext>
            </a:extLst>
          </p:cNvPr>
          <p:cNvSpPr txBox="1"/>
          <p:nvPr/>
        </p:nvSpPr>
        <p:spPr>
          <a:xfrm>
            <a:off x="4428781" y="3062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EE54D-E707-CF4F-9868-67CF56683F31}"/>
              </a:ext>
            </a:extLst>
          </p:cNvPr>
          <p:cNvSpPr txBox="1"/>
          <p:nvPr/>
        </p:nvSpPr>
        <p:spPr>
          <a:xfrm>
            <a:off x="5276538" y="3807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81DCB-B769-AF49-A97B-8CF1BBC64FDF}"/>
              </a:ext>
            </a:extLst>
          </p:cNvPr>
          <p:cNvSpPr txBox="1"/>
          <p:nvPr/>
        </p:nvSpPr>
        <p:spPr>
          <a:xfrm>
            <a:off x="3657600" y="3327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EFD7B2-7DB0-E94E-85F6-8766DB202888}"/>
              </a:ext>
            </a:extLst>
          </p:cNvPr>
          <p:cNvGraphicFramePr>
            <a:graphicFrameLocks noGrp="1"/>
          </p:cNvGraphicFramePr>
          <p:nvPr/>
        </p:nvGraphicFramePr>
        <p:xfrm>
          <a:off x="184533" y="1419114"/>
          <a:ext cx="11777617" cy="4705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985">
                  <a:extLst>
                    <a:ext uri="{9D8B030D-6E8A-4147-A177-3AD203B41FA5}">
                      <a16:colId xmlns:a16="http://schemas.microsoft.com/office/drawing/2014/main" val="1210497161"/>
                    </a:ext>
                  </a:extLst>
                </a:gridCol>
                <a:gridCol w="3276033">
                  <a:extLst>
                    <a:ext uri="{9D8B030D-6E8A-4147-A177-3AD203B41FA5}">
                      <a16:colId xmlns:a16="http://schemas.microsoft.com/office/drawing/2014/main" val="3312280514"/>
                    </a:ext>
                  </a:extLst>
                </a:gridCol>
                <a:gridCol w="3162924">
                  <a:extLst>
                    <a:ext uri="{9D8B030D-6E8A-4147-A177-3AD203B41FA5}">
                      <a16:colId xmlns:a16="http://schemas.microsoft.com/office/drawing/2014/main" val="2335183614"/>
                    </a:ext>
                  </a:extLst>
                </a:gridCol>
                <a:gridCol w="5066675">
                  <a:extLst>
                    <a:ext uri="{9D8B030D-6E8A-4147-A177-3AD203B41FA5}">
                      <a16:colId xmlns:a16="http://schemas.microsoft.com/office/drawing/2014/main" val="1299147867"/>
                    </a:ext>
                  </a:extLst>
                </a:gridCol>
              </a:tblGrid>
              <a:tr h="1144588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06600</a:t>
                      </a:r>
                      <a:endParaRPr lang="en-ZA" sz="9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>
                          <a:solidFill>
                            <a:srgbClr val="002060"/>
                          </a:solidFill>
                          <a:effectLst/>
                        </a:rPr>
                        <a:t>Sintol sachet 30g (pack of 50 sachets)</a:t>
                      </a:r>
                      <a:endParaRPr lang="en-ZA" sz="14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Combined disinfectant cleaner and deodoriser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Combined disinfectant Cleaner and deodoriser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Based on Sodium Dichloro-s-triazinetrione (DCCNa)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For the cleaning, disinfection of all hard non-porous surfaces in hospitals, schools, institutes, gymnastic halls, bathrooms, change rooms, kitchens etc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SANS1853: Disinfectants, detergent-disinfectants and antiseptics for use in the food industry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>30g x (50 units) = 1.5kg</a:t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92387"/>
                  </a:ext>
                </a:extLst>
              </a:tr>
              <a:tr h="1144588">
                <a:tc>
                  <a:txBody>
                    <a:bodyPr/>
                    <a:lstStyle/>
                    <a:p>
                      <a:pPr algn="l" fontAlgn="t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06610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 vert="wordArtVert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Sintol</a:t>
                      </a: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sachet 6g (pack of 100 sachets)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Combined disinfectant cleaner and deodoriser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Combined disinfectant Cleaner and deodoriser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Based on Sodium Dichloro-s-</a:t>
                      </a:r>
                      <a:r>
                        <a:rPr lang="en-ZA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triazinetrione</a:t>
                      </a: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en-ZA" sz="1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DCCNa</a:t>
                      </a: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the cleaning, disinfection of all hard non-porous surfaces in hospitals, schools, institutes, gymnastic halls, bathrooms, change rooms, kitchens etc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SANS1853: Disinfectants, detergent-disinfectants and antiseptics for use in the food industry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6g x (100 units) = 600g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49" marR="5649" marT="5649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078679"/>
                  </a:ext>
                </a:extLst>
              </a:tr>
            </a:tbl>
          </a:graphicData>
        </a:graphic>
      </p:graphicFrame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E59AFD02-884C-A740-8EF4-923B86EF0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11" y="4302354"/>
            <a:ext cx="1655086" cy="1558539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518EC7-0B3D-5D42-99E3-9A9B94617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66" y="1795454"/>
            <a:ext cx="2343323" cy="1267235"/>
          </a:xfrm>
          <a:prstGeom prst="rect">
            <a:avLst/>
          </a:prstGeom>
        </p:spPr>
      </p:pic>
      <p:pic>
        <p:nvPicPr>
          <p:cNvPr id="20" name="Picture 19" descr="A white bottle of shampoo&#10;&#10;Description automatically generated with low confidence">
            <a:extLst>
              <a:ext uri="{FF2B5EF4-FFF2-40B4-BE49-F238E27FC236}">
                <a16:creationId xmlns:a16="http://schemas.microsoft.com/office/drawing/2014/main" id="{5CED385E-F7FD-9B44-A0F0-848A7351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710" y="1693889"/>
            <a:ext cx="910080" cy="18874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4F6F77-4595-9448-8B35-CED3E24E8A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461" y="5545905"/>
            <a:ext cx="2044700" cy="15129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555F94-8067-FE4C-A36B-C4776EB7D2D5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tham Narrow Book" pitchFamily="50" charset="0"/>
              </a:rPr>
              <a:t>INDUSTROCLEAN PRO RANGE CHEMICALS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>
                <a:latin typeface="Helvetica" pitchFamily="2" charset="0"/>
              </a:rPr>
              <a:t>COMPANY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774700" cy="365125"/>
          </a:xfrm>
        </p:spPr>
        <p:txBody>
          <a:bodyPr/>
          <a:lstStyle/>
          <a:p>
            <a:r>
              <a:rPr lang="en-US" sz="1100" dirty="0">
                <a:latin typeface="Helvetica" pitchFamily="2" charset="0"/>
              </a:rPr>
              <a:t>Page </a:t>
            </a:r>
            <a:fld id="{6C385236-B7BA-4938-9EA6-6DEC8CA653D7}" type="slidenum">
              <a:rPr lang="en-US" sz="1100" smtClean="0">
                <a:latin typeface="Helvetica" pitchFamily="2" charset="0"/>
              </a:rPr>
              <a:pPr/>
              <a:t>3</a:t>
            </a:fld>
            <a:endParaRPr lang="en-US" sz="1100" dirty="0">
              <a:latin typeface="Helvetica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52D415-5159-F34A-8392-942AD43B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6525"/>
            <a:ext cx="11595100" cy="1108075"/>
          </a:xfrm>
        </p:spPr>
        <p:txBody>
          <a:bodyPr>
            <a:norm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+mn-lt"/>
              </a:rPr>
              <a:t>THE RISK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FACTOR IS BASED ON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US" sz="2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22CE0D-33A1-964C-B4F8-2C8F344D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0" y="5477648"/>
            <a:ext cx="2044700" cy="151292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1F7896-1BE1-CD4E-957F-CBF12C68148F}"/>
              </a:ext>
            </a:extLst>
          </p:cNvPr>
          <p:cNvSpPr txBox="1">
            <a:spLocks/>
          </p:cNvSpPr>
          <p:nvPr/>
        </p:nvSpPr>
        <p:spPr>
          <a:xfrm>
            <a:off x="359999" y="1346731"/>
            <a:ext cx="11470051" cy="4463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6A7270-76C0-4140-9162-CDFE4D7022D8}"/>
              </a:ext>
            </a:extLst>
          </p:cNvPr>
          <p:cNvSpPr txBox="1">
            <a:spLocks/>
          </p:cNvSpPr>
          <p:nvPr/>
        </p:nvSpPr>
        <p:spPr>
          <a:xfrm>
            <a:off x="512399" y="1499131"/>
            <a:ext cx="11470051" cy="4463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290F-439F-427E-8D0C-BEE9F1A8B322}"/>
              </a:ext>
            </a:extLst>
          </p:cNvPr>
          <p:cNvSpPr txBox="1"/>
          <p:nvPr/>
        </p:nvSpPr>
        <p:spPr>
          <a:xfrm>
            <a:off x="302849" y="1105431"/>
            <a:ext cx="111672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environment and the probability of contamination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patient immune system and their vulnerability to infection </a:t>
            </a:r>
          </a:p>
          <a:p>
            <a:endParaRPr lang="en-US" sz="200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and the potential for exposure </a:t>
            </a:r>
          </a:p>
          <a:p>
            <a:endParaRPr lang="en-ZA" sz="20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determination of environmental cleaning procedures for individual patient care areas, including frequency, method, and procedure, should be based on the risk of pathogen transmission. </a:t>
            </a:r>
          </a:p>
          <a:p>
            <a:endParaRPr lang="en-US" sz="20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the higher the RISK factor of an area the more frequently cleaning needs to occur. </a:t>
            </a:r>
            <a:endParaRPr lang="en-ZA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712" y="214139"/>
            <a:ext cx="11731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POINTS ON DISINFECTANT</a:t>
            </a:r>
            <a:b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en-ZA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20979" y="977439"/>
            <a:ext cx="9397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Dilution rates for the application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Contact time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Dilution age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Clean before disinfection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When Needed</a:t>
            </a:r>
          </a:p>
        </p:txBody>
      </p:sp>
    </p:spTree>
    <p:extLst>
      <p:ext uri="{BB962C8B-B14F-4D97-AF65-F5344CB8AC3E}">
        <p14:creationId xmlns:p14="http://schemas.microsoft.com/office/powerpoint/2010/main" val="3729011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7042C5CB-CAF2-C982-916C-375DABF666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85821" cy="1266986"/>
          </a:xfrm>
          <a:prstGeom prst="rect">
            <a:avLst/>
          </a:prstGeom>
          <a:solidFill>
            <a:srgbClr val="1B345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E5524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Gotham" pitchFamily="2" charset="0"/>
              </a:rPr>
              <a:t>Disinfectants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j-ea"/>
              <a:cs typeface="Gotha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DC75C-C439-6D4E-942A-37D69943CB47}"/>
              </a:ext>
            </a:extLst>
          </p:cNvPr>
          <p:cNvSpPr txBox="1"/>
          <p:nvPr/>
        </p:nvSpPr>
        <p:spPr>
          <a:xfrm>
            <a:off x="2261286" y="20635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7D478-32C6-6D6A-8AA9-E1BAF41DC902}"/>
              </a:ext>
            </a:extLst>
          </p:cNvPr>
          <p:cNvSpPr txBox="1"/>
          <p:nvPr/>
        </p:nvSpPr>
        <p:spPr>
          <a:xfrm>
            <a:off x="201291" y="1408964"/>
            <a:ext cx="6794695" cy="559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All disinfectants should be NRCS registered by law. Log 5 level for Healthcare and food environments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Disinfection cannot take place unless proper cleaning has been carried out </a:t>
            </a:r>
            <a:r>
              <a:rPr kumimoji="0" lang="en-Z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ie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. you cannot disinfect dirt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It is critical that the correct PPM is used. This should be clear on the manufacturer’s instructions.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Chlorine is sensitive to elements such as light and temperature and must be discarded within 24hours of being mixed. Containers should be marked with date and time of mixing.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In general, disinfection is often used as a “substitute” for good cleaning practices. The first step in the cleaning process is critical.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05244-B9FB-F9C8-7212-2B95ACA873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904" y="2094574"/>
            <a:ext cx="4386943" cy="34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2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712" y="256342"/>
            <a:ext cx="117312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CHICOPEE LAVETTE </a:t>
            </a:r>
          </a:p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ZA" b="1" dirty="0">
                <a:solidFill>
                  <a:srgbClr val="002060"/>
                </a:solidFill>
                <a:latin typeface="Calibri" panose="020F0502020204030204" pitchFamily="34" charset="0"/>
              </a:rPr>
              <a:t>Strong and durable multipurpose cloths that can be washed and re-used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0EAE6-3CBF-9042-AF6F-0BAD08AAE9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051" y="2180492"/>
            <a:ext cx="4889315" cy="4588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18634" y="1610559"/>
            <a:ext cx="93972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Easy to rinse, so that the cloth stays clean and fresh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Unique open weave of the cloth, ensure perfect absorption of dirt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The cloths dry quickly, giving bacteria less opportunity to accumulate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The rough structure of the cloth ensures optimal cleaning of all surfaces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Ideal for applications in varying industries such as healthcare, hospitality etc.</a:t>
            </a:r>
          </a:p>
        </p:txBody>
      </p:sp>
    </p:spTree>
    <p:extLst>
      <p:ext uri="{BB962C8B-B14F-4D97-AF65-F5344CB8AC3E}">
        <p14:creationId xmlns:p14="http://schemas.microsoft.com/office/powerpoint/2010/main" val="805458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644" y="115665"/>
            <a:ext cx="1173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WET CLEANING VERSES DRY CLEANING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06911" y="822694"/>
            <a:ext cx="116240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DO NOT UNDER ESTIMATE DUST: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80% of all dirt in buildings is dust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Nearly all known micro organisms can be found in dust and find it nutritious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Dust is whirled up by air movement and spread bacteria around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Dust can seriously harm peoples health [Asthma ,Bronchitis ,Allergies] or can cause dangerous infections [MRSA]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Clear facts about clean floors: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Micro organisms are not visible to naked eye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Micro organisms need warmth ,moisture and nutrition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Moist floors favourably stimulate growth of micro organisms</a:t>
            </a:r>
          </a:p>
        </p:txBody>
      </p:sp>
    </p:spTree>
    <p:extLst>
      <p:ext uri="{BB962C8B-B14F-4D97-AF65-F5344CB8AC3E}">
        <p14:creationId xmlns:p14="http://schemas.microsoft.com/office/powerpoint/2010/main" val="2162053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109" y="312613"/>
            <a:ext cx="415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CLOTHS </a:t>
            </a:r>
            <a:endParaRPr lang="en-ZA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317109" y="780492"/>
            <a:ext cx="10449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What is Masslinn: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Masslinn is the sweeping with a disposable impregnated cloth.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Dust control is the main objective when cleaning various environments – floors are the largest horizontal surface and collect considerable amounts of dust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Dust sweeping with the impregnated disposable cloths is most effective and rational method for removing dust from all smooth floor surfaces.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Dirt is bound without any whirling up and kept in the cloth thanks to the dust binding properties of the chemical impregnation of the cloths.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1B747-87E7-6346-983A-31B7C0BCF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9932" y="4792365"/>
            <a:ext cx="2959170" cy="19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1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109" y="312613"/>
            <a:ext cx="415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CLOTHS </a:t>
            </a:r>
            <a:endParaRPr lang="en-ZA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424374" y="1075913"/>
            <a:ext cx="10449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Advantages of using Masslinn: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30% - 40% time saving compared to traditional cleaning methods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Optimal cleanliness through efficient dust removal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Danger of cross-contamination greatly reduces (one-room disposable cloths)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No airborne dust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Dry method” ensures that ideal conditions for bacterial growth are not created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1B747-87E7-6346-983A-31B7C0BCF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554" y="4065563"/>
            <a:ext cx="3845871" cy="25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0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644" y="115665"/>
            <a:ext cx="1173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FLOORS STEPS – 3 TYPES OF DIRT TO COLLECT AND CONTAIN</a:t>
            </a:r>
            <a:endParaRPr lang="en-ZA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20979" y="977439"/>
            <a:ext cx="101469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Dry – Dust sweep – Masslinn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Sticky or Wet Dirt – Spot Mop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Scuffs &amp; Scratches – Buff or Burnish[ Most visual yet least health impact. [Emotional dirt]</a:t>
            </a:r>
          </a:p>
        </p:txBody>
      </p:sp>
    </p:spTree>
    <p:extLst>
      <p:ext uri="{BB962C8B-B14F-4D97-AF65-F5344CB8AC3E}">
        <p14:creationId xmlns:p14="http://schemas.microsoft.com/office/powerpoint/2010/main" val="578676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5665"/>
            <a:ext cx="1173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MOPPING</a:t>
            </a:r>
            <a:endParaRPr lang="en-ZA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49115" y="864898"/>
            <a:ext cx="939721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Damp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Maintenance cleaning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Spotting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Does not disturb traffic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Microfibre</a:t>
            </a:r>
            <a:r>
              <a:rPr lang="en-US" sz="2000" dirty="0">
                <a:solidFill>
                  <a:srgbClr val="002060"/>
                </a:solidFill>
              </a:rPr>
              <a:t>/disposable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Wet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Full floor – deep cleaning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No traffic – safety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Double bucket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A98E0-945C-6D4B-9E62-1B38B4C5A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10" y="864898"/>
            <a:ext cx="3492891" cy="5239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E9EA8-9363-EC44-AD5B-D4378D0B7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59" y="1350499"/>
            <a:ext cx="3666198" cy="464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1D12E-3D46-5B4E-BA59-B63915ABA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999" y="4111571"/>
            <a:ext cx="1371600" cy="22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074276" y="6356350"/>
            <a:ext cx="2235603" cy="365125"/>
          </a:xfrm>
        </p:spPr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A047E-064A-4BC4-83AE-51D8B954B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8" y="457838175"/>
            <a:ext cx="2049462" cy="3200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59E775-6660-FE46-ACC2-A9E6B7978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680800"/>
              </p:ext>
            </p:extLst>
          </p:nvPr>
        </p:nvGraphicFramePr>
        <p:xfrm>
          <a:off x="57191" y="970671"/>
          <a:ext cx="12085821" cy="5331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2720">
                  <a:extLst>
                    <a:ext uri="{9D8B030D-6E8A-4147-A177-3AD203B41FA5}">
                      <a16:colId xmlns:a16="http://schemas.microsoft.com/office/drawing/2014/main" val="50448183"/>
                    </a:ext>
                  </a:extLst>
                </a:gridCol>
                <a:gridCol w="2507184">
                  <a:extLst>
                    <a:ext uri="{9D8B030D-6E8A-4147-A177-3AD203B41FA5}">
                      <a16:colId xmlns:a16="http://schemas.microsoft.com/office/drawing/2014/main" val="3747897486"/>
                    </a:ext>
                  </a:extLst>
                </a:gridCol>
                <a:gridCol w="2801126">
                  <a:extLst>
                    <a:ext uri="{9D8B030D-6E8A-4147-A177-3AD203B41FA5}">
                      <a16:colId xmlns:a16="http://schemas.microsoft.com/office/drawing/2014/main" val="500916883"/>
                    </a:ext>
                  </a:extLst>
                </a:gridCol>
                <a:gridCol w="6204791">
                  <a:extLst>
                    <a:ext uri="{9D8B030D-6E8A-4147-A177-3AD203B41FA5}">
                      <a16:colId xmlns:a16="http://schemas.microsoft.com/office/drawing/2014/main" val="91489617"/>
                    </a:ext>
                  </a:extLst>
                </a:gridCol>
              </a:tblGrid>
              <a:tr h="5331663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50000301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wordArtVert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VIPER DS350-EU 17IN DUAL SPEED SD 175/350RPM </a:t>
                      </a:r>
                      <a:r>
                        <a:rPr lang="en-ZA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(Includes Brush, Pad Drive &amp; Solution Tank)</a:t>
                      </a:r>
                      <a:endParaRPr lang="en-ZA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Motor Power Source: Electric</a:t>
                      </a:r>
                      <a:b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Brush/Pad Speed (RPM): 175/350 </a:t>
                      </a:r>
                      <a:b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Cable length (M): 10</a:t>
                      </a:r>
                      <a:b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Cleaning Width (mm): 432mm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Ideal dual-speed single disc for a variety of professional cleaning tasks</a:t>
                      </a: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Simple to use and efficient dual speed single disc machine.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DS350 is the perfect solution for hard floor scrubbing and for heavy duty cleaning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Ideally suited for daily indoor cleaning of hotels, restaurants, schools, shopping malls, exhibition centres, as well as schools and government institutions.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Viper DS350 is a versatile dual-speed single disc machine designed for or different kinds of professional cleaning tasks.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scrubbing, spray cleaning and buffering tasks.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Operation is simple and easy to use controls.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Viper DS350 single disc is robust, reliable and service friendly, with the ergonomic design, you can easily scrub, clean and buffer floors.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machine is ready to use, water tank, brush and pad holder come with the machine.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You can also choose the optional foam generator and carpet brush.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Simple and user-friendly. The machine is automatically locked off when the handle is in 90 degree vertical position.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Soft start system and automatic brush installation.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aluminium base and low noise thanks to belt driven motor.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Large rear wheels facilitates transport and makes a well-balanced machine.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Water tank, brush and pad holder comes with the dual speed machine.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dual speed single disc offers a choice of 175 or 350 rpm for easy, efficient and cost-effective maintenance of all floors</a:t>
                      </a: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8172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CB85B48-3833-459C-9869-D4F65B2A8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462646713"/>
            <a:ext cx="3997325" cy="3930650"/>
          </a:xfrm>
          <a:prstGeom prst="rect">
            <a:avLst/>
          </a:prstGeom>
        </p:spPr>
      </p:pic>
      <p:pic>
        <p:nvPicPr>
          <p:cNvPr id="12" name="Picture 11" descr="A picture containing indoor, black&#10;&#10;Description automatically generated">
            <a:extLst>
              <a:ext uri="{FF2B5EF4-FFF2-40B4-BE49-F238E27FC236}">
                <a16:creationId xmlns:a16="http://schemas.microsoft.com/office/drawing/2014/main" id="{67CFD7F5-EA30-AC41-860A-D52E37E906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02"/>
          <a:stretch/>
        </p:blipFill>
        <p:spPr>
          <a:xfrm>
            <a:off x="992393" y="2385408"/>
            <a:ext cx="1911145" cy="2903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796352-C60E-844E-B9C6-052837AD45FD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VIPER DS350 DUAL SPEED SINGLE DISC MACHINE</a:t>
            </a:r>
          </a:p>
        </p:txBody>
      </p:sp>
    </p:spTree>
    <p:extLst>
      <p:ext uri="{BB962C8B-B14F-4D97-AF65-F5344CB8AC3E}">
        <p14:creationId xmlns:p14="http://schemas.microsoft.com/office/powerpoint/2010/main" val="6151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074276" y="6356350"/>
            <a:ext cx="2235603" cy="365125"/>
          </a:xfrm>
        </p:spPr>
        <p:txBody>
          <a:bodyPr/>
          <a:lstStyle/>
          <a:p>
            <a:r>
              <a:rPr lang="en-US" noProof="0" dirty="0"/>
              <a:t>COMPANY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39</a:t>
            </a:fld>
            <a:endParaRPr lang="en-US" noProof="0" dirty="0"/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029C9342-9220-A44E-85F7-59A507D61FD5}"/>
              </a:ext>
            </a:extLst>
          </p:cNvPr>
          <p:cNvSpPr txBox="1">
            <a:spLocks/>
          </p:cNvSpPr>
          <p:nvPr/>
        </p:nvSpPr>
        <p:spPr>
          <a:xfrm>
            <a:off x="253707" y="2566"/>
            <a:ext cx="11595100" cy="110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Gotham Narrow Book" pitchFamily="50" charset="0"/>
              </a:rPr>
              <a:t>Company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4A047E-064A-4BC4-83AE-51D8B954B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8" y="457838175"/>
            <a:ext cx="2049462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B85B48-3833-459C-9869-D4F65B2A8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462646713"/>
            <a:ext cx="3997325" cy="393065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CE45A2-BEA2-F34F-96F9-EA795D005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71554"/>
              </p:ext>
            </p:extLst>
          </p:nvPr>
        </p:nvGraphicFramePr>
        <p:xfrm>
          <a:off x="132202" y="956603"/>
          <a:ext cx="11916364" cy="5399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689">
                  <a:extLst>
                    <a:ext uri="{9D8B030D-6E8A-4147-A177-3AD203B41FA5}">
                      <a16:colId xmlns:a16="http://schemas.microsoft.com/office/drawing/2014/main" val="85749343"/>
                    </a:ext>
                  </a:extLst>
                </a:gridCol>
                <a:gridCol w="2631454">
                  <a:extLst>
                    <a:ext uri="{9D8B030D-6E8A-4147-A177-3AD203B41FA5}">
                      <a16:colId xmlns:a16="http://schemas.microsoft.com/office/drawing/2014/main" val="3970047248"/>
                    </a:ext>
                  </a:extLst>
                </a:gridCol>
                <a:gridCol w="2570608">
                  <a:extLst>
                    <a:ext uri="{9D8B030D-6E8A-4147-A177-3AD203B41FA5}">
                      <a16:colId xmlns:a16="http://schemas.microsoft.com/office/drawing/2014/main" val="120874047"/>
                    </a:ext>
                  </a:extLst>
                </a:gridCol>
                <a:gridCol w="6149613">
                  <a:extLst>
                    <a:ext uri="{9D8B030D-6E8A-4147-A177-3AD203B41FA5}">
                      <a16:colId xmlns:a16="http://schemas.microsoft.com/office/drawing/2014/main" val="3237743176"/>
                    </a:ext>
                  </a:extLst>
                </a:gridCol>
              </a:tblGrid>
              <a:tr h="539974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9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50000036</a:t>
                      </a:r>
                      <a:endParaRPr lang="en-ZA" sz="9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wordArtVert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VIPER DR1500H-EU BURNISHER</a:t>
                      </a:r>
                      <a:endParaRPr lang="en-ZA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Motor Power Source: Electric</a:t>
                      </a:r>
                      <a:b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Brush/Pad Speed (RPM): 1500</a:t>
                      </a:r>
                      <a:b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Cable length (M): 15</a:t>
                      </a:r>
                      <a:b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Cleaning Width (mm): 510mm</a:t>
                      </a:r>
                      <a:endParaRPr lang="en-ZA" sz="14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This ultra-high speed burnisher covers large areas with efficiency and low maintenance costs</a:t>
                      </a: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For the perfect finish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Viper DR1500H is a Ultra High Speed (UHS) burnisher designed to cover large areas with less maintenance costs.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It is used for long lasting shine to hard floors.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Simple and easy to use controls.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Viper DR1500H is robust, reliable and service friendly.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With this ergonomic design you can easily spray clean hard floors. 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Ideal for building a long-lasting shine to hard floors, this electric cord burnisher is also the right choice for high productivity in polishing and maintenance of floors in medium duty applications.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Easy to use: Ergonomic adjustable handle and adjustable handle for easy storage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Safe and user-friendly: High manoeuvrability with large wheels and safety lock-out switch for your safety</a:t>
                      </a:r>
                      <a:b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ZA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Great value for money: High quality product at a value-for-money price point</a:t>
                      </a:r>
                      <a:endParaRPr lang="en-ZA" sz="1400" b="0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2993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067E2AF-D5F0-486F-82B3-5F527D542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467660038"/>
            <a:ext cx="2079625" cy="3582987"/>
          </a:xfrm>
          <a:prstGeom prst="rect">
            <a:avLst/>
          </a:prstGeom>
        </p:spPr>
      </p:pic>
      <p:pic>
        <p:nvPicPr>
          <p:cNvPr id="9" name="Picture 8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9B3D47F3-94E9-4E4B-A7A6-D0DAC1629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01" y="2085739"/>
            <a:ext cx="2261537" cy="4051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263CE4-5178-B94B-ACA9-F946BC000F38}"/>
              </a:ext>
            </a:extLst>
          </p:cNvPr>
          <p:cNvSpPr txBox="1"/>
          <p:nvPr/>
        </p:nvSpPr>
        <p:spPr>
          <a:xfrm>
            <a:off x="132202" y="246094"/>
            <a:ext cx="1159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VIPER DR1500 BURNISHER</a:t>
            </a:r>
          </a:p>
        </p:txBody>
      </p:sp>
    </p:spTree>
    <p:extLst>
      <p:ext uri="{BB962C8B-B14F-4D97-AF65-F5344CB8AC3E}">
        <p14:creationId xmlns:p14="http://schemas.microsoft.com/office/powerpoint/2010/main" val="36401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>
                <a:latin typeface="Helvetica" pitchFamily="2" charset="0"/>
              </a:rPr>
              <a:t>COMPANY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774700" cy="365125"/>
          </a:xfrm>
        </p:spPr>
        <p:txBody>
          <a:bodyPr/>
          <a:lstStyle/>
          <a:p>
            <a:r>
              <a:rPr lang="en-US" sz="1100" dirty="0">
                <a:latin typeface="Helvetica" pitchFamily="2" charset="0"/>
              </a:rPr>
              <a:t>Page </a:t>
            </a:r>
            <a:fld id="{6C385236-B7BA-4938-9EA6-6DEC8CA653D7}" type="slidenum">
              <a:rPr lang="en-US" sz="1100" smtClean="0">
                <a:latin typeface="Helvetica" pitchFamily="2" charset="0"/>
              </a:rPr>
              <a:pPr/>
              <a:t>4</a:t>
            </a:fld>
            <a:endParaRPr lang="en-US" sz="1100" dirty="0">
              <a:latin typeface="Helvetica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52D415-5159-F34A-8392-942AD43B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6525"/>
            <a:ext cx="11595100" cy="1108075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 OF CLEANING IN A HOSPITAL ENVIRONMENT</a:t>
            </a:r>
            <a:r>
              <a:rPr lang="en-ZA" sz="2800" b="0" i="0" u="none" strike="noStrike" baseline="0" dirty="0">
                <a:solidFill>
                  <a:srgbClr val="000000"/>
                </a:solidFill>
                <a:latin typeface="Century Gothic Pro"/>
              </a:rPr>
              <a:t/>
            </a:r>
            <a:br>
              <a:rPr lang="en-ZA" sz="2800" b="0" i="0" u="none" strike="noStrike" baseline="0" dirty="0">
                <a:solidFill>
                  <a:srgbClr val="000000"/>
                </a:solidFill>
                <a:latin typeface="Century Gothic Pro"/>
              </a:rPr>
            </a:b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22CE0D-33A1-964C-B4F8-2C8F344D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0" y="5477648"/>
            <a:ext cx="2044700" cy="151292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1F7896-1BE1-CD4E-957F-CBF12C68148F}"/>
              </a:ext>
            </a:extLst>
          </p:cNvPr>
          <p:cNvSpPr txBox="1">
            <a:spLocks/>
          </p:cNvSpPr>
          <p:nvPr/>
        </p:nvSpPr>
        <p:spPr>
          <a:xfrm>
            <a:off x="359999" y="1346731"/>
            <a:ext cx="11470051" cy="4463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E2695-AEAE-4863-AB28-8E299119B1B6}"/>
              </a:ext>
            </a:extLst>
          </p:cNvPr>
          <p:cNvSpPr txBox="1"/>
          <p:nvPr/>
        </p:nvSpPr>
        <p:spPr>
          <a:xfrm>
            <a:off x="254000" y="896908"/>
            <a:ext cx="11811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ZA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achieve the required standards of hygiene and cleanliness.</a:t>
            </a:r>
          </a:p>
          <a:p>
            <a:endParaRPr lang="en-ZA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ZA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achieve the required visual appearance level.</a:t>
            </a:r>
          </a:p>
          <a:p>
            <a:endParaRPr lang="en-ZA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ZA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prevent cleaning personnel from unwittingly acting as vehicles for pathogenic micro-organisms (cross infection).</a:t>
            </a:r>
          </a:p>
          <a:p>
            <a:endParaRPr lang="en-ZA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ZA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carry out cleaning without undue hindrance to patients at the lowest cost.</a:t>
            </a:r>
            <a:endParaRPr lang="en-ZA" sz="20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floor, indoor, kitchen, ceiling&#10;&#10;Description automatically generated">
            <a:extLst>
              <a:ext uri="{FF2B5EF4-FFF2-40B4-BE49-F238E27FC236}">
                <a16:creationId xmlns:a16="http://schemas.microsoft.com/office/drawing/2014/main" id="{3F0C63D7-9EC2-4444-98E8-40F6E0CD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015" y="3578490"/>
            <a:ext cx="4526385" cy="30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644" y="115665"/>
            <a:ext cx="1173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FLOOR PADS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06911" y="822694"/>
            <a:ext cx="116240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Red – Buffing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Pink – Burnishing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Blue – Cleaning/scrubbing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Black- Stripping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Green Eco Pad  Polishing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314B2-494D-2444-9003-5BF510AF5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58"/>
          <a:stretch/>
        </p:blipFill>
        <p:spPr>
          <a:xfrm>
            <a:off x="5692410" y="2953820"/>
            <a:ext cx="4064000" cy="3675580"/>
          </a:xfrm>
          <a:prstGeom prst="rect">
            <a:avLst/>
          </a:prstGeom>
        </p:spPr>
      </p:pic>
      <p:pic>
        <p:nvPicPr>
          <p:cNvPr id="6" name="Picture 5" descr="A picture containing wheel&#10;&#10;Description automatically generated">
            <a:extLst>
              <a:ext uri="{FF2B5EF4-FFF2-40B4-BE49-F238E27FC236}">
                <a16:creationId xmlns:a16="http://schemas.microsoft.com/office/drawing/2014/main" id="{72B29517-8C1B-704C-92E7-31FAE4FD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605" y="2149939"/>
            <a:ext cx="2669933" cy="2669933"/>
          </a:xfrm>
          <a:prstGeom prst="rect">
            <a:avLst/>
          </a:prstGeom>
        </p:spPr>
      </p:pic>
      <p:pic>
        <p:nvPicPr>
          <p:cNvPr id="9" name="Picture 8" descr="A black circle with a white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AACB4AF4-BF74-7541-B91A-5344D3EE9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694" y="2001751"/>
            <a:ext cx="1219200" cy="1219200"/>
          </a:xfrm>
          <a:prstGeom prst="rect">
            <a:avLst/>
          </a:prstGeom>
        </p:spPr>
      </p:pic>
      <p:pic>
        <p:nvPicPr>
          <p:cNvPr id="11" name="Picture 10" descr="A picture containing wheel, building material, stone&#10;&#10;Description automatically generated">
            <a:extLst>
              <a:ext uri="{FF2B5EF4-FFF2-40B4-BE49-F238E27FC236}">
                <a16:creationId xmlns:a16="http://schemas.microsoft.com/office/drawing/2014/main" id="{DC1359F0-F47A-E346-94BA-C677CC811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511" y="4819872"/>
            <a:ext cx="1922463" cy="19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0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644" y="115665"/>
            <a:ext cx="1173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VACCUMATION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A3A3E-CDC9-F045-9EC6-7FBFB7F30AFD}"/>
              </a:ext>
            </a:extLst>
          </p:cNvPr>
          <p:cNvSpPr txBox="1"/>
          <p:nvPr/>
        </p:nvSpPr>
        <p:spPr>
          <a:xfrm>
            <a:off x="206911" y="822694"/>
            <a:ext cx="116240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Wet Vacuums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Wet Scrubbing, stripping and sealing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Efficient 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Must be stored clean and Dry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Dry Vacuums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Disposable bags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Hepa</a:t>
            </a:r>
            <a:r>
              <a:rPr lang="en-US" sz="2000" dirty="0">
                <a:solidFill>
                  <a:srgbClr val="002060"/>
                </a:solidFill>
              </a:rPr>
              <a:t> filtration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Noise levels</a:t>
            </a:r>
          </a:p>
        </p:txBody>
      </p:sp>
      <p:pic>
        <p:nvPicPr>
          <p:cNvPr id="9" name="Picture 8" descr="A picture containing indoor, floor, person, ceiling&#10;&#10;Description automatically generated">
            <a:extLst>
              <a:ext uri="{FF2B5EF4-FFF2-40B4-BE49-F238E27FC236}">
                <a16:creationId xmlns:a16="http://schemas.microsoft.com/office/drawing/2014/main" id="{3F408B87-1593-E74A-AC3A-38AA057E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00" y="1207294"/>
            <a:ext cx="6110330" cy="44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52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7042C5CB-CAF2-C982-916C-375DABF6664F}"/>
              </a:ext>
            </a:extLst>
          </p:cNvPr>
          <p:cNvSpPr txBox="1">
            <a:spLocks/>
          </p:cNvSpPr>
          <p:nvPr/>
        </p:nvSpPr>
        <p:spPr>
          <a:xfrm>
            <a:off x="0" y="-1047"/>
            <a:ext cx="12085821" cy="1266986"/>
          </a:xfrm>
          <a:prstGeom prst="rect">
            <a:avLst/>
          </a:prstGeom>
          <a:solidFill>
            <a:srgbClr val="1B345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E5524"/>
                </a:solidFill>
                <a:effectLst/>
                <a:uLnTx/>
                <a:uFillTx/>
                <a:latin typeface="Avenir Book" panose="02000503020000020003" pitchFamily="2" charset="0"/>
                <a:ea typeface="+mj-ea"/>
                <a:cs typeface="Gotham" pitchFamily="2" charset="0"/>
              </a:rPr>
              <a:t>General Guidelines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j-ea"/>
              <a:cs typeface="Gotha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DC75C-C439-6D4E-942A-37D69943CB47}"/>
              </a:ext>
            </a:extLst>
          </p:cNvPr>
          <p:cNvSpPr txBox="1"/>
          <p:nvPr/>
        </p:nvSpPr>
        <p:spPr>
          <a:xfrm>
            <a:off x="2261286" y="20635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7D478-32C6-6D6A-8AA9-E1BAF41DC902}"/>
              </a:ext>
            </a:extLst>
          </p:cNvPr>
          <p:cNvSpPr txBox="1"/>
          <p:nvPr/>
        </p:nvSpPr>
        <p:spPr>
          <a:xfrm>
            <a:off x="329857" y="1482914"/>
            <a:ext cx="10866596" cy="516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3E6C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Gotham Narrow Black"/>
              </a:rPr>
              <a:t>Clean and dry is safe, wet and dirty is unsafe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3E6C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Gotham Narrow Black"/>
              </a:rPr>
              <a:t>Always clean from the highest area to the lowest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E6C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Gotham Narrow Black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3E6C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Gotham Narrow Black"/>
              </a:rPr>
              <a:t>Always clean from clean to dirty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3E6C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Gotham Narrow Black"/>
              </a:rPr>
              <a:t>Separate above the floor and floor cleaning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3E6C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Gotham Narrow Black"/>
              </a:rPr>
              <a:t>Co-operation between cleaning and IPC critical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3E6C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Gotham Narrow Black"/>
              </a:rPr>
              <a:t>Audit tools: UV lights, gloss metres, audit checklists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Critical Control Points in cross contamination: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Hand wash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Touch points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Dust control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Calibri" panose="020F0502020204030204" pitchFamily="34" charset="0"/>
              </a:rPr>
              <a:t>Frequencies</a:t>
            </a:r>
          </a:p>
        </p:txBody>
      </p:sp>
      <p:pic>
        <p:nvPicPr>
          <p:cNvPr id="3" name="Picture 2" descr="A picture containing bathroom, indoor, toilet, person&#10;&#10;Description automatically generated">
            <a:extLst>
              <a:ext uri="{FF2B5EF4-FFF2-40B4-BE49-F238E27FC236}">
                <a16:creationId xmlns:a16="http://schemas.microsoft.com/office/drawing/2014/main" id="{5BF06180-1183-E550-2CC4-D43A97D52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8" y="1500783"/>
            <a:ext cx="3386950" cy="50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4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>
                <a:latin typeface="Helvetica" pitchFamily="2" charset="0"/>
              </a:rPr>
              <a:t>COMPANY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774700" cy="365125"/>
          </a:xfrm>
        </p:spPr>
        <p:txBody>
          <a:bodyPr/>
          <a:lstStyle/>
          <a:p>
            <a:r>
              <a:rPr lang="en-US" sz="1100" dirty="0">
                <a:latin typeface="Helvetica" pitchFamily="2" charset="0"/>
              </a:rPr>
              <a:t>Page </a:t>
            </a:r>
            <a:fld id="{6C385236-B7BA-4938-9EA6-6DEC8CA653D7}" type="slidenum">
              <a:rPr lang="en-US" sz="1100" smtClean="0">
                <a:latin typeface="Helvetica" pitchFamily="2" charset="0"/>
              </a:rPr>
              <a:pPr/>
              <a:t>5</a:t>
            </a:fld>
            <a:endParaRPr lang="en-US" sz="1100" dirty="0">
              <a:latin typeface="Helvetica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52D415-5159-F34A-8392-942AD43B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36525"/>
            <a:ext cx="11595100" cy="1108075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rgbClr val="002060"/>
                </a:solidFill>
                <a:latin typeface="+mn-lt"/>
              </a:rPr>
              <a:t>LOW RISK AREAS:</a:t>
            </a:r>
            <a:r>
              <a:rPr lang="en-ZA" sz="3200" b="1" i="0" u="none" strike="noStrike" baseline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ZA" sz="2800" b="0" i="0" u="none" strike="noStrike" baseline="0" dirty="0">
                <a:solidFill>
                  <a:srgbClr val="000000"/>
                </a:solidFill>
                <a:latin typeface="Century Gothic Pro"/>
              </a:rPr>
              <a:t/>
            </a:r>
            <a:br>
              <a:rPr lang="en-ZA" sz="2800" b="0" i="0" u="none" strike="noStrike" baseline="0" dirty="0">
                <a:solidFill>
                  <a:srgbClr val="000000"/>
                </a:solidFill>
                <a:latin typeface="Century Gothic Pro"/>
              </a:rPr>
            </a:br>
            <a:endParaRPr 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22CE0D-33A1-964C-B4F8-2C8F344D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300" y="5477648"/>
            <a:ext cx="2044700" cy="151292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1F7896-1BE1-CD4E-957F-CBF12C68148F}"/>
              </a:ext>
            </a:extLst>
          </p:cNvPr>
          <p:cNvSpPr txBox="1">
            <a:spLocks/>
          </p:cNvSpPr>
          <p:nvPr/>
        </p:nvSpPr>
        <p:spPr>
          <a:xfrm>
            <a:off x="359999" y="1346731"/>
            <a:ext cx="11470051" cy="4463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E2695-AEAE-4863-AB28-8E299119B1B6}"/>
              </a:ext>
            </a:extLst>
          </p:cNvPr>
          <p:cNvSpPr txBox="1"/>
          <p:nvPr/>
        </p:nvSpPr>
        <p:spPr>
          <a:xfrm>
            <a:off x="254000" y="896908"/>
            <a:ext cx="118111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002060"/>
                </a:solidFill>
              </a:rPr>
              <a:t>Are areas in which the transmission of infection is relatively limited. Such areas include </a:t>
            </a:r>
            <a:r>
              <a:rPr lang="en-US" sz="2000" b="1" dirty="0">
                <a:solidFill>
                  <a:srgbClr val="002060"/>
                </a:solidFill>
              </a:rPr>
              <a:t>the </a:t>
            </a:r>
            <a:r>
              <a:rPr lang="en-US" sz="2000" b="1" i="0" u="none" strike="noStrike" baseline="0" dirty="0">
                <a:solidFill>
                  <a:srgbClr val="002060"/>
                </a:solidFill>
              </a:rPr>
              <a:t>recreational areas outside the wards and departmental utility rooms:</a:t>
            </a:r>
          </a:p>
          <a:p>
            <a:endParaRPr lang="en-US" sz="2000" b="0" i="0" u="none" strike="noStrike" baseline="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ZA" sz="2000" i="0" u="none" strike="noStrike" baseline="0" dirty="0">
                <a:solidFill>
                  <a:srgbClr val="002060"/>
                </a:solidFill>
              </a:rPr>
              <a:t>Reception areas </a:t>
            </a:r>
          </a:p>
          <a:p>
            <a:endParaRPr lang="en-ZA" sz="2000" i="0" u="none" strike="noStrike" baseline="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i="0" u="none" strike="noStrike" baseline="0" dirty="0">
                <a:solidFill>
                  <a:srgbClr val="002060"/>
                </a:solidFill>
              </a:rPr>
              <a:t>Recreational areas outside ward room   </a:t>
            </a:r>
            <a:r>
              <a:rPr lang="en-ZA" sz="2000" i="0" u="none" strike="noStrike" baseline="0" dirty="0">
                <a:solidFill>
                  <a:srgbClr val="002060"/>
                </a:solidFill>
              </a:rPr>
              <a:t>Departmental utility rooms </a:t>
            </a:r>
          </a:p>
          <a:p>
            <a:endParaRPr lang="en-US" sz="2000" i="0" u="none" strike="noStrike" baseline="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ZA" sz="2000" i="0" u="none" strike="noStrike" baseline="0" dirty="0">
                <a:solidFill>
                  <a:srgbClr val="002060"/>
                </a:solidFill>
              </a:rPr>
              <a:t>Departmental utility rooms </a:t>
            </a:r>
          </a:p>
          <a:p>
            <a:endParaRPr lang="en-ZA" sz="2000" dirty="0">
              <a:solidFill>
                <a:srgbClr val="002060"/>
              </a:solidFill>
            </a:endParaRPr>
          </a:p>
          <a:p>
            <a:r>
              <a:rPr lang="en-ZA" sz="2000" b="1" dirty="0">
                <a:solidFill>
                  <a:srgbClr val="002060"/>
                </a:solidFill>
              </a:rPr>
              <a:t>Clean every 24 hrs</a:t>
            </a:r>
          </a:p>
          <a:p>
            <a:endParaRPr lang="en-ZA" sz="2000" b="1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ZA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ZA" sz="18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4540F7-54CE-40E0-BA36-4A300AAA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0F25F-DA25-4FAE-93C2-1428DEB2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7EE1C7-179A-4C65-AAA1-F6AD47AD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4" y="156729"/>
            <a:ext cx="10515600" cy="1325563"/>
          </a:xfrm>
        </p:spPr>
        <p:txBody>
          <a:bodyPr/>
          <a:lstStyle/>
          <a:p>
            <a:r>
              <a:rPr lang="en-ZA" sz="3200" b="1" i="0" u="none" strike="noStrike" baseline="0" dirty="0">
                <a:solidFill>
                  <a:srgbClr val="002060"/>
                </a:solidFill>
                <a:latin typeface="+mn-lt"/>
              </a:rPr>
              <a:t>MEDIUM RISK AREAS </a:t>
            </a:r>
            <a:r>
              <a:rPr lang="en-ZA" sz="4400" b="0" i="0" u="none" strike="noStrike" baseline="0" dirty="0">
                <a:solidFill>
                  <a:srgbClr val="000000"/>
                </a:solidFill>
                <a:latin typeface="Century Gothic Pro"/>
              </a:rPr>
              <a:t/>
            </a:r>
            <a:br>
              <a:rPr lang="en-ZA" sz="4400" b="0" i="0" u="none" strike="noStrike" baseline="0" dirty="0">
                <a:solidFill>
                  <a:srgbClr val="000000"/>
                </a:solidFill>
                <a:latin typeface="Century Gothic Pro"/>
              </a:rPr>
            </a:b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F4DC3-A21A-154D-9953-FEA1128272C4}"/>
              </a:ext>
            </a:extLst>
          </p:cNvPr>
          <p:cNvSpPr txBox="1"/>
          <p:nvPr/>
        </p:nvSpPr>
        <p:spPr>
          <a:xfrm>
            <a:off x="339435" y="781387"/>
            <a:ext cx="1173480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Are areas with a medium risk of transmitting infections. 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These areas therefore require more careful cleaning and disinfection. 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Medium risk areas include: in-patient areas, out-patient areas, wards, treatment (X-Rays), sanitary facilities and laundry. 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In these areas regular cleaning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In-patient areas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Out-patient areas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Wards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Treatment (X-Ray)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Sanitary facilities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ZA" sz="2000" b="1" dirty="0">
                <a:solidFill>
                  <a:srgbClr val="002060"/>
                </a:solidFill>
              </a:rPr>
              <a:t>Clean every 24 hours </a:t>
            </a:r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Touch points more often</a:t>
            </a:r>
          </a:p>
        </p:txBody>
      </p:sp>
    </p:spTree>
    <p:extLst>
      <p:ext uri="{BB962C8B-B14F-4D97-AF65-F5344CB8AC3E}">
        <p14:creationId xmlns:p14="http://schemas.microsoft.com/office/powerpoint/2010/main" val="33419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8AAE7E-AB4F-4F56-9424-C2D091DB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8AB6B-6382-4F0D-9D95-CC0CC358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ED3279-A0C4-40D3-9F1F-5B2260C2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54" y="136525"/>
            <a:ext cx="10515600" cy="1325563"/>
          </a:xfrm>
        </p:spPr>
        <p:txBody>
          <a:bodyPr/>
          <a:lstStyle/>
          <a:p>
            <a:r>
              <a:rPr lang="en-ZA" sz="3200" b="1" i="0" u="none" strike="noStrike" baseline="0" dirty="0">
                <a:solidFill>
                  <a:srgbClr val="002060"/>
                </a:solidFill>
                <a:latin typeface="+mn-lt"/>
              </a:rPr>
              <a:t>HIGH RISK AREAS </a:t>
            </a:r>
            <a:r>
              <a:rPr lang="en-ZA" sz="4400" b="0" i="0" u="none" strike="noStrike" baseline="0" dirty="0">
                <a:solidFill>
                  <a:srgbClr val="000000"/>
                </a:solidFill>
                <a:latin typeface="Century Gothic Pro"/>
              </a:rPr>
              <a:t/>
            </a:r>
            <a:br>
              <a:rPr lang="en-ZA" sz="4400" b="0" i="0" u="none" strike="noStrike" baseline="0" dirty="0">
                <a:solidFill>
                  <a:srgbClr val="000000"/>
                </a:solidFill>
                <a:latin typeface="Century Gothic Pro"/>
              </a:rPr>
            </a:br>
            <a:endParaRPr lang="en-Z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BA77EE-BEEE-4C33-98F1-17098EC01A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654" y="799306"/>
            <a:ext cx="118306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0" u="none" strike="noStrike" baseline="0" dirty="0">
                <a:solidFill>
                  <a:srgbClr val="002060"/>
                </a:solidFill>
              </a:rPr>
              <a:t>Are areas with a high risk of transmitting infections. They therefore require frequent, careful, and methodical cleaning and disinfection. </a:t>
            </a:r>
          </a:p>
          <a:p>
            <a:pPr marL="0" indent="0">
              <a:buNone/>
            </a:pPr>
            <a:r>
              <a:rPr lang="en-US" sz="2000" b="1" i="0" u="none" strike="noStrike" baseline="0" dirty="0">
                <a:solidFill>
                  <a:srgbClr val="002060"/>
                </a:solidFill>
              </a:rPr>
              <a:t>All areas with special characteristics are classed as high risk and need specific treatment to satisfy their various cleaning and disinfection requirements. </a:t>
            </a:r>
          </a:p>
          <a:p>
            <a:pPr marL="0" indent="0" algn="just">
              <a:buNone/>
            </a:pPr>
            <a:endParaRPr lang="en-ZA" sz="2000" b="0" i="0" u="none" strike="noStrike" baseline="0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000" i="0" u="none" strike="noStrike" baseline="0" dirty="0">
                <a:solidFill>
                  <a:srgbClr val="002060"/>
                </a:solidFill>
              </a:rPr>
              <a:t> Use only dedicated cleaning equipment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i="0" u="none" strike="noStrike" baseline="0" dirty="0">
                <a:solidFill>
                  <a:srgbClr val="002060"/>
                </a:solidFill>
              </a:rPr>
              <a:t> Use disposable cloths and mop sleeves </a:t>
            </a:r>
          </a:p>
          <a:p>
            <a:pPr algn="just"/>
            <a:endParaRPr lang="en-US" sz="2000" b="1" i="0" u="none" strike="noStrike" baseline="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ZA" sz="2000" b="1" i="0" u="none" strike="noStrike" baseline="0" dirty="0">
                <a:solidFill>
                  <a:srgbClr val="002060"/>
                </a:solidFill>
              </a:rPr>
              <a:t>Clean every 24 hours </a:t>
            </a:r>
            <a:endParaRPr lang="en-US" sz="20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b="1" i="0" u="none" strike="noStrike" baseline="0" dirty="0">
                <a:solidFill>
                  <a:srgbClr val="002060"/>
                </a:solidFill>
              </a:rPr>
              <a:t>Clean touch points every 8 hours or as per </a:t>
            </a:r>
            <a:r>
              <a:rPr lang="en-US" sz="2000" b="1" dirty="0">
                <a:solidFill>
                  <a:srgbClr val="002060"/>
                </a:solidFill>
              </a:rPr>
              <a:t>IPP</a:t>
            </a:r>
            <a:endParaRPr lang="en-Z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3CA124-A55F-4552-807A-C9B7EC79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D288B-87BA-41C8-B58E-48830D17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1DC4F5-997F-446E-B426-064CA96F9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1" y="136525"/>
            <a:ext cx="10515600" cy="585627"/>
          </a:xfrm>
        </p:spPr>
        <p:txBody>
          <a:bodyPr>
            <a:normAutofit/>
          </a:bodyPr>
          <a:lstStyle/>
          <a:p>
            <a:r>
              <a:rPr lang="en-ZA" sz="3200" b="1" i="0" u="none" strike="noStrike" baseline="0" dirty="0">
                <a:solidFill>
                  <a:srgbClr val="002060"/>
                </a:solidFill>
                <a:latin typeface="+mn-lt"/>
              </a:rPr>
              <a:t>ABOVE FLOOR DUSTING  - GENERAL AREAS </a:t>
            </a:r>
            <a:endParaRPr lang="en-ZA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51ABB-DB8E-D14C-B3C7-A32820CE9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0" y="722152"/>
            <a:ext cx="57785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FC0F60-CCDC-43F1-BF66-80F6C94B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0CB60-1377-4A7B-B653-CDE0498D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1C1BA7-CFA4-4123-9761-D46CAF71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01" y="231925"/>
            <a:ext cx="10515600" cy="61092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CLEANING BASINS BATHS SHOWERS</a:t>
            </a:r>
            <a:endParaRPr lang="en-ZA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3205B5C-FA07-174A-94EE-19A2A283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879475"/>
            <a:ext cx="49403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8DA61FE7E5A4D8EEAC7449595E393" ma:contentTypeVersion="15" ma:contentTypeDescription="Create a new document." ma:contentTypeScope="" ma:versionID="11f5502ce5acb481b0953b32d30eef23">
  <xsd:schema xmlns:xsd="http://www.w3.org/2001/XMLSchema" xmlns:xs="http://www.w3.org/2001/XMLSchema" xmlns:p="http://schemas.microsoft.com/office/2006/metadata/properties" xmlns:ns3="dfa5424f-91f5-4954-b5ec-71ba4e66ed66" xmlns:ns4="628d416a-7bce-4c08-a797-977fd1dc028f" targetNamespace="http://schemas.microsoft.com/office/2006/metadata/properties" ma:root="true" ma:fieldsID="19dddc94b0c30863a5fcd730da39eb3d" ns3:_="" ns4:_="">
    <xsd:import namespace="dfa5424f-91f5-4954-b5ec-71ba4e66ed66"/>
    <xsd:import namespace="628d416a-7bce-4c08-a797-977fd1dc02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5424f-91f5-4954-b5ec-71ba4e66ed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d416a-7bce-4c08-a797-977fd1dc028f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fa5424f-91f5-4954-b5ec-71ba4e66ed66" xsi:nil="true"/>
  </documentManagement>
</p:properties>
</file>

<file path=customXml/itemProps1.xml><?xml version="1.0" encoding="utf-8"?>
<ds:datastoreItem xmlns:ds="http://schemas.openxmlformats.org/officeDocument/2006/customXml" ds:itemID="{CEA98CD3-F8EF-4FA1-8336-6975A06D2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5424f-91f5-4954-b5ec-71ba4e66ed66"/>
    <ds:schemaRef ds:uri="628d416a-7bce-4c08-a797-977fd1dc02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00FCA3-B8C1-43C5-BF0E-7B69AE5881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93517E-CE09-450E-A55E-F04C62D29C5B}">
  <ds:schemaRefs>
    <ds:schemaRef ds:uri="628d416a-7bce-4c08-a797-977fd1dc028f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fa5424f-91f5-4954-b5ec-71ba4e66ed6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2850</Words>
  <Application>Microsoft Office PowerPoint</Application>
  <PresentationFormat>Widescreen</PresentationFormat>
  <Paragraphs>425</Paragraphs>
  <Slides>42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Avenir Book</vt:lpstr>
      <vt:lpstr>Calibri</vt:lpstr>
      <vt:lpstr>Calibri Light</vt:lpstr>
      <vt:lpstr>Century Gothic</vt:lpstr>
      <vt:lpstr>Century Gothic Pro</vt:lpstr>
      <vt:lpstr>Gotham</vt:lpstr>
      <vt:lpstr>Gotham ExtraLight</vt:lpstr>
      <vt:lpstr>Gotham Narrow Black</vt:lpstr>
      <vt:lpstr>Gotham Narrow Book</vt:lpstr>
      <vt:lpstr>Helvetica</vt:lpstr>
      <vt:lpstr>Wingdings</vt:lpstr>
      <vt:lpstr>Office Theme</vt:lpstr>
      <vt:lpstr>1_Office Theme</vt:lpstr>
      <vt:lpstr>think-cell Slide</vt:lpstr>
      <vt:lpstr>Industroclean  Gics </vt:lpstr>
      <vt:lpstr>THE IMPORTANCE OF CLEANING IN A HOSPITAL </vt:lpstr>
      <vt:lpstr>THE RISK FACTOR IS BASED ON:  </vt:lpstr>
      <vt:lpstr>OBJECTIVES OF CLEANING IN A HOSPITAL ENVIRONMENT </vt:lpstr>
      <vt:lpstr>LOW RISK AREAS:  </vt:lpstr>
      <vt:lpstr>MEDIUM RISK AREAS  </vt:lpstr>
      <vt:lpstr>HIGH RISK AREAS  </vt:lpstr>
      <vt:lpstr>ABOVE FLOOR DUSTING  - GENERAL AREAS </vt:lpstr>
      <vt:lpstr>CLEANING BASINS BATHS SHOWERS</vt:lpstr>
      <vt:lpstr>CLEANING TOILETS AND SLUICES </vt:lpstr>
      <vt:lpstr>CLEANING OF ISOLATION ROOMS</vt:lpstr>
      <vt:lpstr>CHAIN OF CONTAMINATION</vt:lpstr>
      <vt:lpstr>CLEANING PRODUCT SELECTION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 of Dirt and Chemicals</vt:lpstr>
      <vt:lpstr>Detergents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Africa Monthly Review 2018 April</dc:title>
  <dc:creator>Emma Corder</dc:creator>
  <cp:lastModifiedBy>Hanlie Bronkhorst</cp:lastModifiedBy>
  <cp:revision>31</cp:revision>
  <cp:lastPrinted>2022-05-12T09:35:39Z</cp:lastPrinted>
  <dcterms:created xsi:type="dcterms:W3CDTF">2019-03-14T08:03:31Z</dcterms:created>
  <dcterms:modified xsi:type="dcterms:W3CDTF">2026-03-27T06:07:04Z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0x010100F728DA61FE7E5A4D8EEAC7449595E393</vt:lpwstr>
  </property>
</Properties>
</file>