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37" r:id="rId2"/>
    <p:sldId id="257" r:id="rId3"/>
    <p:sldId id="261" r:id="rId4"/>
    <p:sldId id="304" r:id="rId5"/>
    <p:sldId id="271" r:id="rId6"/>
    <p:sldId id="306" r:id="rId7"/>
    <p:sldId id="349" r:id="rId8"/>
    <p:sldId id="305" r:id="rId9"/>
    <p:sldId id="258" r:id="rId10"/>
    <p:sldId id="335" r:id="rId11"/>
    <p:sldId id="268" r:id="rId12"/>
    <p:sldId id="277" r:id="rId13"/>
    <p:sldId id="262" r:id="rId14"/>
    <p:sldId id="346" r:id="rId15"/>
    <p:sldId id="338" r:id="rId16"/>
    <p:sldId id="333" r:id="rId17"/>
    <p:sldId id="276" r:id="rId18"/>
    <p:sldId id="339" r:id="rId19"/>
    <p:sldId id="273" r:id="rId20"/>
    <p:sldId id="308" r:id="rId21"/>
    <p:sldId id="332" r:id="rId22"/>
    <p:sldId id="297" r:id="rId23"/>
    <p:sldId id="342" r:id="rId24"/>
    <p:sldId id="290" r:id="rId25"/>
    <p:sldId id="291" r:id="rId26"/>
    <p:sldId id="286" r:id="rId27"/>
    <p:sldId id="313" r:id="rId28"/>
    <p:sldId id="326" r:id="rId29"/>
    <p:sldId id="325" r:id="rId30"/>
    <p:sldId id="327" r:id="rId31"/>
    <p:sldId id="293" r:id="rId32"/>
    <p:sldId id="311" r:id="rId33"/>
    <p:sldId id="321" r:id="rId34"/>
    <p:sldId id="322" r:id="rId35"/>
    <p:sldId id="323" r:id="rId36"/>
    <p:sldId id="324" r:id="rId37"/>
    <p:sldId id="347" r:id="rId38"/>
    <p:sldId id="345" r:id="rId39"/>
    <p:sldId id="3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C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94725" autoAdjust="0"/>
  </p:normalViewPr>
  <p:slideViewPr>
    <p:cSldViewPr snapToGrid="0">
      <p:cViewPr varScale="1">
        <p:scale>
          <a:sx n="71" d="100"/>
          <a:sy n="71" d="100"/>
        </p:scale>
        <p:origin x="80" y="12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2D42D-0441-4887-8C7D-C516FFA170F4}" type="datetimeFigureOut">
              <a:rPr lang="en-ZA" smtClean="0"/>
              <a:t>2025/11/20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60899-AA24-45F5-A781-08D692CA9ADB}" type="slidenum">
              <a:rPr lang="en-ZA" smtClean="0"/>
              <a:t>‹#›</a:t>
            </a:fld>
            <a:endParaRPr lang="en-ZA"/>
          </a:p>
        </p:txBody>
      </p:sp>
    </p:spTree>
    <p:extLst>
      <p:ext uri="{BB962C8B-B14F-4D97-AF65-F5344CB8AC3E}">
        <p14:creationId xmlns:p14="http://schemas.microsoft.com/office/powerpoint/2010/main" val="315661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ho.int/publications/m/item/sudan-ebolavirus-candidate-vaccines-what-additional-research-should-be-conducted-to-advance-the-evaluation-of-these-candidate-vaccin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Taxonomy/classification of Ebola virus. (A) Most species of the genus Ebolavirus are lethal to humans and non-human primates, with the exception of </a:t>
            </a:r>
            <a:r>
              <a:rPr lang="en-GB" dirty="0" err="1" smtClean="0"/>
              <a:t>Bombali</a:t>
            </a:r>
            <a:r>
              <a:rPr lang="en-GB" dirty="0" smtClean="0"/>
              <a:t> virus (*no human infections recorded) </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3</a:t>
            </a:fld>
            <a:endParaRPr lang="en-ZA"/>
          </a:p>
        </p:txBody>
      </p:sp>
    </p:spTree>
    <p:extLst>
      <p:ext uri="{BB962C8B-B14F-4D97-AF65-F5344CB8AC3E}">
        <p14:creationId xmlns:p14="http://schemas.microsoft.com/office/powerpoint/2010/main" val="131592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Routine haematological, biochemistry and microbiological screens are performed in the routine NHLS laboratory. </a:t>
            </a:r>
          </a:p>
          <a:p>
            <a:r>
              <a:rPr lang="en-GB" dirty="0" smtClean="0"/>
              <a:t>Specimens must be packaged appropriately</a:t>
            </a:r>
          </a:p>
          <a:p>
            <a:r>
              <a:rPr lang="en-GB" dirty="0" smtClean="0"/>
              <a:t>absorbent material (e.g. cotton wool sheets)</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16</a:t>
            </a:fld>
            <a:endParaRPr lang="en-ZA"/>
          </a:p>
        </p:txBody>
      </p:sp>
    </p:spTree>
    <p:extLst>
      <p:ext uri="{BB962C8B-B14F-4D97-AF65-F5344CB8AC3E}">
        <p14:creationId xmlns:p14="http://schemas.microsoft.com/office/powerpoint/2010/main" val="223816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20</a:t>
            </a:fld>
            <a:endParaRPr lang="en-ZA"/>
          </a:p>
        </p:txBody>
      </p:sp>
    </p:spTree>
    <p:extLst>
      <p:ext uri="{BB962C8B-B14F-4D97-AF65-F5344CB8AC3E}">
        <p14:creationId xmlns:p14="http://schemas.microsoft.com/office/powerpoint/2010/main" val="3582800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purpose of this document is to stipulate the laboratory requirement for the management and routine testing of specimens from suspected and confirmed cases of viral haemorrhagic fever (VHF) in laboratories of the National Health Laboratory Service (non-NICD laboratories). </a:t>
            </a:r>
          </a:p>
          <a:p>
            <a:endParaRPr lang="en-GB" dirty="0" smtClean="0"/>
          </a:p>
          <a:p>
            <a:r>
              <a:rPr lang="en-GB" dirty="0" smtClean="0"/>
              <a:t>This document must be considered by all staff that will be involved in the management or the processing (including ALL pre-analytical, analytical and post-analytical procedures) of specimens from suspected or confirmed cases of VHF at the NHLS. This document should be used in conjunction with the SHE policies and other relevant </a:t>
            </a:r>
            <a:r>
              <a:rPr lang="en-GB" dirty="0" err="1" smtClean="0"/>
              <a:t>laboratoryspecific</a:t>
            </a:r>
            <a:r>
              <a:rPr lang="en-GB" dirty="0" smtClean="0"/>
              <a:t> procedures of the National Health Laboratory Service. It is strongly recommended that </a:t>
            </a:r>
            <a:r>
              <a:rPr lang="en-GB" dirty="0" err="1" smtClean="0"/>
              <a:t>sitespecific</a:t>
            </a:r>
            <a:r>
              <a:rPr lang="en-GB" dirty="0" smtClean="0"/>
              <a:t> standard operating procedures are developed using this document and site-specific risk assessments (GPS00039) as a basis to provide details and specifics per laboratory site</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22</a:t>
            </a:fld>
            <a:endParaRPr lang="en-ZA"/>
          </a:p>
        </p:txBody>
      </p:sp>
    </p:spTree>
    <p:extLst>
      <p:ext uri="{BB962C8B-B14F-4D97-AF65-F5344CB8AC3E}">
        <p14:creationId xmlns:p14="http://schemas.microsoft.com/office/powerpoint/2010/main" val="3703155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 </a:t>
            </a:r>
            <a:r>
              <a:rPr lang="en-GB" dirty="0" smtClean="0"/>
              <a:t>Laboratory Manager (or designated equivalent)</a:t>
            </a:r>
            <a:endParaRPr lang="en-ZA" dirty="0" smtClean="0"/>
          </a:p>
          <a:p>
            <a:r>
              <a:rPr lang="en-ZA" dirty="0" smtClean="0"/>
              <a:t>- discipline-specific buddy (or designated alternative) </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23</a:t>
            </a:fld>
            <a:endParaRPr lang="en-ZA"/>
          </a:p>
        </p:txBody>
      </p:sp>
    </p:spTree>
    <p:extLst>
      <p:ext uri="{BB962C8B-B14F-4D97-AF65-F5344CB8AC3E}">
        <p14:creationId xmlns:p14="http://schemas.microsoft.com/office/powerpoint/2010/main" val="1931130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standard precautions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represent the basic level of infection control precautions which are to be used, as a minimum, in the care of all patients</a:t>
            </a:r>
            <a:endParaRPr lang="en-ZA" dirty="0" smtClean="0"/>
          </a:p>
          <a:p>
            <a:pPr marL="171450" indent="-171450">
              <a:buFontTx/>
              <a:buChar char="-"/>
            </a:pPr>
            <a:r>
              <a:rPr lang="en-GB" dirty="0" smtClean="0"/>
              <a:t>reduce the risk of transmission of pathogens from both recognized and unrecognized sources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enhanced precautions: </a:t>
            </a:r>
            <a:r>
              <a:rPr lang="en-GB" sz="1200" dirty="0" smtClean="0"/>
              <a:t>applied to contain spread of infections by contact, respiratory droplets or airborne route</a:t>
            </a:r>
            <a:endParaRPr lang="en-ZA"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p>
          <a:p>
            <a:pPr marL="0" indent="0">
              <a:buFontTx/>
              <a:buNone/>
            </a:pPr>
            <a:endParaRPr lang="en-GB" dirty="0" smtClean="0"/>
          </a:p>
        </p:txBody>
      </p:sp>
      <p:sp>
        <p:nvSpPr>
          <p:cNvPr id="4" name="Slide Number Placeholder 3"/>
          <p:cNvSpPr>
            <a:spLocks noGrp="1"/>
          </p:cNvSpPr>
          <p:nvPr>
            <p:ph type="sldNum" sz="quarter" idx="10"/>
          </p:nvPr>
        </p:nvSpPr>
        <p:spPr/>
        <p:txBody>
          <a:bodyPr/>
          <a:lstStyle/>
          <a:p>
            <a:fld id="{71560899-AA24-45F5-A781-08D692CA9ADB}" type="slidenum">
              <a:rPr lang="en-ZA" smtClean="0"/>
              <a:t>24</a:t>
            </a:fld>
            <a:endParaRPr lang="en-ZA"/>
          </a:p>
        </p:txBody>
      </p:sp>
    </p:spTree>
    <p:extLst>
      <p:ext uri="{BB962C8B-B14F-4D97-AF65-F5344CB8AC3E}">
        <p14:creationId xmlns:p14="http://schemas.microsoft.com/office/powerpoint/2010/main" val="292557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Note the difference in procedure for hand washing and hand rubbing with alcohol-based </a:t>
            </a:r>
            <a:r>
              <a:rPr lang="en-ZA" dirty="0" err="1" smtClean="0"/>
              <a:t>handrub</a:t>
            </a:r>
            <a:r>
              <a:rPr lang="en-ZA" dirty="0" smtClean="0"/>
              <a:t> (ABHR)</a:t>
            </a:r>
          </a:p>
          <a:p>
            <a:r>
              <a:rPr lang="en-ZA" dirty="0" smtClean="0"/>
              <a:t>- Use a good quality anti-microbial soap such as chlorhexidine gluconate 4% hand soap (</a:t>
            </a:r>
            <a:r>
              <a:rPr lang="en-ZA" dirty="0" err="1" smtClean="0"/>
              <a:t>eg</a:t>
            </a:r>
            <a:r>
              <a:rPr lang="en-ZA" dirty="0" smtClean="0"/>
              <a:t>. </a:t>
            </a:r>
            <a:r>
              <a:rPr lang="en-ZA" dirty="0" err="1" smtClean="0"/>
              <a:t>Bioscrub</a:t>
            </a:r>
            <a:r>
              <a:rPr lang="en-ZA" dirty="0" smtClean="0"/>
              <a:t>) for washing, and an alcohol-based </a:t>
            </a:r>
            <a:r>
              <a:rPr lang="en-ZA" dirty="0" err="1" smtClean="0"/>
              <a:t>handrub</a:t>
            </a:r>
            <a:r>
              <a:rPr lang="en-ZA" dirty="0" smtClean="0"/>
              <a:t> solution which contains an emollient, for hand rubbing/sanitizing. </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25</a:t>
            </a:fld>
            <a:endParaRPr lang="en-ZA"/>
          </a:p>
        </p:txBody>
      </p:sp>
    </p:spTree>
    <p:extLst>
      <p:ext uri="{BB962C8B-B14F-4D97-AF65-F5344CB8AC3E}">
        <p14:creationId xmlns:p14="http://schemas.microsoft.com/office/powerpoint/2010/main" val="2262791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32</a:t>
            </a:fld>
            <a:endParaRPr lang="en-ZA"/>
          </a:p>
        </p:txBody>
      </p:sp>
    </p:spTree>
    <p:extLst>
      <p:ext uri="{BB962C8B-B14F-4D97-AF65-F5344CB8AC3E}">
        <p14:creationId xmlns:p14="http://schemas.microsoft.com/office/powerpoint/2010/main" val="377093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Chlorine-based disinfectants are the preferred disinfectants when working with HF viruses and many other pathogens</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2200" dirty="0" smtClean="0"/>
              <a:t>Different concentrations for different purposes: </a:t>
            </a:r>
          </a:p>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33</a:t>
            </a:fld>
            <a:endParaRPr lang="en-ZA"/>
          </a:p>
        </p:txBody>
      </p:sp>
    </p:spTree>
    <p:extLst>
      <p:ext uri="{BB962C8B-B14F-4D97-AF65-F5344CB8AC3E}">
        <p14:creationId xmlns:p14="http://schemas.microsoft.com/office/powerpoint/2010/main" val="257351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Alcohol solutions containing 60–80% alcohol are usually considered to have efficacious </a:t>
            </a:r>
            <a:r>
              <a:rPr lang="en-GB" dirty="0" err="1" smtClean="0"/>
              <a:t>microbicidal</a:t>
            </a:r>
            <a:r>
              <a:rPr lang="en-GB" dirty="0" smtClean="0"/>
              <a:t> activity;</a:t>
            </a:r>
            <a:r>
              <a:rPr lang="en-GB" baseline="0" dirty="0" smtClean="0"/>
              <a:t> </a:t>
            </a:r>
            <a:r>
              <a:rPr lang="en-GB" dirty="0" smtClean="0"/>
              <a:t>concentrations &gt;90% being less potent</a:t>
            </a:r>
          </a:p>
          <a:p>
            <a:pPr marL="171450" indent="-171450">
              <a:buFontTx/>
              <a:buChar char="-"/>
            </a:pPr>
            <a:r>
              <a:rPr lang="en-GB" dirty="0" smtClean="0"/>
              <a:t>evaporates quickly &amp; non-toxic with topical application so does not cause skin irritation, and is less likely to cause allergies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35</a:t>
            </a:fld>
            <a:endParaRPr lang="en-ZA"/>
          </a:p>
        </p:txBody>
      </p:sp>
    </p:spTree>
    <p:extLst>
      <p:ext uri="{BB962C8B-B14F-4D97-AF65-F5344CB8AC3E}">
        <p14:creationId xmlns:p14="http://schemas.microsoft.com/office/powerpoint/2010/main" val="99162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only licensed vaccines are for EVD, </a:t>
            </a:r>
            <a:r>
              <a:rPr lang="en-GB" sz="1200" b="0" i="0" u="none" strike="noStrike" kern="1200" dirty="0" smtClean="0">
                <a:solidFill>
                  <a:schemeClr val="tx1"/>
                </a:solidFill>
                <a:effectLst/>
                <a:latin typeface="+mn-lt"/>
                <a:ea typeface="+mn-ea"/>
                <a:cs typeface="+mn-cs"/>
                <a:hlinkClick r:id="rId3"/>
              </a:rPr>
              <a:t>several candidate vaccines</a:t>
            </a:r>
            <a:r>
              <a:rPr lang="en-GB" sz="1200" b="0" i="0" kern="1200" dirty="0" smtClean="0">
                <a:solidFill>
                  <a:schemeClr val="tx1"/>
                </a:solidFill>
                <a:effectLst/>
                <a:latin typeface="+mn-lt"/>
                <a:ea typeface="+mn-ea"/>
                <a:cs typeface="+mn-cs"/>
              </a:rPr>
              <a:t> are at different stages of development.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Ervebo</a:t>
            </a:r>
            <a:r>
              <a:rPr lang="en-GB" sz="1200" b="0" i="0" kern="1200" dirty="0" smtClean="0">
                <a:solidFill>
                  <a:schemeClr val="tx1"/>
                </a:solidFill>
                <a:effectLst/>
                <a:latin typeface="+mn-lt"/>
                <a:ea typeface="+mn-ea"/>
                <a:cs typeface="+mn-cs"/>
              </a:rPr>
              <a:t> </a:t>
            </a:r>
            <a:r>
              <a:rPr lang="en-GB" dirty="0" smtClean="0"/>
              <a:t>compassionate use in Guinea in 2015 and for 345 000 people during the 2018-2020 outbreaks in the Democratic Republic of the Congo.</a:t>
            </a:r>
          </a:p>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37</a:t>
            </a:fld>
            <a:endParaRPr lang="en-ZA"/>
          </a:p>
        </p:txBody>
      </p:sp>
    </p:spTree>
    <p:extLst>
      <p:ext uri="{BB962C8B-B14F-4D97-AF65-F5344CB8AC3E}">
        <p14:creationId xmlns:p14="http://schemas.microsoft.com/office/powerpoint/2010/main" val="351159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b="1" dirty="0" smtClean="0"/>
              <a:t>Where do these names come from?</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1994: an ethnologist fell ill after examining a dead chimpanzee in Tai National Park in Ivory Coast [5]. The virus was distinct from viruses linked to outbreaks in the DRC and Sudan. Thus, it is referred to as Tai Forest ebolavirus [9]. </a:t>
            </a:r>
          </a:p>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4</a:t>
            </a:fld>
            <a:endParaRPr lang="en-ZA"/>
          </a:p>
        </p:txBody>
      </p:sp>
    </p:spTree>
    <p:extLst>
      <p:ext uri="{BB962C8B-B14F-4D97-AF65-F5344CB8AC3E}">
        <p14:creationId xmlns:p14="http://schemas.microsoft.com/office/powerpoint/2010/main" val="420838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Since ebolaviruses were first identified in 1976,</a:t>
            </a:r>
            <a:r>
              <a:rPr lang="en-GB" baseline="0" dirty="0" smtClean="0"/>
              <a:t> </a:t>
            </a:r>
            <a:r>
              <a:rPr lang="en-GB" dirty="0" smtClean="0"/>
              <a:t>over 20 outbreaks have been reported</a:t>
            </a:r>
          </a:p>
          <a:p>
            <a:pPr marL="171450" indent="-171450">
              <a:buFontTx/>
              <a:buChar char="-"/>
            </a:pPr>
            <a:r>
              <a:rPr lang="en-GB" dirty="0" smtClean="0"/>
              <a:t>Summary</a:t>
            </a:r>
            <a:r>
              <a:rPr lang="en-GB" baseline="0" dirty="0" smtClean="0"/>
              <a:t> of </a:t>
            </a:r>
            <a:r>
              <a:rPr lang="en-GB" dirty="0" smtClean="0"/>
              <a:t>Ebola </a:t>
            </a:r>
            <a:r>
              <a:rPr lang="en-GB" b="1" dirty="0" smtClean="0"/>
              <a:t>outbreaks that have been</a:t>
            </a:r>
            <a:r>
              <a:rPr lang="en-GB" b="1" baseline="0" dirty="0" smtClean="0"/>
              <a:t> reported in different</a:t>
            </a:r>
            <a:r>
              <a:rPr lang="en-GB" b="0" baseline="0" dirty="0" smtClean="0"/>
              <a:t> </a:t>
            </a:r>
            <a:r>
              <a:rPr lang="en-GB" b="0" dirty="0" smtClean="0"/>
              <a:t>countries</a:t>
            </a:r>
            <a:endParaRPr lang="en-GB" dirty="0" smtClean="0"/>
          </a:p>
          <a:p>
            <a:pPr marL="171450" indent="-171450">
              <a:buFontTx/>
              <a:buChar char="-"/>
            </a:pPr>
            <a:r>
              <a:rPr lang="en-GB" b="1" dirty="0" smtClean="0"/>
              <a:t>Size of box denotes  relative size of the outbreak</a:t>
            </a:r>
            <a:r>
              <a:rPr lang="en-GB" dirty="0" smtClean="0"/>
              <a:t>, the largest outbreak to date, occurred in 2013–16 predominantly affecting Guinea, Sierra Leone, and Liberia.</a:t>
            </a:r>
          </a:p>
          <a:p>
            <a:pPr marL="171450" indent="-171450">
              <a:buFontTx/>
              <a:buChar char="-"/>
            </a:pPr>
            <a:r>
              <a:rPr lang="en-GB" b="1" dirty="0" err="1" smtClean="0"/>
              <a:t>Color</a:t>
            </a:r>
            <a:r>
              <a:rPr lang="en-GB" b="1" dirty="0" smtClean="0"/>
              <a:t> of box denotes the outbreak’s Ebola virus species</a:t>
            </a:r>
            <a:endParaRPr lang="en-ZA" b="1" dirty="0"/>
          </a:p>
        </p:txBody>
      </p:sp>
      <p:sp>
        <p:nvSpPr>
          <p:cNvPr id="4" name="Slide Number Placeholder 3"/>
          <p:cNvSpPr>
            <a:spLocks noGrp="1"/>
          </p:cNvSpPr>
          <p:nvPr>
            <p:ph type="sldNum" sz="quarter" idx="10"/>
          </p:nvPr>
        </p:nvSpPr>
        <p:spPr/>
        <p:txBody>
          <a:bodyPr/>
          <a:lstStyle/>
          <a:p>
            <a:fld id="{71560899-AA24-45F5-A781-08D692CA9ADB}" type="slidenum">
              <a:rPr lang="en-ZA" smtClean="0"/>
              <a:t>5</a:t>
            </a:fld>
            <a:endParaRPr lang="en-ZA"/>
          </a:p>
        </p:txBody>
      </p:sp>
    </p:spTree>
    <p:extLst>
      <p:ext uri="{BB962C8B-B14F-4D97-AF65-F5344CB8AC3E}">
        <p14:creationId xmlns:p14="http://schemas.microsoft.com/office/powerpoint/2010/main" val="112697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mostly in </a:t>
            </a:r>
            <a:r>
              <a:rPr lang="en-GB" b="1" dirty="0" smtClean="0"/>
              <a:t>DRC, Congo and Gabon</a:t>
            </a:r>
            <a:r>
              <a:rPr lang="en-GB" dirty="0" smtClean="0"/>
              <a:t>; Most of these outbreaks have </a:t>
            </a:r>
            <a:r>
              <a:rPr lang="en-GB" b="1" dirty="0" smtClean="0"/>
              <a:t>occurred in isolated rural areas</a:t>
            </a:r>
            <a:r>
              <a:rPr lang="en-GB" dirty="0" smtClean="0"/>
              <a:t>, </a:t>
            </a:r>
          </a:p>
          <a:p>
            <a:pPr marL="171450" indent="-171450">
              <a:buFontTx/>
              <a:buChar char="-"/>
            </a:pPr>
            <a:endParaRPr lang="en-GB" dirty="0" smtClean="0"/>
          </a:p>
          <a:p>
            <a:pPr marL="171450" indent="-171450">
              <a:buFontTx/>
              <a:buChar char="-"/>
            </a:pPr>
            <a:r>
              <a:rPr lang="en-GB" b="1" dirty="0" smtClean="0"/>
              <a:t>2013–16 outbreak included both rural and urban areas</a:t>
            </a:r>
            <a:r>
              <a:rPr lang="en-GB" dirty="0" smtClean="0"/>
              <a:t>, and was associated with </a:t>
            </a:r>
            <a:r>
              <a:rPr lang="en-GB" b="1" i="0" dirty="0" smtClean="0"/>
              <a:t>very high incidence and mortality </a:t>
            </a:r>
            <a:r>
              <a:rPr lang="en-GB" dirty="0" smtClean="0"/>
              <a:t>(&gt;28 000 cases with &gt;11 000 deaths; CFR &gt;60%). Due to under-reporting, the true burden might have been considerably higher</a:t>
            </a:r>
            <a:endParaRPr lang="en-ZA" b="1" dirty="0"/>
          </a:p>
        </p:txBody>
      </p:sp>
      <p:sp>
        <p:nvSpPr>
          <p:cNvPr id="4" name="Slide Number Placeholder 3"/>
          <p:cNvSpPr>
            <a:spLocks noGrp="1"/>
          </p:cNvSpPr>
          <p:nvPr>
            <p:ph type="sldNum" sz="quarter" idx="10"/>
          </p:nvPr>
        </p:nvSpPr>
        <p:spPr/>
        <p:txBody>
          <a:bodyPr/>
          <a:lstStyle/>
          <a:p>
            <a:fld id="{71560899-AA24-45F5-A781-08D692CA9ADB}" type="slidenum">
              <a:rPr lang="en-ZA" smtClean="0"/>
              <a:t>6</a:t>
            </a:fld>
            <a:endParaRPr lang="en-ZA"/>
          </a:p>
        </p:txBody>
      </p:sp>
    </p:spTree>
    <p:extLst>
      <p:ext uri="{BB962C8B-B14F-4D97-AF65-F5344CB8AC3E}">
        <p14:creationId xmlns:p14="http://schemas.microsoft.com/office/powerpoint/2010/main" val="164485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The first case of Ebola fever diagnosed in South Africa. Was a nurse had been exposed </a:t>
            </a:r>
            <a:r>
              <a:rPr lang="en-GB" sz="1200" b="0" i="0" kern="1200" dirty="0" smtClean="0">
                <a:solidFill>
                  <a:schemeClr val="tx1"/>
                </a:solidFill>
                <a:effectLst/>
                <a:latin typeface="+mn-lt"/>
                <a:ea typeface="+mn-ea"/>
                <a:cs typeface="+mn-cs"/>
              </a:rPr>
              <a:t>on 29 October to the blood of a very </a:t>
            </a:r>
            <a:r>
              <a:rPr lang="en-GB" sz="1200" b="1" i="0" kern="1200" dirty="0" smtClean="0">
                <a:solidFill>
                  <a:schemeClr val="tx1"/>
                </a:solidFill>
                <a:effectLst/>
                <a:latin typeface="+mn-lt"/>
                <a:ea typeface="+mn-ea"/>
                <a:cs typeface="+mn-cs"/>
              </a:rPr>
              <a:t>ill doctor who had been brought from Libreville, Gabon</a:t>
            </a:r>
            <a:r>
              <a:rPr lang="en-GB" sz="1200" b="0" i="0" kern="1200" dirty="0" smtClean="0">
                <a:solidFill>
                  <a:schemeClr val="tx1"/>
                </a:solidFill>
                <a:effectLst/>
                <a:latin typeface="+mn-lt"/>
                <a:ea typeface="+mn-ea"/>
                <a:cs typeface="+mn-cs"/>
              </a:rPr>
              <a:t> on 27 October. The </a:t>
            </a:r>
            <a:r>
              <a:rPr lang="en-GB" sz="1200" b="1" i="0" kern="1200" dirty="0" smtClean="0">
                <a:solidFill>
                  <a:schemeClr val="tx1"/>
                </a:solidFill>
                <a:effectLst/>
                <a:latin typeface="+mn-lt"/>
                <a:ea typeface="+mn-ea"/>
                <a:cs typeface="+mn-cs"/>
              </a:rPr>
              <a:t>doctor recovered </a:t>
            </a:r>
            <a:r>
              <a:rPr lang="en-GB" sz="1200" b="0" i="0" kern="1200" dirty="0" smtClean="0">
                <a:solidFill>
                  <a:schemeClr val="tx1"/>
                </a:solidFill>
                <a:effectLst/>
                <a:latin typeface="+mn-lt"/>
                <a:ea typeface="+mn-ea"/>
                <a:cs typeface="+mn-cs"/>
              </a:rPr>
              <a:t>and was discharged</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8</a:t>
            </a:fld>
            <a:endParaRPr lang="en-ZA"/>
          </a:p>
        </p:txBody>
      </p:sp>
    </p:spTree>
    <p:extLst>
      <p:ext uri="{BB962C8B-B14F-4D97-AF65-F5344CB8AC3E}">
        <p14:creationId xmlns:p14="http://schemas.microsoft.com/office/powerpoint/2010/main" val="106955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Figure 2. Average case fatality rates, approximate cumulative known cases, and degree of direct human-to-human transmission for the </a:t>
            </a:r>
            <a:r>
              <a:rPr lang="en-GB" dirty="0" err="1" smtClean="0"/>
              <a:t>hemorrhagic</a:t>
            </a:r>
            <a:r>
              <a:rPr lang="en-GB" dirty="0" smtClean="0"/>
              <a:t> fever viruses by family. The vertical divisions along the y-axis are discrete categories (</a:t>
            </a:r>
            <a:r>
              <a:rPr lang="en-GB" dirty="0" err="1" smtClean="0"/>
              <a:t>ie</a:t>
            </a:r>
            <a:r>
              <a:rPr lang="en-GB" dirty="0" smtClean="0"/>
              <a:t>, a position higher or lower within a given transmission category does not have any significance). The x-axis is a spectrum from ≤1% to ≥50%. The case fatality rates as shown indicate the overall estimated case fatality rates for all infections with a given virus, not exclusively those infections that progress to </a:t>
            </a:r>
            <a:r>
              <a:rPr lang="en-GB" dirty="0" err="1" smtClean="0"/>
              <a:t>hemorrhagic</a:t>
            </a:r>
            <a:r>
              <a:rPr lang="en-GB" dirty="0" smtClean="0"/>
              <a:t> fever. Approximate cumulative known cases are indicated by circle size. For viruses that have caused </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9</a:t>
            </a:fld>
            <a:endParaRPr lang="en-ZA"/>
          </a:p>
        </p:txBody>
      </p:sp>
    </p:spTree>
    <p:extLst>
      <p:ext uri="{BB962C8B-B14F-4D97-AF65-F5344CB8AC3E}">
        <p14:creationId xmlns:p14="http://schemas.microsoft.com/office/powerpoint/2010/main" val="298087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ZA" dirty="0" smtClean="0"/>
              <a:t>Evidence suggests</a:t>
            </a:r>
            <a:r>
              <a:rPr lang="en-ZA" baseline="0" dirty="0" smtClean="0"/>
              <a:t> that fruit bats are the reservoir hosts of EBOV. These bats can spread the disease to intermediate/amplifying hosts aka end hosts such as apes, monkeys &amp; antelopes</a:t>
            </a:r>
          </a:p>
          <a:p>
            <a:pPr marL="171450" indent="-171450">
              <a:buFontTx/>
              <a:buChar char="-"/>
            </a:pPr>
            <a:endParaRPr lang="en-ZA" baseline="0" dirty="0" smtClean="0"/>
          </a:p>
          <a:p>
            <a:pPr marL="171450" indent="-171450">
              <a:buFontTx/>
              <a:buChar char="-"/>
            </a:pPr>
            <a:r>
              <a:rPr lang="en-ZA" baseline="0" dirty="0" smtClean="0"/>
              <a:t>A spill-over event occurs when a human becomes infected through contact with a reservoir or amplifying host</a:t>
            </a:r>
          </a:p>
          <a:p>
            <a:pPr marL="171450" indent="-171450">
              <a:buFontTx/>
              <a:buChar char="-"/>
            </a:pPr>
            <a:endParaRPr lang="en-ZA" baseline="0" dirty="0" smtClean="0"/>
          </a:p>
          <a:p>
            <a:pPr marL="171450" indent="-171450">
              <a:buFontTx/>
              <a:buChar char="-"/>
            </a:pPr>
            <a:r>
              <a:rPr lang="en-ZA" baseline="0" dirty="0" smtClean="0"/>
              <a:t>H-H-T spreads the virus to other people through contact with blood, fluids of infected persons </a:t>
            </a:r>
          </a:p>
          <a:p>
            <a:pPr marL="171450" indent="-171450">
              <a:buFontTx/>
              <a:buChar char="-"/>
            </a:pPr>
            <a:endParaRPr lang="en-ZA" baseline="0" dirty="0" smtClean="0"/>
          </a:p>
          <a:p>
            <a:pPr marL="171450" indent="-171450">
              <a:buFontTx/>
              <a:buChar char="-"/>
            </a:pPr>
            <a:r>
              <a:rPr lang="en-ZA" baseline="0" dirty="0" smtClean="0"/>
              <a:t>Persistence of virus in sites </a:t>
            </a:r>
            <a:r>
              <a:rPr lang="en-ZA" baseline="0" dirty="0" err="1" smtClean="0"/>
              <a:t>e.g</a:t>
            </a:r>
            <a:r>
              <a:rPr lang="en-ZA" baseline="0" dirty="0" smtClean="0"/>
              <a:t> brain, eyes, testicles may spread disease; Survivors may develop PES </a:t>
            </a:r>
          </a:p>
          <a:p>
            <a:pPr marL="171450" indent="-171450">
              <a:buFontTx/>
              <a:buChar char="-"/>
            </a:pPr>
            <a:endParaRPr lang="en-ZA" baseline="0" dirty="0" smtClean="0"/>
          </a:p>
          <a:p>
            <a:pPr marL="171450" indent="-171450">
              <a:buFontTx/>
              <a:buChar char="-"/>
            </a:pPr>
            <a:r>
              <a:rPr lang="en-GB" dirty="0" smtClean="0"/>
              <a:t>Duikers, non-human primates, cats, foxes, hogs, antelopes, porcupines, and rodents = </a:t>
            </a:r>
            <a:r>
              <a:rPr lang="en-GB" dirty="0" err="1" smtClean="0"/>
              <a:t>intermed</a:t>
            </a:r>
            <a:r>
              <a:rPr lang="en-GB" dirty="0" smtClean="0"/>
              <a:t>. hosts </a:t>
            </a:r>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10</a:t>
            </a:fld>
            <a:endParaRPr lang="en-ZA"/>
          </a:p>
        </p:txBody>
      </p:sp>
    </p:spTree>
    <p:extLst>
      <p:ext uri="{BB962C8B-B14F-4D97-AF65-F5344CB8AC3E}">
        <p14:creationId xmlns:p14="http://schemas.microsoft.com/office/powerpoint/2010/main" val="77799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t>ROT inform necessary IPC measures</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endParaRPr lang="en-ZA" dirty="0"/>
          </a:p>
        </p:txBody>
      </p:sp>
      <p:sp>
        <p:nvSpPr>
          <p:cNvPr id="4" name="Slide Number Placeholder 3"/>
          <p:cNvSpPr>
            <a:spLocks noGrp="1"/>
          </p:cNvSpPr>
          <p:nvPr>
            <p:ph type="sldNum" sz="quarter" idx="10"/>
          </p:nvPr>
        </p:nvSpPr>
        <p:spPr/>
        <p:txBody>
          <a:bodyPr/>
          <a:lstStyle/>
          <a:p>
            <a:fld id="{71560899-AA24-45F5-A781-08D692CA9ADB}" type="slidenum">
              <a:rPr lang="en-ZA" smtClean="0"/>
              <a:t>11</a:t>
            </a:fld>
            <a:endParaRPr lang="en-ZA"/>
          </a:p>
        </p:txBody>
      </p:sp>
    </p:spTree>
    <p:extLst>
      <p:ext uri="{BB962C8B-B14F-4D97-AF65-F5344CB8AC3E}">
        <p14:creationId xmlns:p14="http://schemas.microsoft.com/office/powerpoint/2010/main" val="49514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 EVD which better reflects the variable symptoms and downplays bleeding as a clinical hallmark.</a:t>
            </a:r>
          </a:p>
          <a:p>
            <a:r>
              <a:rPr lang="en-ZA" dirty="0" smtClean="0"/>
              <a:t>-</a:t>
            </a:r>
            <a:r>
              <a:rPr lang="en-ZA" baseline="0" dirty="0" smtClean="0"/>
              <a:t> </a:t>
            </a:r>
            <a:r>
              <a:rPr lang="en-ZA" b="1" dirty="0" smtClean="0"/>
              <a:t>Clinical presentation due to </a:t>
            </a:r>
            <a:r>
              <a:rPr lang="en-GB" sz="1200" b="1" i="0" kern="1200" dirty="0" smtClean="0">
                <a:solidFill>
                  <a:schemeClr val="tx1"/>
                </a:solidFill>
                <a:effectLst/>
                <a:latin typeface="+mn-lt"/>
                <a:ea typeface="+mn-ea"/>
                <a:cs typeface="+mn-cs"/>
              </a:rPr>
              <a:t>key organs affected </a:t>
            </a:r>
            <a:r>
              <a:rPr lang="en-GB" sz="1200" b="0" i="0" kern="1200" dirty="0" smtClean="0">
                <a:solidFill>
                  <a:schemeClr val="tx1"/>
                </a:solidFill>
                <a:effectLst/>
                <a:latin typeface="+mn-lt"/>
                <a:ea typeface="+mn-ea"/>
                <a:cs typeface="+mn-cs"/>
              </a:rPr>
              <a:t>during Ebola virus infections</a:t>
            </a:r>
          </a:p>
          <a:p>
            <a:r>
              <a:rPr lang="en-GB" dirty="0" smtClean="0"/>
              <a:t>- </a:t>
            </a:r>
            <a:r>
              <a:rPr lang="en-GB" b="1" dirty="0" err="1" smtClean="0"/>
              <a:t>lncubation</a:t>
            </a:r>
            <a:r>
              <a:rPr lang="en-GB" b="1" dirty="0" smtClean="0"/>
              <a:t> period is 2 to 21 days </a:t>
            </a:r>
            <a:r>
              <a:rPr lang="en-GB" dirty="0" smtClean="0"/>
              <a:t>(typically, 6 to 10 days) and probably depends </a:t>
            </a:r>
            <a:r>
              <a:rPr lang="en-GB" b="1" dirty="0" smtClean="0"/>
              <a:t>exposure dose and route</a:t>
            </a:r>
          </a:p>
          <a:p>
            <a:r>
              <a:rPr lang="en-ZA" dirty="0" smtClean="0"/>
              <a:t>- </a:t>
            </a:r>
            <a:r>
              <a:rPr lang="en-ZA" b="1" dirty="0" smtClean="0"/>
              <a:t>Initially, infection is manifested as a nonspecific febrile illness </a:t>
            </a:r>
            <a:r>
              <a:rPr lang="en-ZA" dirty="0" smtClean="0"/>
              <a:t>characterized by malaise, fatigue, and myalgia. </a:t>
            </a:r>
          </a:p>
          <a:p>
            <a:r>
              <a:rPr lang="en-ZA" dirty="0" smtClean="0"/>
              <a:t>- </a:t>
            </a:r>
            <a:r>
              <a:rPr lang="en-ZA" b="1" dirty="0" smtClean="0"/>
              <a:t>Thereafter gastrointestinal manifestations develop </a:t>
            </a:r>
            <a:r>
              <a:rPr lang="en-ZA" dirty="0" smtClean="0"/>
              <a:t>in many patients, with anorexia, nausea, vomiting, and </a:t>
            </a:r>
            <a:r>
              <a:rPr lang="en-ZA" dirty="0" err="1" smtClean="0"/>
              <a:t>diarrhea</a:t>
            </a:r>
            <a:r>
              <a:rPr lang="en-ZA" dirty="0" smtClean="0"/>
              <a:t>. </a:t>
            </a:r>
            <a:r>
              <a:rPr lang="en-ZA" b="1" dirty="0" smtClean="0"/>
              <a:t>Fluid losses can be substantial </a:t>
            </a:r>
            <a:r>
              <a:rPr lang="en-ZA" dirty="0" smtClean="0"/>
              <a:t>— up to 10 </a:t>
            </a:r>
            <a:r>
              <a:rPr lang="en-ZA" dirty="0" err="1" smtClean="0"/>
              <a:t>liters</a:t>
            </a:r>
            <a:r>
              <a:rPr lang="en-ZA" dirty="0" smtClean="0"/>
              <a:t> per day</a:t>
            </a:r>
            <a:r>
              <a:rPr lang="en-ZA" baseline="0" dirty="0" smtClean="0"/>
              <a:t> resulting in shock</a:t>
            </a:r>
            <a:endParaRPr lang="en-ZA" dirty="0" smtClean="0"/>
          </a:p>
          <a:p>
            <a:r>
              <a:rPr lang="en-ZA" dirty="0" smtClean="0"/>
              <a:t>- </a:t>
            </a:r>
            <a:r>
              <a:rPr lang="en-ZA" b="1" dirty="0" smtClean="0"/>
              <a:t>Other common signs and symptoms</a:t>
            </a:r>
            <a:r>
              <a:rPr lang="en-ZA" dirty="0" smtClean="0"/>
              <a:t> are dysphagia, </a:t>
            </a:r>
            <a:r>
              <a:rPr lang="en-ZA" b="1" dirty="0" smtClean="0"/>
              <a:t>headache, conjunctival injection, abdominal pain, arthralgia</a:t>
            </a:r>
            <a:r>
              <a:rPr lang="en-ZA" dirty="0" smtClean="0"/>
              <a:t>, and a maculopapular rash. </a:t>
            </a:r>
          </a:p>
          <a:p>
            <a:pPr marL="171450" indent="-171450">
              <a:buFontTx/>
              <a:buChar char="-"/>
            </a:pPr>
            <a:r>
              <a:rPr lang="en-ZA" b="1" dirty="0" smtClean="0"/>
              <a:t>Bleeding occur in &lt;50% of affected patients</a:t>
            </a:r>
            <a:r>
              <a:rPr lang="en-ZA" dirty="0" smtClean="0"/>
              <a:t>, usually </a:t>
            </a:r>
            <a:r>
              <a:rPr lang="en-ZA" b="1" dirty="0" smtClean="0"/>
              <a:t>manifested as bleeding from the gums, </a:t>
            </a:r>
            <a:r>
              <a:rPr lang="en-ZA" b="1" dirty="0" err="1" smtClean="0"/>
              <a:t>petechiae</a:t>
            </a:r>
            <a:r>
              <a:rPr lang="en-ZA" b="1" dirty="0" smtClean="0"/>
              <a:t>, oozing from </a:t>
            </a:r>
            <a:r>
              <a:rPr lang="en-ZA" b="1" dirty="0" err="1" smtClean="0"/>
              <a:t>venipuncture</a:t>
            </a:r>
            <a:r>
              <a:rPr lang="en-ZA" b="1" dirty="0" smtClean="0"/>
              <a:t> sites, </a:t>
            </a:r>
            <a:r>
              <a:rPr lang="en-ZA" b="1" dirty="0" err="1" smtClean="0"/>
              <a:t>subconjunctival</a:t>
            </a:r>
            <a:r>
              <a:rPr lang="en-ZA" b="1" dirty="0" smtClean="0"/>
              <a:t> </a:t>
            </a:r>
            <a:r>
              <a:rPr lang="en-ZA" b="1" dirty="0" err="1" smtClean="0"/>
              <a:t>hemorrhage</a:t>
            </a:r>
            <a:r>
              <a:rPr lang="en-ZA" b="1" dirty="0" smtClean="0"/>
              <a:t>, and blood in vomitus and stool</a:t>
            </a:r>
          </a:p>
          <a:p>
            <a:pPr marL="171450" indent="-171450">
              <a:buFontTx/>
              <a:buChar char="-"/>
            </a:pPr>
            <a:r>
              <a:rPr lang="en-GB" dirty="0" smtClean="0"/>
              <a:t>viral septic shock (tissue breakdown), multisystem organ failure, and immune paralysis can occur in severe cases</a:t>
            </a:r>
            <a:endParaRPr lang="en-ZA" b="1" dirty="0" smtClean="0"/>
          </a:p>
          <a:p>
            <a:endParaRPr lang="en-ZA" b="1" dirty="0"/>
          </a:p>
        </p:txBody>
      </p:sp>
      <p:sp>
        <p:nvSpPr>
          <p:cNvPr id="4" name="Slide Number Placeholder 3"/>
          <p:cNvSpPr>
            <a:spLocks noGrp="1"/>
          </p:cNvSpPr>
          <p:nvPr>
            <p:ph type="sldNum" sz="quarter" idx="10"/>
          </p:nvPr>
        </p:nvSpPr>
        <p:spPr/>
        <p:txBody>
          <a:bodyPr/>
          <a:lstStyle/>
          <a:p>
            <a:fld id="{71560899-AA24-45F5-A781-08D692CA9ADB}" type="slidenum">
              <a:rPr lang="en-ZA" smtClean="0"/>
              <a:t>12</a:t>
            </a:fld>
            <a:endParaRPr lang="en-ZA"/>
          </a:p>
        </p:txBody>
      </p:sp>
    </p:spTree>
    <p:extLst>
      <p:ext uri="{BB962C8B-B14F-4D97-AF65-F5344CB8AC3E}">
        <p14:creationId xmlns:p14="http://schemas.microsoft.com/office/powerpoint/2010/main" val="305351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69936109-C2F0-41B8-97A4-38B939098CF4}" type="datetime1">
              <a:rPr lang="en-ZA" smtClean="0"/>
              <a:t>2025/11/20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27546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2AC70168-60C9-4BBC-85A4-357CAFD2442E}" type="datetime1">
              <a:rPr lang="en-ZA" smtClean="0"/>
              <a:t>2025/11/20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318520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5F60D72D-99CA-4F12-8B86-248B140344A4}" type="datetime1">
              <a:rPr lang="en-ZA" smtClean="0"/>
              <a:t>2025/11/20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340029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33F279C4-BB71-4A8E-AFCF-A6F6EE94C633}" type="datetime1">
              <a:rPr lang="en-ZA" smtClean="0"/>
              <a:t>2025/11/20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262880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04CA13-1830-4E76-A218-394951E0BDC1}" type="datetime1">
              <a:rPr lang="en-ZA" smtClean="0"/>
              <a:t>2025/11/20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94944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7888C6F3-B44D-4361-803B-51A60F1BAC03}" type="datetime1">
              <a:rPr lang="en-ZA" smtClean="0"/>
              <a:t>2025/11/20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587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B6B3B575-B3D4-4E6B-9D15-0537FE43D636}" type="datetime1">
              <a:rPr lang="en-ZA" smtClean="0"/>
              <a:t>2025/11/20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268453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E4E936FB-9D2F-4583-87A1-5A962E29D585}" type="datetime1">
              <a:rPr lang="en-ZA" smtClean="0"/>
              <a:t>2025/11/20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142692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EF7A4-C21E-44E4-BDBC-2D80227943A0}" type="datetime1">
              <a:rPr lang="en-ZA" smtClean="0"/>
              <a:t>2025/11/20</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3126182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A9704A-D6E8-4F93-856F-A5C5771979FA}" type="datetime1">
              <a:rPr lang="en-ZA" smtClean="0"/>
              <a:t>2025/11/20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157821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E4C0DD-6075-42D3-B137-98A65482FD08}" type="datetime1">
              <a:rPr lang="en-ZA" smtClean="0"/>
              <a:t>2025/11/20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680C16B-B1DC-4827-BC7C-EE651B0DE9E0}" type="slidenum">
              <a:rPr lang="en-ZA" smtClean="0"/>
              <a:t>‹#›</a:t>
            </a:fld>
            <a:endParaRPr lang="en-ZA"/>
          </a:p>
        </p:txBody>
      </p:sp>
    </p:spTree>
    <p:extLst>
      <p:ext uri="{BB962C8B-B14F-4D97-AF65-F5344CB8AC3E}">
        <p14:creationId xmlns:p14="http://schemas.microsoft.com/office/powerpoint/2010/main" val="94427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64845-B8FD-4B1F-B2BD-20F585D7FF22}" type="datetime1">
              <a:rPr lang="en-ZA" smtClean="0"/>
              <a:t>2025/11/20</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C16B-B1DC-4827-BC7C-EE651B0DE9E0}" type="slidenum">
              <a:rPr lang="en-ZA" smtClean="0"/>
              <a:t>‹#›</a:t>
            </a:fld>
            <a:endParaRPr lang="en-ZA"/>
          </a:p>
        </p:txBody>
      </p:sp>
    </p:spTree>
    <p:extLst>
      <p:ext uri="{BB962C8B-B14F-4D97-AF65-F5344CB8AC3E}">
        <p14:creationId xmlns:p14="http://schemas.microsoft.com/office/powerpoint/2010/main" val="970163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phoSi@nicd.ac.za"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who.int/news-room/questions-and-answers/item/ebola-vaccin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90314" y="4043844"/>
            <a:ext cx="9976388" cy="1655762"/>
          </a:xfrm>
        </p:spPr>
        <p:txBody>
          <a:bodyPr>
            <a:noAutofit/>
          </a:bodyPr>
          <a:lstStyle/>
          <a:p>
            <a:pPr algn="r">
              <a:lnSpc>
                <a:spcPct val="100000"/>
              </a:lnSpc>
            </a:pPr>
            <a:r>
              <a:rPr lang="en-ZA" sz="2600" b="1" dirty="0" smtClean="0"/>
              <a:t>Lerato </a:t>
            </a:r>
            <a:r>
              <a:rPr lang="en-ZA" sz="2600" b="1" dirty="0"/>
              <a:t>Sikhosana</a:t>
            </a:r>
          </a:p>
          <a:p>
            <a:pPr algn="r">
              <a:lnSpc>
                <a:spcPct val="100000"/>
              </a:lnSpc>
            </a:pPr>
            <a:r>
              <a:rPr lang="en-ZA" sz="2600" b="1" dirty="0" err="1"/>
              <a:t>MBBCh</a:t>
            </a:r>
            <a:r>
              <a:rPr lang="en-ZA" sz="2600" b="1" dirty="0"/>
              <a:t>(Wits); MPH(UP); </a:t>
            </a:r>
            <a:r>
              <a:rPr lang="en-ZA" sz="2600" b="1" dirty="0" err="1"/>
              <a:t>MMed</a:t>
            </a:r>
            <a:r>
              <a:rPr lang="en-ZA" sz="2600" b="1" dirty="0"/>
              <a:t> </a:t>
            </a:r>
            <a:r>
              <a:rPr lang="en-ZA" sz="2600" b="1" dirty="0" err="1"/>
              <a:t>Viro</a:t>
            </a:r>
            <a:r>
              <a:rPr lang="en-ZA" sz="2600" b="1" dirty="0"/>
              <a:t>(Wits); </a:t>
            </a:r>
            <a:r>
              <a:rPr lang="en-ZA" sz="2600" b="1" dirty="0" err="1" smtClean="0"/>
              <a:t>FCPath</a:t>
            </a:r>
            <a:r>
              <a:rPr lang="en-ZA" sz="2600" b="1" dirty="0" smtClean="0"/>
              <a:t>(SA)</a:t>
            </a:r>
            <a:r>
              <a:rPr lang="en-ZA" sz="2600" b="1" dirty="0" err="1" smtClean="0"/>
              <a:t>Viro</a:t>
            </a:r>
            <a:endParaRPr lang="en-ZA" sz="2600" b="1" dirty="0" smtClean="0"/>
          </a:p>
          <a:p>
            <a:pPr algn="r">
              <a:lnSpc>
                <a:spcPct val="100000"/>
              </a:lnSpc>
            </a:pPr>
            <a:r>
              <a:rPr lang="en-ZA" b="1" dirty="0" smtClean="0"/>
              <a:t>Outbreak Response Unit</a:t>
            </a:r>
            <a:r>
              <a:rPr lang="en-ZA" sz="2000" dirty="0" smtClean="0"/>
              <a:t>, </a:t>
            </a:r>
          </a:p>
          <a:p>
            <a:pPr algn="r">
              <a:lnSpc>
                <a:spcPct val="100000"/>
              </a:lnSpc>
            </a:pPr>
            <a:r>
              <a:rPr lang="en-GB" sz="2000" dirty="0" smtClean="0">
                <a:cs typeface="Arial" panose="020B0604020202020204" pitchFamily="34" charset="0"/>
              </a:rPr>
              <a:t>Division </a:t>
            </a:r>
            <a:r>
              <a:rPr lang="en-GB" sz="2000" dirty="0">
                <a:cs typeface="Arial" panose="020B0604020202020204" pitchFamily="34" charset="0"/>
              </a:rPr>
              <a:t>of Public Health </a:t>
            </a:r>
            <a:r>
              <a:rPr lang="en-GB" sz="2000" dirty="0" smtClean="0">
                <a:cs typeface="Arial" panose="020B0604020202020204" pitchFamily="34" charset="0"/>
              </a:rPr>
              <a:t>Surveillance and Response,</a:t>
            </a:r>
            <a:r>
              <a:rPr lang="en-ZA" sz="2000" dirty="0"/>
              <a:t> </a:t>
            </a:r>
            <a:r>
              <a:rPr lang="en-ZA" sz="2000" dirty="0" smtClean="0"/>
              <a:t>NICD</a:t>
            </a:r>
            <a:r>
              <a:rPr lang="en-GB" sz="2000" dirty="0" smtClean="0">
                <a:cs typeface="Arial" panose="020B0604020202020204" pitchFamily="34" charset="0"/>
              </a:rPr>
              <a:t> </a:t>
            </a:r>
          </a:p>
          <a:p>
            <a:pPr algn="r">
              <a:lnSpc>
                <a:spcPct val="100000"/>
              </a:lnSpc>
            </a:pPr>
            <a:r>
              <a:rPr lang="en-GB" sz="2000" dirty="0" smtClean="0">
                <a:cs typeface="Arial" panose="020B0604020202020204" pitchFamily="34" charset="0"/>
                <a:hlinkClick r:id="rId2"/>
              </a:rPr>
              <a:t>LeratoSi@nicd.ac.za</a:t>
            </a:r>
            <a:endParaRPr lang="en-GB" sz="2000" dirty="0" smtClean="0">
              <a:cs typeface="Arial" panose="020B0604020202020204" pitchFamily="34" charset="0"/>
            </a:endParaRPr>
          </a:p>
          <a:p>
            <a:pPr algn="r">
              <a:lnSpc>
                <a:spcPct val="100000"/>
              </a:lnSpc>
            </a:pPr>
            <a:endParaRPr lang="en-ZA" sz="2000" dirty="0">
              <a:cs typeface="Arial" panose="020B0604020202020204" pitchFamily="34" charset="0"/>
            </a:endParaRPr>
          </a:p>
          <a:p>
            <a:pPr algn="r">
              <a:lnSpc>
                <a:spcPct val="100000"/>
              </a:lnSpc>
            </a:pPr>
            <a:endParaRPr lang="en-ZA" sz="2000" dirty="0"/>
          </a:p>
        </p:txBody>
      </p:sp>
      <p:sp>
        <p:nvSpPr>
          <p:cNvPr id="5" name="Title 4"/>
          <p:cNvSpPr>
            <a:spLocks noGrp="1"/>
          </p:cNvSpPr>
          <p:nvPr>
            <p:ph type="ctrTitle"/>
          </p:nvPr>
        </p:nvSpPr>
        <p:spPr>
          <a:xfrm>
            <a:off x="869950" y="1840301"/>
            <a:ext cx="10452100" cy="2168190"/>
          </a:xfrm>
        </p:spPr>
        <p:txBody>
          <a:bodyPr>
            <a:normAutofit/>
          </a:bodyPr>
          <a:lstStyle/>
          <a:p>
            <a:r>
              <a:rPr lang="en-ZA" sz="4800" b="1" dirty="0" smtClean="0">
                <a:latin typeface="+mn-lt"/>
              </a:rPr>
              <a:t>Ebola Virus </a:t>
            </a:r>
            <a:r>
              <a:rPr lang="en-ZA" sz="4800" b="1" dirty="0">
                <a:latin typeface="+mn-lt"/>
              </a:rPr>
              <a:t>D</a:t>
            </a:r>
            <a:r>
              <a:rPr lang="en-ZA" sz="4800" b="1" dirty="0" smtClean="0">
                <a:latin typeface="+mn-lt"/>
              </a:rPr>
              <a:t>isease</a:t>
            </a:r>
            <a:r>
              <a:rPr lang="en-ZA" sz="4800" b="1" dirty="0">
                <a:latin typeface="+mn-lt"/>
              </a:rPr>
              <a:t/>
            </a:r>
            <a:br>
              <a:rPr lang="en-ZA" sz="4800" b="1" dirty="0">
                <a:latin typeface="+mn-lt"/>
              </a:rPr>
            </a:br>
            <a:endParaRPr lang="en-ZA" sz="4800" b="1" dirty="0">
              <a:latin typeface="+mn-l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4718649" cy="1840301"/>
          </a:xfrm>
          <a:prstGeom prst="rect">
            <a:avLst/>
          </a:prstGeom>
        </p:spPr>
      </p:pic>
      <p:grpSp>
        <p:nvGrpSpPr>
          <p:cNvPr id="8" name="Group 6"/>
          <p:cNvGrpSpPr/>
          <p:nvPr/>
        </p:nvGrpSpPr>
        <p:grpSpPr>
          <a:xfrm>
            <a:off x="1" y="6483096"/>
            <a:ext cx="12191999" cy="374904"/>
            <a:chOff x="0" y="0"/>
            <a:chExt cx="4863619" cy="106043"/>
          </a:xfrm>
        </p:grpSpPr>
        <p:sp>
          <p:nvSpPr>
            <p:cNvPr id="9" name="Freeform 7"/>
            <p:cNvSpPr/>
            <p:nvPr/>
          </p:nvSpPr>
          <p:spPr>
            <a:xfrm>
              <a:off x="0" y="0"/>
              <a:ext cx="4863619" cy="106043"/>
            </a:xfrm>
            <a:custGeom>
              <a:avLst/>
              <a:gdLst/>
              <a:ahLst/>
              <a:cxnLst/>
              <a:rect l="l" t="t" r="r" b="b"/>
              <a:pathLst>
                <a:path w="4863619" h="106043">
                  <a:moveTo>
                    <a:pt x="0" y="0"/>
                  </a:moveTo>
                  <a:lnTo>
                    <a:pt x="4863619" y="0"/>
                  </a:lnTo>
                  <a:lnTo>
                    <a:pt x="4863619" y="106043"/>
                  </a:lnTo>
                  <a:lnTo>
                    <a:pt x="0" y="106043"/>
                  </a:lnTo>
                  <a:close/>
                </a:path>
              </a:pathLst>
            </a:custGeom>
            <a:solidFill>
              <a:srgbClr val="A6CE39"/>
            </a:solidFill>
          </p:spPr>
        </p:sp>
        <p:sp>
          <p:nvSpPr>
            <p:cNvPr id="10" name="TextBox 8"/>
            <p:cNvSpPr txBox="1"/>
            <p:nvPr/>
          </p:nvSpPr>
          <p:spPr>
            <a:xfrm>
              <a:off x="0" y="-76200"/>
              <a:ext cx="4863619" cy="182243"/>
            </a:xfrm>
            <a:prstGeom prst="rect">
              <a:avLst/>
            </a:prstGeom>
          </p:spPr>
          <p:txBody>
            <a:bodyPr lIns="33867" tIns="33867" rIns="33867" bIns="33867" rtlCol="0" anchor="ctr"/>
            <a:lstStyle/>
            <a:p>
              <a:pPr algn="ctr" defTabSz="609630">
                <a:lnSpc>
                  <a:spcPts val="2240"/>
                </a:lnSpc>
              </a:pPr>
              <a:endParaRPr sz="1200">
                <a:solidFill>
                  <a:prstClr val="black"/>
                </a:solidFill>
                <a:latin typeface="Calibri"/>
              </a:endParaRPr>
            </a:p>
          </p:txBody>
        </p:sp>
      </p:grpSp>
    </p:spTree>
    <p:extLst>
      <p:ext uri="{BB962C8B-B14F-4D97-AF65-F5344CB8AC3E}">
        <p14:creationId xmlns:p14="http://schemas.microsoft.com/office/powerpoint/2010/main" val="900091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7569" y="113327"/>
            <a:ext cx="8410928" cy="6744673"/>
          </a:xfrm>
          <a:prstGeom prst="rect">
            <a:avLst/>
          </a:prstGeom>
        </p:spPr>
      </p:pic>
      <p:sp>
        <p:nvSpPr>
          <p:cNvPr id="5" name="Rectangle 4"/>
          <p:cNvSpPr/>
          <p:nvPr/>
        </p:nvSpPr>
        <p:spPr>
          <a:xfrm>
            <a:off x="100984" y="6488668"/>
            <a:ext cx="2334293" cy="276999"/>
          </a:xfrm>
          <a:prstGeom prst="rect">
            <a:avLst/>
          </a:prstGeom>
        </p:spPr>
        <p:txBody>
          <a:bodyPr wrap="none">
            <a:spAutoFit/>
          </a:bodyPr>
          <a:lstStyle/>
          <a:p>
            <a:r>
              <a:rPr lang="en-ZA" sz="1200" dirty="0"/>
              <a:t>N </a:t>
            </a:r>
            <a:r>
              <a:rPr lang="en-ZA" sz="1200" dirty="0" err="1"/>
              <a:t>Engl</a:t>
            </a:r>
            <a:r>
              <a:rPr lang="en-ZA" sz="1200" dirty="0"/>
              <a:t> J Med </a:t>
            </a:r>
            <a:r>
              <a:rPr lang="en-ZA" sz="1200" dirty="0" smtClean="0"/>
              <a:t>2020;382:1832-1842</a:t>
            </a:r>
            <a:endParaRPr lang="en-ZA" sz="1200" dirty="0"/>
          </a:p>
        </p:txBody>
      </p:sp>
      <p:sp>
        <p:nvSpPr>
          <p:cNvPr id="7" name="Slide Number Placeholder 6"/>
          <p:cNvSpPr>
            <a:spLocks noGrp="1"/>
          </p:cNvSpPr>
          <p:nvPr>
            <p:ph type="sldNum" sz="quarter" idx="12"/>
          </p:nvPr>
        </p:nvSpPr>
        <p:spPr/>
        <p:txBody>
          <a:bodyPr/>
          <a:lstStyle/>
          <a:p>
            <a:fld id="{6680C16B-B1DC-4827-BC7C-EE651B0DE9E0}" type="slidenum">
              <a:rPr lang="en-ZA" smtClean="0"/>
              <a:t>10</a:t>
            </a:fld>
            <a:endParaRPr lang="en-ZA"/>
          </a:p>
        </p:txBody>
      </p:sp>
      <p:sp>
        <p:nvSpPr>
          <p:cNvPr id="4" name="Rectangle 3"/>
          <p:cNvSpPr/>
          <p:nvPr/>
        </p:nvSpPr>
        <p:spPr>
          <a:xfrm>
            <a:off x="1713337" y="1919311"/>
            <a:ext cx="1242648" cy="253916"/>
          </a:xfrm>
          <a:prstGeom prst="rect">
            <a:avLst/>
          </a:prstGeom>
        </p:spPr>
        <p:txBody>
          <a:bodyPr wrap="none">
            <a:spAutoFit/>
          </a:bodyPr>
          <a:lstStyle/>
          <a:p>
            <a:r>
              <a:rPr lang="en-ZA" sz="1050" dirty="0"/>
              <a:t> </a:t>
            </a:r>
            <a:r>
              <a:rPr lang="en-ZA" sz="1050" dirty="0" err="1"/>
              <a:t>Pteropodidae</a:t>
            </a:r>
            <a:r>
              <a:rPr lang="en-ZA" sz="1050" dirty="0"/>
              <a:t> F</a:t>
            </a:r>
            <a:r>
              <a:rPr lang="en-ZA" sz="1050" dirty="0" smtClean="0"/>
              <a:t>ruit</a:t>
            </a:r>
            <a:endParaRPr lang="en-ZA" sz="1050" dirty="0"/>
          </a:p>
        </p:txBody>
      </p:sp>
    </p:spTree>
    <p:extLst>
      <p:ext uri="{BB962C8B-B14F-4D97-AF65-F5344CB8AC3E}">
        <p14:creationId xmlns:p14="http://schemas.microsoft.com/office/powerpoint/2010/main" val="3514998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770" y="0"/>
            <a:ext cx="9355153" cy="6421391"/>
          </a:xfrm>
          <a:prstGeom prst="rect">
            <a:avLst/>
          </a:prstGeom>
        </p:spPr>
      </p:pic>
      <p:sp>
        <p:nvSpPr>
          <p:cNvPr id="4" name="Rectangle 3"/>
          <p:cNvSpPr/>
          <p:nvPr/>
        </p:nvSpPr>
        <p:spPr>
          <a:xfrm>
            <a:off x="0" y="6444476"/>
            <a:ext cx="8390021" cy="430887"/>
          </a:xfrm>
          <a:prstGeom prst="rect">
            <a:avLst/>
          </a:prstGeom>
        </p:spPr>
        <p:txBody>
          <a:bodyPr wrap="square">
            <a:spAutoFit/>
          </a:bodyPr>
          <a:lstStyle/>
          <a:p>
            <a:pPr marL="228600" indent="-228600">
              <a:buAutoNum type="alphaLcPeriod"/>
            </a:pPr>
            <a:r>
              <a:rPr lang="en-GB" sz="1100" dirty="0" smtClean="0"/>
              <a:t>J Family Med Prim Care 2019;8:2189-201</a:t>
            </a:r>
          </a:p>
          <a:p>
            <a:pPr marL="228600" indent="-228600">
              <a:buAutoNum type="alphaLcPeriod"/>
            </a:pPr>
            <a:r>
              <a:rPr lang="it-IT" sz="1100" dirty="0"/>
              <a:t>Heliyon. 2023 Aug 8;9(8):e19036</a:t>
            </a:r>
            <a:endParaRPr lang="en-ZA" sz="1100" dirty="0"/>
          </a:p>
        </p:txBody>
      </p:sp>
      <p:sp>
        <p:nvSpPr>
          <p:cNvPr id="6" name="Rectangle 5"/>
          <p:cNvSpPr/>
          <p:nvPr/>
        </p:nvSpPr>
        <p:spPr>
          <a:xfrm>
            <a:off x="132770" y="5538464"/>
            <a:ext cx="9248974" cy="861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lide Number Placeholder 2"/>
          <p:cNvSpPr>
            <a:spLocks noGrp="1"/>
          </p:cNvSpPr>
          <p:nvPr>
            <p:ph type="sldNum" sz="quarter" idx="12"/>
          </p:nvPr>
        </p:nvSpPr>
        <p:spPr/>
        <p:txBody>
          <a:bodyPr/>
          <a:lstStyle/>
          <a:p>
            <a:fld id="{6680C16B-B1DC-4827-BC7C-EE651B0DE9E0}" type="slidenum">
              <a:rPr lang="en-ZA" smtClean="0"/>
              <a:t>11</a:t>
            </a:fld>
            <a:endParaRPr lang="en-ZA"/>
          </a:p>
        </p:txBody>
      </p:sp>
      <p:sp>
        <p:nvSpPr>
          <p:cNvPr id="5" name="Rectangle 4"/>
          <p:cNvSpPr/>
          <p:nvPr/>
        </p:nvSpPr>
        <p:spPr>
          <a:xfrm>
            <a:off x="9487923" y="3292991"/>
            <a:ext cx="2578608" cy="954107"/>
          </a:xfrm>
          <a:prstGeom prst="rect">
            <a:avLst/>
          </a:prstGeom>
        </p:spPr>
        <p:txBody>
          <a:bodyPr wrap="square">
            <a:spAutoFit/>
          </a:bodyPr>
          <a:lstStyle/>
          <a:p>
            <a:r>
              <a:rPr lang="en-GB" sz="1400" dirty="0" smtClean="0"/>
              <a:t>Can survive on utensils</a:t>
            </a:r>
            <a:r>
              <a:rPr lang="en-GB" sz="1400" dirty="0"/>
              <a:t>, bedding, clothing, furniture, doorknobs, </a:t>
            </a:r>
          </a:p>
          <a:p>
            <a:r>
              <a:rPr lang="en-GB" sz="1400" dirty="0"/>
              <a:t>electrical </a:t>
            </a:r>
            <a:r>
              <a:rPr lang="en-GB" sz="1400" dirty="0" smtClean="0"/>
              <a:t>switches for </a:t>
            </a:r>
            <a:r>
              <a:rPr lang="en-GB" sz="1400" dirty="0" err="1" smtClean="0"/>
              <a:t>weeks</a:t>
            </a:r>
            <a:r>
              <a:rPr lang="en-GB" sz="1400" baseline="30000" dirty="0" err="1" smtClean="0"/>
              <a:t>b</a:t>
            </a:r>
            <a:r>
              <a:rPr lang="en-GB" sz="1400" dirty="0" smtClean="0"/>
              <a:t> </a:t>
            </a:r>
          </a:p>
          <a:p>
            <a:endParaRPr lang="en-ZA" sz="1400" dirty="0"/>
          </a:p>
        </p:txBody>
      </p:sp>
      <p:sp>
        <p:nvSpPr>
          <p:cNvPr id="7" name="Rounded Rectangle 6"/>
          <p:cNvSpPr/>
          <p:nvPr/>
        </p:nvSpPr>
        <p:spPr>
          <a:xfrm>
            <a:off x="9381744" y="3210695"/>
            <a:ext cx="2734056" cy="913249"/>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9" name="Straight Arrow Connector 8"/>
          <p:cNvCxnSpPr/>
          <p:nvPr/>
        </p:nvCxnSpPr>
        <p:spPr>
          <a:xfrm flipH="1">
            <a:off x="8906256" y="3474720"/>
            <a:ext cx="4754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848726" y="0"/>
            <a:ext cx="295274" cy="369332"/>
          </a:xfrm>
          <a:prstGeom prst="rect">
            <a:avLst/>
          </a:prstGeom>
          <a:noFill/>
        </p:spPr>
        <p:txBody>
          <a:bodyPr wrap="none" rtlCol="0">
            <a:spAutoFit/>
          </a:bodyPr>
          <a:lstStyle/>
          <a:p>
            <a:r>
              <a:rPr lang="en-ZA" dirty="0" smtClean="0"/>
              <a:t>a</a:t>
            </a:r>
            <a:endParaRPr lang="en-ZA" dirty="0"/>
          </a:p>
        </p:txBody>
      </p:sp>
    </p:spTree>
    <p:extLst>
      <p:ext uri="{BB962C8B-B14F-4D97-AF65-F5344CB8AC3E}">
        <p14:creationId xmlns:p14="http://schemas.microsoft.com/office/powerpoint/2010/main" val="3665972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nejm.org/cms/10.1056/NEJMra1901594/asset/9168d6b7-3b1b-477f-af56-72ab53a02889/assets/images/large/nejmra1901594_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273" y="-138010"/>
            <a:ext cx="7103848" cy="4211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2279" y="3610978"/>
            <a:ext cx="11948889" cy="3046967"/>
          </a:xfrm>
          <a:prstGeom prst="rect">
            <a:avLst/>
          </a:prstGeom>
        </p:spPr>
      </p:pic>
      <p:sp>
        <p:nvSpPr>
          <p:cNvPr id="7" name="Rectangle 6"/>
          <p:cNvSpPr/>
          <p:nvPr/>
        </p:nvSpPr>
        <p:spPr>
          <a:xfrm>
            <a:off x="12279" y="6457890"/>
            <a:ext cx="6096000" cy="400110"/>
          </a:xfrm>
          <a:prstGeom prst="rect">
            <a:avLst/>
          </a:prstGeom>
        </p:spPr>
        <p:txBody>
          <a:bodyPr>
            <a:spAutoFit/>
          </a:bodyPr>
          <a:lstStyle/>
          <a:p>
            <a:r>
              <a:rPr lang="en-GB" sz="1000" dirty="0" smtClean="0"/>
              <a:t>J Family Med Prim Care 2019;8:2189-201</a:t>
            </a:r>
          </a:p>
          <a:p>
            <a:r>
              <a:rPr lang="en-ZA" sz="1000" dirty="0"/>
              <a:t>N </a:t>
            </a:r>
            <a:r>
              <a:rPr lang="en-ZA" sz="1000" dirty="0" err="1"/>
              <a:t>Engl</a:t>
            </a:r>
            <a:r>
              <a:rPr lang="en-ZA" sz="1000" dirty="0"/>
              <a:t> J Med 2020;382:1832-1842</a:t>
            </a:r>
          </a:p>
        </p:txBody>
      </p:sp>
      <p:sp>
        <p:nvSpPr>
          <p:cNvPr id="8" name="TextBox 7"/>
          <p:cNvSpPr txBox="1"/>
          <p:nvPr/>
        </p:nvSpPr>
        <p:spPr>
          <a:xfrm>
            <a:off x="100584" y="294947"/>
            <a:ext cx="5358809" cy="461665"/>
          </a:xfrm>
          <a:prstGeom prst="rect">
            <a:avLst/>
          </a:prstGeom>
          <a:noFill/>
        </p:spPr>
        <p:txBody>
          <a:bodyPr wrap="square" rtlCol="0">
            <a:spAutoFit/>
          </a:bodyPr>
          <a:lstStyle/>
          <a:p>
            <a:r>
              <a:rPr lang="en-ZA" sz="2400" b="1" dirty="0" smtClean="0"/>
              <a:t>Clinical progression</a:t>
            </a:r>
            <a:endParaRPr lang="en-ZA" sz="2400" b="1" dirty="0"/>
          </a:p>
        </p:txBody>
      </p:sp>
      <p:sp>
        <p:nvSpPr>
          <p:cNvPr id="5" name="Slide Number Placeholder 4"/>
          <p:cNvSpPr>
            <a:spLocks noGrp="1"/>
          </p:cNvSpPr>
          <p:nvPr>
            <p:ph type="sldNum" sz="quarter" idx="12"/>
          </p:nvPr>
        </p:nvSpPr>
        <p:spPr/>
        <p:txBody>
          <a:bodyPr/>
          <a:lstStyle/>
          <a:p>
            <a:fld id="{6680C16B-B1DC-4827-BC7C-EE651B0DE9E0}" type="slidenum">
              <a:rPr lang="en-ZA" smtClean="0"/>
              <a:t>12</a:t>
            </a:fld>
            <a:endParaRPr lang="en-ZA"/>
          </a:p>
        </p:txBody>
      </p:sp>
    </p:spTree>
    <p:extLst>
      <p:ext uri="{BB962C8B-B14F-4D97-AF65-F5344CB8AC3E}">
        <p14:creationId xmlns:p14="http://schemas.microsoft.com/office/powerpoint/2010/main" val="1451093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02226" y="-215900"/>
            <a:ext cx="9421171" cy="7246383"/>
          </a:xfrm>
          <a:prstGeom prst="rect">
            <a:avLst/>
          </a:prstGeom>
        </p:spPr>
      </p:pic>
      <p:sp>
        <p:nvSpPr>
          <p:cNvPr id="3" name="Rectangle 2"/>
          <p:cNvSpPr/>
          <p:nvPr/>
        </p:nvSpPr>
        <p:spPr>
          <a:xfrm>
            <a:off x="0" y="6581001"/>
            <a:ext cx="2902226" cy="276999"/>
          </a:xfrm>
          <a:prstGeom prst="rect">
            <a:avLst/>
          </a:prstGeom>
        </p:spPr>
        <p:txBody>
          <a:bodyPr wrap="square">
            <a:spAutoFit/>
          </a:bodyPr>
          <a:lstStyle/>
          <a:p>
            <a:r>
              <a:rPr lang="en-ZA" sz="1200" dirty="0" smtClean="0"/>
              <a:t>Front. </a:t>
            </a:r>
            <a:r>
              <a:rPr lang="en-ZA" sz="1200" dirty="0" err="1" smtClean="0"/>
              <a:t>Virol</a:t>
            </a:r>
            <a:r>
              <a:rPr lang="en-ZA" sz="1200" dirty="0" smtClean="0"/>
              <a:t>. 3:1227314.</a:t>
            </a:r>
            <a:endParaRPr lang="en-ZA" sz="1200" dirty="0"/>
          </a:p>
        </p:txBody>
      </p:sp>
      <p:pic>
        <p:nvPicPr>
          <p:cNvPr id="5" name="Picture 4"/>
          <p:cNvPicPr>
            <a:picLocks noChangeAspect="1"/>
          </p:cNvPicPr>
          <p:nvPr/>
        </p:nvPicPr>
        <p:blipFill>
          <a:blip r:embed="rId4"/>
          <a:stretch>
            <a:fillRect/>
          </a:stretch>
        </p:blipFill>
        <p:spPr>
          <a:xfrm>
            <a:off x="130875" y="1474177"/>
            <a:ext cx="4486338" cy="529883"/>
          </a:xfrm>
          <a:prstGeom prst="rect">
            <a:avLst/>
          </a:prstGeom>
        </p:spPr>
      </p:pic>
      <p:sp>
        <p:nvSpPr>
          <p:cNvPr id="6" name="Rectangle 5"/>
          <p:cNvSpPr/>
          <p:nvPr/>
        </p:nvSpPr>
        <p:spPr>
          <a:xfrm>
            <a:off x="6756400" y="5740400"/>
            <a:ext cx="3352800"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Slide Number Placeholder 3"/>
          <p:cNvSpPr>
            <a:spLocks noGrp="1"/>
          </p:cNvSpPr>
          <p:nvPr>
            <p:ph type="sldNum" sz="quarter" idx="12"/>
          </p:nvPr>
        </p:nvSpPr>
        <p:spPr/>
        <p:txBody>
          <a:bodyPr/>
          <a:lstStyle/>
          <a:p>
            <a:fld id="{6680C16B-B1DC-4827-BC7C-EE651B0DE9E0}" type="slidenum">
              <a:rPr lang="en-ZA" smtClean="0"/>
              <a:t>13</a:t>
            </a:fld>
            <a:endParaRPr lang="en-ZA"/>
          </a:p>
        </p:txBody>
      </p:sp>
      <p:sp>
        <p:nvSpPr>
          <p:cNvPr id="7" name="Rectangle 6"/>
          <p:cNvSpPr/>
          <p:nvPr/>
        </p:nvSpPr>
        <p:spPr>
          <a:xfrm>
            <a:off x="6934200" y="5476137"/>
            <a:ext cx="4303776" cy="584775"/>
          </a:xfrm>
          <a:prstGeom prst="rect">
            <a:avLst/>
          </a:prstGeom>
        </p:spPr>
        <p:txBody>
          <a:bodyPr wrap="square">
            <a:spAutoFit/>
          </a:bodyPr>
          <a:lstStyle/>
          <a:p>
            <a:r>
              <a:rPr lang="en-GB" sz="1600" dirty="0" smtClean="0"/>
              <a:t>Persistence in semen</a:t>
            </a:r>
            <a:r>
              <a:rPr lang="en-GB" sz="1600" dirty="0"/>
              <a:t>, vaginal fluids, sweat, </a:t>
            </a:r>
            <a:r>
              <a:rPr lang="en-GB" sz="1600" dirty="0" smtClean="0"/>
              <a:t>aqueous </a:t>
            </a:r>
            <a:r>
              <a:rPr lang="en-GB" sz="1600" dirty="0" err="1"/>
              <a:t>humor</a:t>
            </a:r>
            <a:r>
              <a:rPr lang="en-GB" sz="1600" dirty="0"/>
              <a:t>, urine</a:t>
            </a:r>
            <a:r>
              <a:rPr lang="en-GB" sz="1600" dirty="0" smtClean="0"/>
              <a:t>, </a:t>
            </a:r>
            <a:r>
              <a:rPr lang="en-GB" sz="1600" dirty="0"/>
              <a:t>breast milk</a:t>
            </a:r>
            <a:endParaRPr lang="en-ZA" sz="1600" dirty="0"/>
          </a:p>
        </p:txBody>
      </p:sp>
      <p:pic>
        <p:nvPicPr>
          <p:cNvPr id="10" name="Picture 9"/>
          <p:cNvPicPr>
            <a:picLocks noChangeAspect="1"/>
          </p:cNvPicPr>
          <p:nvPr/>
        </p:nvPicPr>
        <p:blipFill>
          <a:blip r:embed="rId5"/>
          <a:stretch>
            <a:fillRect/>
          </a:stretch>
        </p:blipFill>
        <p:spPr>
          <a:xfrm>
            <a:off x="8610600" y="3817453"/>
            <a:ext cx="1252921" cy="265449"/>
          </a:xfrm>
          <a:prstGeom prst="rect">
            <a:avLst/>
          </a:prstGeom>
        </p:spPr>
      </p:pic>
      <p:cxnSp>
        <p:nvCxnSpPr>
          <p:cNvPr id="12" name="Straight Connector 11"/>
          <p:cNvCxnSpPr/>
          <p:nvPr/>
        </p:nvCxnSpPr>
        <p:spPr>
          <a:xfrm flipV="1">
            <a:off x="7921256" y="3912782"/>
            <a:ext cx="689344" cy="122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116856" y="3823148"/>
            <a:ext cx="1495956" cy="424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ight Brace 14"/>
          <p:cNvSpPr/>
          <p:nvPr/>
        </p:nvSpPr>
        <p:spPr>
          <a:xfrm>
            <a:off x="6243084" y="3407291"/>
            <a:ext cx="230963" cy="265362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17" name="Straight Arrow Connector 16"/>
          <p:cNvCxnSpPr/>
          <p:nvPr/>
        </p:nvCxnSpPr>
        <p:spPr>
          <a:xfrm>
            <a:off x="6620573" y="4728169"/>
            <a:ext cx="429156" cy="7802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421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80C16B-B1DC-4827-BC7C-EE651B0DE9E0}" type="slidenum">
              <a:rPr lang="en-ZA" smtClean="0"/>
              <a:t>14</a:t>
            </a:fld>
            <a:endParaRPr lang="en-ZA"/>
          </a:p>
        </p:txBody>
      </p:sp>
      <p:pic>
        <p:nvPicPr>
          <p:cNvPr id="3" name="Picture 2"/>
          <p:cNvPicPr>
            <a:picLocks noChangeAspect="1"/>
          </p:cNvPicPr>
          <p:nvPr/>
        </p:nvPicPr>
        <p:blipFill>
          <a:blip r:embed="rId2"/>
          <a:stretch>
            <a:fillRect/>
          </a:stretch>
        </p:blipFill>
        <p:spPr>
          <a:xfrm>
            <a:off x="486414" y="173958"/>
            <a:ext cx="6449683" cy="1627410"/>
          </a:xfrm>
          <a:prstGeom prst="rect">
            <a:avLst/>
          </a:prstGeom>
        </p:spPr>
      </p:pic>
      <p:sp>
        <p:nvSpPr>
          <p:cNvPr id="4" name="Rectangle 3"/>
          <p:cNvSpPr/>
          <p:nvPr/>
        </p:nvSpPr>
        <p:spPr>
          <a:xfrm>
            <a:off x="486414" y="2014597"/>
            <a:ext cx="10349226" cy="4524315"/>
          </a:xfrm>
          <a:prstGeom prst="rect">
            <a:avLst/>
          </a:prstGeom>
        </p:spPr>
        <p:txBody>
          <a:bodyPr wrap="square">
            <a:spAutoFit/>
          </a:bodyPr>
          <a:lstStyle/>
          <a:p>
            <a:r>
              <a:rPr lang="en-ZA" b="1" dirty="0" smtClean="0"/>
              <a:t>Systematic review</a:t>
            </a:r>
          </a:p>
          <a:p>
            <a:endParaRPr lang="en-GB" dirty="0" smtClean="0"/>
          </a:p>
          <a:p>
            <a:r>
              <a:rPr lang="en-GB" dirty="0" smtClean="0"/>
              <a:t>EBOV RNA detection:</a:t>
            </a:r>
          </a:p>
          <a:p>
            <a:pPr marL="285750" indent="-285750">
              <a:buFont typeface="Arial" panose="020B0604020202020204" pitchFamily="34" charset="0"/>
              <a:buChar char="•"/>
            </a:pPr>
            <a:r>
              <a:rPr lang="en-GB" dirty="0" smtClean="0"/>
              <a:t>semen </a:t>
            </a:r>
            <a:r>
              <a:rPr lang="en-GB" dirty="0"/>
              <a:t>(day </a:t>
            </a:r>
            <a:r>
              <a:rPr lang="en-GB" dirty="0" smtClean="0"/>
              <a:t>272)</a:t>
            </a:r>
          </a:p>
          <a:p>
            <a:pPr marL="285750" indent="-285750">
              <a:buFont typeface="Arial" panose="020B0604020202020204" pitchFamily="34" charset="0"/>
              <a:buChar char="•"/>
            </a:pPr>
            <a:r>
              <a:rPr lang="en-GB" dirty="0" smtClean="0"/>
              <a:t>aqueous </a:t>
            </a:r>
            <a:r>
              <a:rPr lang="en-GB" dirty="0" err="1"/>
              <a:t>humor</a:t>
            </a:r>
            <a:r>
              <a:rPr lang="en-GB" dirty="0"/>
              <a:t> (day </a:t>
            </a:r>
            <a:r>
              <a:rPr lang="en-GB" dirty="0" smtClean="0"/>
              <a:t>63)</a:t>
            </a:r>
          </a:p>
          <a:p>
            <a:pPr marL="285750" indent="-285750">
              <a:buFont typeface="Arial" panose="020B0604020202020204" pitchFamily="34" charset="0"/>
              <a:buChar char="•"/>
            </a:pPr>
            <a:r>
              <a:rPr lang="en-GB" dirty="0" smtClean="0"/>
              <a:t>sweat </a:t>
            </a:r>
            <a:r>
              <a:rPr lang="en-GB" dirty="0"/>
              <a:t>(day </a:t>
            </a:r>
            <a:r>
              <a:rPr lang="en-GB" dirty="0" smtClean="0"/>
              <a:t>40)</a:t>
            </a:r>
          </a:p>
          <a:p>
            <a:pPr marL="285750" indent="-285750">
              <a:buFont typeface="Arial" panose="020B0604020202020204" pitchFamily="34" charset="0"/>
              <a:buChar char="•"/>
            </a:pPr>
            <a:r>
              <a:rPr lang="en-GB" dirty="0" smtClean="0"/>
              <a:t>urine </a:t>
            </a:r>
            <a:r>
              <a:rPr lang="en-GB" dirty="0"/>
              <a:t>(day </a:t>
            </a:r>
            <a:r>
              <a:rPr lang="en-GB" dirty="0" smtClean="0"/>
              <a:t>30)</a:t>
            </a:r>
          </a:p>
          <a:p>
            <a:pPr marL="285750" indent="-285750">
              <a:buFont typeface="Arial" panose="020B0604020202020204" pitchFamily="34" charset="0"/>
              <a:buChar char="•"/>
            </a:pPr>
            <a:r>
              <a:rPr lang="en-GB" dirty="0" smtClean="0"/>
              <a:t>vaginal </a:t>
            </a:r>
            <a:r>
              <a:rPr lang="en-GB" dirty="0"/>
              <a:t>secretions (day </a:t>
            </a:r>
            <a:r>
              <a:rPr lang="en-GB" dirty="0" smtClean="0"/>
              <a:t>33)</a:t>
            </a:r>
          </a:p>
          <a:p>
            <a:pPr marL="285750" indent="-285750">
              <a:buFont typeface="Arial" panose="020B0604020202020204" pitchFamily="34" charset="0"/>
              <a:buChar char="•"/>
            </a:pPr>
            <a:r>
              <a:rPr lang="en-GB" dirty="0" smtClean="0"/>
              <a:t>conjunctival </a:t>
            </a:r>
            <a:r>
              <a:rPr lang="en-GB" dirty="0"/>
              <a:t>fluid (day </a:t>
            </a:r>
            <a:r>
              <a:rPr lang="en-GB" dirty="0" smtClean="0"/>
              <a:t>22)</a:t>
            </a:r>
          </a:p>
          <a:p>
            <a:pPr marL="285750" indent="-285750">
              <a:buFont typeface="Arial" panose="020B0604020202020204" pitchFamily="34" charset="0"/>
              <a:buChar char="•"/>
            </a:pPr>
            <a:r>
              <a:rPr lang="en-GB" dirty="0" smtClean="0"/>
              <a:t>faeces </a:t>
            </a:r>
            <a:r>
              <a:rPr lang="en-GB" dirty="0"/>
              <a:t>(day </a:t>
            </a:r>
            <a:r>
              <a:rPr lang="en-GB" dirty="0" smtClean="0"/>
              <a:t>19)</a:t>
            </a:r>
          </a:p>
          <a:p>
            <a:pPr marL="285750" indent="-285750">
              <a:buFont typeface="Arial" panose="020B0604020202020204" pitchFamily="34" charset="0"/>
              <a:buChar char="•"/>
            </a:pPr>
            <a:r>
              <a:rPr lang="en-GB" dirty="0" smtClean="0"/>
              <a:t>breast </a:t>
            </a:r>
            <a:r>
              <a:rPr lang="en-GB" dirty="0"/>
              <a:t>milk (day </a:t>
            </a:r>
            <a:r>
              <a:rPr lang="en-GB" dirty="0" smtClean="0"/>
              <a:t>17)</a:t>
            </a:r>
          </a:p>
          <a:p>
            <a:pPr marL="285750" indent="-285750">
              <a:buFont typeface="Arial" panose="020B0604020202020204" pitchFamily="34" charset="0"/>
              <a:buChar char="•"/>
            </a:pPr>
            <a:endParaRPr lang="en-GB" dirty="0"/>
          </a:p>
          <a:p>
            <a:r>
              <a:rPr lang="en-GB" u="sng" dirty="0" smtClean="0"/>
              <a:t>Conclusion: </a:t>
            </a:r>
          </a:p>
          <a:p>
            <a:pPr marL="285750" indent="-285750">
              <a:buFont typeface="Arial" panose="020B0604020202020204" pitchFamily="34" charset="0"/>
              <a:buChar char="•"/>
            </a:pPr>
            <a:r>
              <a:rPr lang="en-GB" dirty="0" smtClean="0"/>
              <a:t>Convalescent </a:t>
            </a:r>
            <a:r>
              <a:rPr lang="en-GB" dirty="0"/>
              <a:t>patients </a:t>
            </a:r>
            <a:r>
              <a:rPr lang="en-GB" dirty="0" smtClean="0"/>
              <a:t>to </a:t>
            </a:r>
            <a:r>
              <a:rPr lang="en-GB" dirty="0"/>
              <a:t>abstain from sex for at least 9 months </a:t>
            </a:r>
            <a:r>
              <a:rPr lang="en-GB" dirty="0" smtClean="0"/>
              <a:t>or </a:t>
            </a:r>
            <a:r>
              <a:rPr lang="en-GB" dirty="0"/>
              <a:t>use condoms </a:t>
            </a:r>
            <a:r>
              <a:rPr lang="en-GB" dirty="0" smtClean="0"/>
              <a:t>until </a:t>
            </a:r>
            <a:r>
              <a:rPr lang="en-GB" dirty="0"/>
              <a:t>semen tests are </a:t>
            </a:r>
            <a:r>
              <a:rPr lang="en-GB" dirty="0" smtClean="0"/>
              <a:t>negative</a:t>
            </a:r>
          </a:p>
          <a:p>
            <a:pPr marL="285750" indent="-285750">
              <a:buFont typeface="Arial" panose="020B0604020202020204" pitchFamily="34" charset="0"/>
              <a:buChar char="•"/>
            </a:pPr>
            <a:r>
              <a:rPr lang="en-GB" dirty="0" smtClean="0"/>
              <a:t>Breastfeeding to </a:t>
            </a:r>
            <a:r>
              <a:rPr lang="en-GB" dirty="0"/>
              <a:t>be avoided </a:t>
            </a:r>
            <a:r>
              <a:rPr lang="en-GB" dirty="0" smtClean="0"/>
              <a:t>during </a:t>
            </a:r>
            <a:r>
              <a:rPr lang="en-GB" dirty="0"/>
              <a:t>convalescent </a:t>
            </a:r>
            <a:r>
              <a:rPr lang="en-GB" dirty="0" smtClean="0"/>
              <a:t>phase</a:t>
            </a:r>
            <a:endParaRPr lang="en-ZA" dirty="0"/>
          </a:p>
        </p:txBody>
      </p:sp>
    </p:spTree>
    <p:extLst>
      <p:ext uri="{BB962C8B-B14F-4D97-AF65-F5344CB8AC3E}">
        <p14:creationId xmlns:p14="http://schemas.microsoft.com/office/powerpoint/2010/main" val="3313191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5862" y="757369"/>
            <a:ext cx="11024015" cy="948049"/>
          </a:xfrm>
          <a:prstGeom prst="rect">
            <a:avLst/>
          </a:prstGeom>
        </p:spPr>
      </p:pic>
      <p:sp>
        <p:nvSpPr>
          <p:cNvPr id="8" name="Title 1"/>
          <p:cNvSpPr txBox="1">
            <a:spLocks/>
          </p:cNvSpPr>
          <p:nvPr/>
        </p:nvSpPr>
        <p:spPr>
          <a:xfrm>
            <a:off x="175862" y="0"/>
            <a:ext cx="10515600" cy="684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mn-lt"/>
              </a:rPr>
              <a:t>Clinical Diagnosis</a:t>
            </a:r>
            <a:endParaRPr lang="en-ZA" sz="2600" b="1" dirty="0">
              <a:latin typeface="+mn-lt"/>
            </a:endParaRPr>
          </a:p>
        </p:txBody>
      </p:sp>
      <p:sp>
        <p:nvSpPr>
          <p:cNvPr id="2" name="Slide Number Placeholder 1"/>
          <p:cNvSpPr>
            <a:spLocks noGrp="1"/>
          </p:cNvSpPr>
          <p:nvPr>
            <p:ph type="sldNum" sz="quarter" idx="12"/>
          </p:nvPr>
        </p:nvSpPr>
        <p:spPr/>
        <p:txBody>
          <a:bodyPr/>
          <a:lstStyle/>
          <a:p>
            <a:fld id="{6680C16B-B1DC-4827-BC7C-EE651B0DE9E0}" type="slidenum">
              <a:rPr lang="en-ZA" smtClean="0"/>
              <a:t>15</a:t>
            </a:fld>
            <a:endParaRPr lang="en-ZA"/>
          </a:p>
        </p:txBody>
      </p:sp>
      <p:pic>
        <p:nvPicPr>
          <p:cNvPr id="3" name="Picture 2"/>
          <p:cNvPicPr>
            <a:picLocks noChangeAspect="1"/>
          </p:cNvPicPr>
          <p:nvPr/>
        </p:nvPicPr>
        <p:blipFill>
          <a:blip r:embed="rId3"/>
          <a:stretch>
            <a:fillRect/>
          </a:stretch>
        </p:blipFill>
        <p:spPr>
          <a:xfrm>
            <a:off x="1086190" y="1705418"/>
            <a:ext cx="9843259" cy="5124893"/>
          </a:xfrm>
          <a:prstGeom prst="rect">
            <a:avLst/>
          </a:prstGeom>
        </p:spPr>
      </p:pic>
      <p:sp>
        <p:nvSpPr>
          <p:cNvPr id="10" name="Rectangle 9"/>
          <p:cNvSpPr/>
          <p:nvPr/>
        </p:nvSpPr>
        <p:spPr>
          <a:xfrm>
            <a:off x="4997302" y="1988288"/>
            <a:ext cx="2488019" cy="48420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50369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329243"/>
            <a:ext cx="10515600" cy="1325563"/>
          </a:xfrm>
        </p:spPr>
        <p:txBody>
          <a:bodyPr>
            <a:normAutofit/>
          </a:bodyPr>
          <a:lstStyle/>
          <a:p>
            <a:r>
              <a:rPr lang="en-ZA" sz="2600" b="1" dirty="0" smtClean="0">
                <a:latin typeface="+mn-lt"/>
              </a:rPr>
              <a:t>Laboratory Diagnosis</a:t>
            </a:r>
            <a:endParaRPr lang="en-ZA" sz="2600" b="1" dirty="0">
              <a:latin typeface="+mn-lt"/>
            </a:endParaRPr>
          </a:p>
        </p:txBody>
      </p:sp>
      <p:pic>
        <p:nvPicPr>
          <p:cNvPr id="4" name="Picture 3"/>
          <p:cNvPicPr>
            <a:picLocks noChangeAspect="1"/>
          </p:cNvPicPr>
          <p:nvPr/>
        </p:nvPicPr>
        <p:blipFill>
          <a:blip r:embed="rId3"/>
          <a:stretch>
            <a:fillRect/>
          </a:stretch>
        </p:blipFill>
        <p:spPr>
          <a:xfrm>
            <a:off x="670560" y="1330342"/>
            <a:ext cx="9468398" cy="3873780"/>
          </a:xfrm>
          <a:prstGeom prst="rect">
            <a:avLst/>
          </a:prstGeom>
        </p:spPr>
      </p:pic>
      <p:sp>
        <p:nvSpPr>
          <p:cNvPr id="11" name="TextBox 10"/>
          <p:cNvSpPr txBox="1"/>
          <p:nvPr/>
        </p:nvSpPr>
        <p:spPr>
          <a:xfrm>
            <a:off x="329184" y="616815"/>
            <a:ext cx="8010144" cy="461665"/>
          </a:xfrm>
          <a:prstGeom prst="rect">
            <a:avLst/>
          </a:prstGeom>
          <a:noFill/>
        </p:spPr>
        <p:txBody>
          <a:bodyPr wrap="square" rtlCol="0">
            <a:spAutoFit/>
          </a:bodyPr>
          <a:lstStyle/>
          <a:p>
            <a:pPr marL="285750" indent="-285750">
              <a:buFont typeface="Arial" panose="020B0604020202020204" pitchFamily="34" charset="0"/>
              <a:buChar char="•"/>
            </a:pPr>
            <a:r>
              <a:rPr lang="en-ZA" sz="2400" dirty="0" smtClean="0"/>
              <a:t>Routine </a:t>
            </a:r>
            <a:endParaRPr lang="en-ZA" sz="2400" dirty="0"/>
          </a:p>
        </p:txBody>
      </p:sp>
      <p:sp>
        <p:nvSpPr>
          <p:cNvPr id="13" name="Rectangle 12"/>
          <p:cNvSpPr/>
          <p:nvPr/>
        </p:nvSpPr>
        <p:spPr>
          <a:xfrm>
            <a:off x="670560" y="5121962"/>
            <a:ext cx="12149328" cy="1754326"/>
          </a:xfrm>
          <a:prstGeom prst="rect">
            <a:avLst/>
          </a:prstGeom>
        </p:spPr>
        <p:txBody>
          <a:bodyPr wrap="square">
            <a:spAutoFit/>
          </a:bodyPr>
          <a:lstStyle/>
          <a:p>
            <a:pPr>
              <a:lnSpc>
                <a:spcPct val="150000"/>
              </a:lnSpc>
            </a:pPr>
            <a:r>
              <a:rPr lang="en-GB" u="sng" dirty="0" smtClean="0"/>
              <a:t>Internal institutional transfer:</a:t>
            </a:r>
            <a:endParaRPr lang="en-GB" u="sng" dirty="0"/>
          </a:p>
          <a:p>
            <a:pPr>
              <a:lnSpc>
                <a:spcPct val="150000"/>
              </a:lnSpc>
            </a:pPr>
            <a:r>
              <a:rPr lang="en-GB" dirty="0" smtClean="0"/>
              <a:t>- sealable</a:t>
            </a:r>
            <a:r>
              <a:rPr lang="en-GB" dirty="0"/>
              <a:t>, leak-proof plastic bag with absorbing </a:t>
            </a:r>
            <a:r>
              <a:rPr lang="en-GB" dirty="0" smtClean="0"/>
              <a:t>material to contain </a:t>
            </a:r>
            <a:r>
              <a:rPr lang="en-GB" dirty="0"/>
              <a:t>specimen </a:t>
            </a:r>
            <a:r>
              <a:rPr lang="en-GB" dirty="0" smtClean="0"/>
              <a:t>tubes</a:t>
            </a:r>
          </a:p>
          <a:p>
            <a:pPr>
              <a:lnSpc>
                <a:spcPct val="150000"/>
              </a:lnSpc>
            </a:pPr>
            <a:r>
              <a:rPr lang="en-GB" dirty="0" smtClean="0"/>
              <a:t>- outer </a:t>
            </a:r>
            <a:r>
              <a:rPr lang="en-GB" dirty="0"/>
              <a:t>sealable container </a:t>
            </a:r>
            <a:r>
              <a:rPr lang="en-GB" dirty="0" smtClean="0"/>
              <a:t>(</a:t>
            </a:r>
            <a:r>
              <a:rPr lang="en-GB" dirty="0" err="1" smtClean="0"/>
              <a:t>e.g</a:t>
            </a:r>
            <a:r>
              <a:rPr lang="en-GB" dirty="0" smtClean="0"/>
              <a:t> plastic </a:t>
            </a:r>
            <a:r>
              <a:rPr lang="en-GB" dirty="0"/>
              <a:t>jar) </a:t>
            </a:r>
          </a:p>
          <a:p>
            <a:pPr>
              <a:lnSpc>
                <a:spcPct val="150000"/>
              </a:lnSpc>
            </a:pPr>
            <a:r>
              <a:rPr lang="en-GB" dirty="0" smtClean="0"/>
              <a:t>- robust </a:t>
            </a:r>
            <a:r>
              <a:rPr lang="en-GB" dirty="0"/>
              <a:t>outer </a:t>
            </a:r>
            <a:r>
              <a:rPr lang="en-GB" dirty="0" smtClean="0"/>
              <a:t>carrier bag</a:t>
            </a:r>
            <a:endParaRPr lang="en-GB" dirty="0"/>
          </a:p>
        </p:txBody>
      </p:sp>
      <p:sp>
        <p:nvSpPr>
          <p:cNvPr id="3" name="Slide Number Placeholder 2"/>
          <p:cNvSpPr>
            <a:spLocks noGrp="1"/>
          </p:cNvSpPr>
          <p:nvPr>
            <p:ph type="sldNum" sz="quarter" idx="12"/>
          </p:nvPr>
        </p:nvSpPr>
        <p:spPr/>
        <p:txBody>
          <a:bodyPr/>
          <a:lstStyle/>
          <a:p>
            <a:fld id="{6680C16B-B1DC-4827-BC7C-EE651B0DE9E0}" type="slidenum">
              <a:rPr lang="en-ZA" smtClean="0"/>
              <a:t>16</a:t>
            </a:fld>
            <a:endParaRPr lang="en-ZA"/>
          </a:p>
        </p:txBody>
      </p:sp>
    </p:spTree>
    <p:extLst>
      <p:ext uri="{BB962C8B-B14F-4D97-AF65-F5344CB8AC3E}">
        <p14:creationId xmlns:p14="http://schemas.microsoft.com/office/powerpoint/2010/main" val="3229234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394" y="1645896"/>
            <a:ext cx="11877212" cy="4085054"/>
          </a:xfrm>
          <a:prstGeom prst="rect">
            <a:avLst/>
          </a:prstGeom>
        </p:spPr>
      </p:pic>
      <p:sp>
        <p:nvSpPr>
          <p:cNvPr id="3" name="Rectangle 2"/>
          <p:cNvSpPr/>
          <p:nvPr/>
        </p:nvSpPr>
        <p:spPr>
          <a:xfrm>
            <a:off x="0" y="6497916"/>
            <a:ext cx="6096000" cy="276999"/>
          </a:xfrm>
          <a:prstGeom prst="rect">
            <a:avLst/>
          </a:prstGeom>
        </p:spPr>
        <p:txBody>
          <a:bodyPr>
            <a:spAutoFit/>
          </a:bodyPr>
          <a:lstStyle/>
          <a:p>
            <a:r>
              <a:rPr lang="en-GB" sz="1200" dirty="0" smtClean="0"/>
              <a:t>J Family Med Prim Care 2019;8:2189-201.</a:t>
            </a:r>
            <a:endParaRPr lang="en-ZA" sz="1200" dirty="0"/>
          </a:p>
        </p:txBody>
      </p:sp>
      <p:sp>
        <p:nvSpPr>
          <p:cNvPr id="4" name="Slide Number Placeholder 3"/>
          <p:cNvSpPr>
            <a:spLocks noGrp="1"/>
          </p:cNvSpPr>
          <p:nvPr>
            <p:ph type="sldNum" sz="quarter" idx="12"/>
          </p:nvPr>
        </p:nvSpPr>
        <p:spPr/>
        <p:txBody>
          <a:bodyPr/>
          <a:lstStyle/>
          <a:p>
            <a:fld id="{6680C16B-B1DC-4827-BC7C-EE651B0DE9E0}" type="slidenum">
              <a:rPr lang="en-ZA" smtClean="0"/>
              <a:t>17</a:t>
            </a:fld>
            <a:endParaRPr lang="en-ZA"/>
          </a:p>
        </p:txBody>
      </p:sp>
    </p:spTree>
    <p:extLst>
      <p:ext uri="{BB962C8B-B14F-4D97-AF65-F5344CB8AC3E}">
        <p14:creationId xmlns:p14="http://schemas.microsoft.com/office/powerpoint/2010/main" val="441070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60679" y="444489"/>
            <a:ext cx="6851905" cy="5200597"/>
          </a:xfrm>
          <a:prstGeom prst="rect">
            <a:avLst/>
          </a:prstGeom>
        </p:spPr>
      </p:pic>
      <p:pic>
        <p:nvPicPr>
          <p:cNvPr id="5" name="Picture 4"/>
          <p:cNvPicPr>
            <a:picLocks noChangeAspect="1"/>
          </p:cNvPicPr>
          <p:nvPr/>
        </p:nvPicPr>
        <p:blipFill>
          <a:blip r:embed="rId3"/>
          <a:stretch>
            <a:fillRect/>
          </a:stretch>
        </p:blipFill>
        <p:spPr>
          <a:xfrm>
            <a:off x="944187" y="835680"/>
            <a:ext cx="3088098" cy="2209107"/>
          </a:xfrm>
          <a:prstGeom prst="rect">
            <a:avLst/>
          </a:prstGeom>
        </p:spPr>
      </p:pic>
      <p:sp>
        <p:nvSpPr>
          <p:cNvPr id="12" name="Title 1"/>
          <p:cNvSpPr txBox="1">
            <a:spLocks/>
          </p:cNvSpPr>
          <p:nvPr/>
        </p:nvSpPr>
        <p:spPr>
          <a:xfrm>
            <a:off x="100278" y="102266"/>
            <a:ext cx="10515600" cy="684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smtClean="0">
                <a:latin typeface="+mn-lt"/>
              </a:rPr>
              <a:t>Specialized Laboratory Diagnosis</a:t>
            </a:r>
            <a:endParaRPr lang="en-ZA" sz="2600" b="1" dirty="0">
              <a:latin typeface="+mn-lt"/>
            </a:endParaRPr>
          </a:p>
        </p:txBody>
      </p:sp>
      <p:sp>
        <p:nvSpPr>
          <p:cNvPr id="15" name="Rectangle 14"/>
          <p:cNvSpPr/>
          <p:nvPr/>
        </p:nvSpPr>
        <p:spPr>
          <a:xfrm>
            <a:off x="4873533" y="5684465"/>
            <a:ext cx="8189976" cy="1200329"/>
          </a:xfrm>
          <a:prstGeom prst="rect">
            <a:avLst/>
          </a:prstGeom>
        </p:spPr>
        <p:txBody>
          <a:bodyPr wrap="square">
            <a:spAutoFit/>
          </a:bodyPr>
          <a:lstStyle/>
          <a:p>
            <a:pPr marL="285750" indent="-285750">
              <a:lnSpc>
                <a:spcPct val="150000"/>
              </a:lnSpc>
              <a:buFont typeface="Arial" panose="020B0604020202020204" pitchFamily="34" charset="0"/>
              <a:buChar char="•"/>
            </a:pPr>
            <a:r>
              <a:rPr lang="en-GB" sz="1600" b="1" dirty="0" smtClean="0"/>
              <a:t>Transport </a:t>
            </a:r>
            <a:r>
              <a:rPr lang="en-GB" sz="1600" b="1" dirty="0"/>
              <a:t>of specimens to NICD </a:t>
            </a:r>
            <a:endParaRPr lang="en-GB" sz="1600" b="1" dirty="0" smtClean="0"/>
          </a:p>
          <a:p>
            <a:pPr>
              <a:lnSpc>
                <a:spcPct val="150000"/>
              </a:lnSpc>
            </a:pPr>
            <a:r>
              <a:rPr lang="en-GB" sz="1600" dirty="0" smtClean="0"/>
              <a:t>4.1.1 </a:t>
            </a:r>
            <a:r>
              <a:rPr lang="en-GB" sz="1600" dirty="0"/>
              <a:t>Private pathology laboratories: As per internal institutional arrangement </a:t>
            </a:r>
            <a:endParaRPr lang="en-GB" sz="1600" dirty="0" smtClean="0"/>
          </a:p>
          <a:p>
            <a:pPr>
              <a:lnSpc>
                <a:spcPct val="150000"/>
              </a:lnSpc>
            </a:pPr>
            <a:r>
              <a:rPr lang="en-GB" sz="1600" dirty="0" smtClean="0"/>
              <a:t>4.1.2 </a:t>
            </a:r>
            <a:r>
              <a:rPr lang="en-GB" sz="1600" dirty="0"/>
              <a:t>National Health Laboratory Service (NHLS): Follow protocol as per GPS00059 </a:t>
            </a:r>
            <a:endParaRPr lang="en-ZA" sz="1600" dirty="0"/>
          </a:p>
        </p:txBody>
      </p:sp>
      <p:sp>
        <p:nvSpPr>
          <p:cNvPr id="26" name="Rectangle 25"/>
          <p:cNvSpPr/>
          <p:nvPr/>
        </p:nvSpPr>
        <p:spPr>
          <a:xfrm>
            <a:off x="5667537" y="3212592"/>
            <a:ext cx="6108192" cy="420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p:cNvSpPr txBox="1"/>
          <p:nvPr/>
        </p:nvSpPr>
        <p:spPr>
          <a:xfrm>
            <a:off x="11775729" y="6515462"/>
            <a:ext cx="493776" cy="369332"/>
          </a:xfrm>
          <a:prstGeom prst="rect">
            <a:avLst/>
          </a:prstGeom>
          <a:noFill/>
        </p:spPr>
        <p:txBody>
          <a:bodyPr wrap="square" rtlCol="0">
            <a:spAutoFit/>
          </a:bodyPr>
          <a:lstStyle/>
          <a:p>
            <a:r>
              <a:rPr lang="en-ZA" dirty="0" smtClean="0"/>
              <a:t>12</a:t>
            </a:r>
            <a:endParaRPr lang="en-ZA" dirty="0"/>
          </a:p>
        </p:txBody>
      </p:sp>
    </p:spTree>
    <p:extLst>
      <p:ext uri="{BB962C8B-B14F-4D97-AF65-F5344CB8AC3E}">
        <p14:creationId xmlns:p14="http://schemas.microsoft.com/office/powerpoint/2010/main" val="16411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bola Virus Disease | Epomedic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99616" y="215335"/>
            <a:ext cx="8741265" cy="6141015"/>
          </a:xfrm>
          <a:prstGeom prst="rect">
            <a:avLst/>
          </a:prstGeom>
        </p:spPr>
      </p:pic>
      <p:sp>
        <p:nvSpPr>
          <p:cNvPr id="4" name="Slide Number Placeholder 3"/>
          <p:cNvSpPr>
            <a:spLocks noGrp="1"/>
          </p:cNvSpPr>
          <p:nvPr>
            <p:ph type="sldNum" sz="quarter" idx="12"/>
          </p:nvPr>
        </p:nvSpPr>
        <p:spPr/>
        <p:txBody>
          <a:bodyPr/>
          <a:lstStyle/>
          <a:p>
            <a:fld id="{6680C16B-B1DC-4827-BC7C-EE651B0DE9E0}" type="slidenum">
              <a:rPr lang="en-ZA" smtClean="0"/>
              <a:t>19</a:t>
            </a:fld>
            <a:endParaRPr lang="en-ZA"/>
          </a:p>
        </p:txBody>
      </p:sp>
    </p:spTree>
    <p:extLst>
      <p:ext uri="{BB962C8B-B14F-4D97-AF65-F5344CB8AC3E}">
        <p14:creationId xmlns:p14="http://schemas.microsoft.com/office/powerpoint/2010/main" val="2758863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16" y="365125"/>
            <a:ext cx="10515600" cy="1325563"/>
          </a:xfrm>
        </p:spPr>
        <p:txBody>
          <a:bodyPr>
            <a:normAutofit/>
          </a:bodyPr>
          <a:lstStyle/>
          <a:p>
            <a:r>
              <a:rPr lang="en-ZA" sz="3200" b="1" dirty="0" smtClean="0">
                <a:latin typeface="+mn-lt"/>
              </a:rPr>
              <a:t>Outline</a:t>
            </a:r>
            <a:endParaRPr lang="en-ZA" sz="3200" b="1" dirty="0">
              <a:latin typeface="+mn-lt"/>
            </a:endParaRPr>
          </a:p>
        </p:txBody>
      </p:sp>
      <p:sp>
        <p:nvSpPr>
          <p:cNvPr id="3" name="Content Placeholder 2"/>
          <p:cNvSpPr>
            <a:spLocks noGrp="1"/>
          </p:cNvSpPr>
          <p:nvPr>
            <p:ph idx="1"/>
          </p:nvPr>
        </p:nvSpPr>
        <p:spPr>
          <a:xfrm>
            <a:off x="509016" y="1463900"/>
            <a:ext cx="10515600" cy="4351338"/>
          </a:xfrm>
        </p:spPr>
        <p:txBody>
          <a:bodyPr/>
          <a:lstStyle/>
          <a:p>
            <a:pPr>
              <a:lnSpc>
                <a:spcPct val="150000"/>
              </a:lnSpc>
            </a:pPr>
            <a:r>
              <a:rPr lang="en-ZA" dirty="0" smtClean="0"/>
              <a:t>Epidemiology</a:t>
            </a:r>
          </a:p>
          <a:p>
            <a:pPr>
              <a:lnSpc>
                <a:spcPct val="150000"/>
              </a:lnSpc>
            </a:pPr>
            <a:r>
              <a:rPr lang="en-ZA" dirty="0" smtClean="0"/>
              <a:t>Transmission</a:t>
            </a:r>
          </a:p>
          <a:p>
            <a:pPr>
              <a:lnSpc>
                <a:spcPct val="150000"/>
              </a:lnSpc>
            </a:pPr>
            <a:r>
              <a:rPr lang="en-ZA" dirty="0" smtClean="0"/>
              <a:t>Clinical Presentation</a:t>
            </a:r>
          </a:p>
          <a:p>
            <a:pPr>
              <a:lnSpc>
                <a:spcPct val="150000"/>
              </a:lnSpc>
            </a:pPr>
            <a:r>
              <a:rPr lang="en-ZA" dirty="0" smtClean="0"/>
              <a:t>Diagnosis</a:t>
            </a:r>
          </a:p>
          <a:p>
            <a:pPr>
              <a:lnSpc>
                <a:spcPct val="150000"/>
              </a:lnSpc>
            </a:pPr>
            <a:r>
              <a:rPr lang="en-ZA" dirty="0" smtClean="0"/>
              <a:t>Clinical Management</a:t>
            </a:r>
          </a:p>
          <a:p>
            <a:pPr marL="0" indent="0">
              <a:lnSpc>
                <a:spcPct val="150000"/>
              </a:lnSpc>
              <a:buNone/>
            </a:pPr>
            <a:endParaRPr lang="en-ZA" dirty="0"/>
          </a:p>
        </p:txBody>
      </p:sp>
      <p:sp>
        <p:nvSpPr>
          <p:cNvPr id="4" name="Slide Number Placeholder 3"/>
          <p:cNvSpPr>
            <a:spLocks noGrp="1"/>
          </p:cNvSpPr>
          <p:nvPr>
            <p:ph type="sldNum" sz="quarter" idx="12"/>
          </p:nvPr>
        </p:nvSpPr>
        <p:spPr/>
        <p:txBody>
          <a:bodyPr/>
          <a:lstStyle/>
          <a:p>
            <a:fld id="{6680C16B-B1DC-4827-BC7C-EE651B0DE9E0}" type="slidenum">
              <a:rPr lang="en-ZA" smtClean="0">
                <a:solidFill>
                  <a:schemeClr val="tx1"/>
                </a:solidFill>
              </a:rPr>
              <a:t>2</a:t>
            </a:fld>
            <a:endParaRPr lang="en-ZA" dirty="0">
              <a:solidFill>
                <a:schemeClr val="tx1"/>
              </a:solidFill>
            </a:endParaRPr>
          </a:p>
        </p:txBody>
      </p:sp>
    </p:spTree>
    <p:extLst>
      <p:ext uri="{BB962C8B-B14F-4D97-AF65-F5344CB8AC3E}">
        <p14:creationId xmlns:p14="http://schemas.microsoft.com/office/powerpoint/2010/main" val="905960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9958" y="0"/>
            <a:ext cx="9282042" cy="6834739"/>
          </a:xfrm>
          <a:prstGeom prst="rect">
            <a:avLst/>
          </a:prstGeom>
        </p:spPr>
      </p:pic>
      <p:sp>
        <p:nvSpPr>
          <p:cNvPr id="3" name="TextBox 2"/>
          <p:cNvSpPr txBox="1"/>
          <p:nvPr/>
        </p:nvSpPr>
        <p:spPr>
          <a:xfrm>
            <a:off x="202019" y="66516"/>
            <a:ext cx="2998382" cy="830997"/>
          </a:xfrm>
          <a:prstGeom prst="rect">
            <a:avLst/>
          </a:prstGeom>
          <a:noFill/>
        </p:spPr>
        <p:txBody>
          <a:bodyPr wrap="square" rtlCol="0">
            <a:spAutoFit/>
          </a:bodyPr>
          <a:lstStyle/>
          <a:p>
            <a:r>
              <a:rPr lang="en-ZA" sz="2400" b="1" dirty="0" smtClean="0"/>
              <a:t>Specialized Laboratory Diagnosis</a:t>
            </a:r>
            <a:endParaRPr lang="en-ZA" sz="2400" b="1" dirty="0"/>
          </a:p>
        </p:txBody>
      </p:sp>
      <p:sp>
        <p:nvSpPr>
          <p:cNvPr id="4" name="Rectangle 3"/>
          <p:cNvSpPr/>
          <p:nvPr/>
        </p:nvSpPr>
        <p:spPr>
          <a:xfrm>
            <a:off x="262935" y="6488668"/>
            <a:ext cx="1670650" cy="261610"/>
          </a:xfrm>
          <a:prstGeom prst="rect">
            <a:avLst/>
          </a:prstGeom>
        </p:spPr>
        <p:txBody>
          <a:bodyPr wrap="none">
            <a:spAutoFit/>
          </a:bodyPr>
          <a:lstStyle/>
          <a:p>
            <a:r>
              <a:rPr lang="en-ZA" sz="1100" dirty="0"/>
              <a:t>Lancet 2019; 393: 936–48</a:t>
            </a:r>
          </a:p>
        </p:txBody>
      </p:sp>
      <p:sp>
        <p:nvSpPr>
          <p:cNvPr id="5" name="Slide Number Placeholder 4"/>
          <p:cNvSpPr>
            <a:spLocks noGrp="1"/>
          </p:cNvSpPr>
          <p:nvPr>
            <p:ph type="sldNum" sz="quarter" idx="12"/>
          </p:nvPr>
        </p:nvSpPr>
        <p:spPr/>
        <p:txBody>
          <a:bodyPr/>
          <a:lstStyle/>
          <a:p>
            <a:fld id="{6680C16B-B1DC-4827-BC7C-EE651B0DE9E0}" type="slidenum">
              <a:rPr lang="en-ZA" smtClean="0"/>
              <a:t>20</a:t>
            </a:fld>
            <a:endParaRPr lang="en-ZA"/>
          </a:p>
        </p:txBody>
      </p:sp>
      <p:cxnSp>
        <p:nvCxnSpPr>
          <p:cNvPr id="7" name="Straight Arrow Connector 6"/>
          <p:cNvCxnSpPr/>
          <p:nvPr/>
        </p:nvCxnSpPr>
        <p:spPr>
          <a:xfrm flipH="1">
            <a:off x="5684875" y="710386"/>
            <a:ext cx="2519917" cy="4997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553741" y="960251"/>
            <a:ext cx="2651051" cy="17508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05061" y="1210116"/>
            <a:ext cx="499731" cy="14247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204792" y="1988419"/>
            <a:ext cx="4213044" cy="1033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671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14011" y="23324"/>
            <a:ext cx="8131198" cy="6819207"/>
          </a:xfrm>
          <a:prstGeom prst="rect">
            <a:avLst/>
          </a:prstGeom>
        </p:spPr>
      </p:pic>
      <p:sp>
        <p:nvSpPr>
          <p:cNvPr id="3" name="Rectangle 2"/>
          <p:cNvSpPr/>
          <p:nvPr/>
        </p:nvSpPr>
        <p:spPr>
          <a:xfrm>
            <a:off x="0" y="6565532"/>
            <a:ext cx="8390021" cy="276999"/>
          </a:xfrm>
          <a:prstGeom prst="rect">
            <a:avLst/>
          </a:prstGeom>
        </p:spPr>
        <p:txBody>
          <a:bodyPr wrap="square">
            <a:spAutoFit/>
          </a:bodyPr>
          <a:lstStyle/>
          <a:p>
            <a:r>
              <a:rPr lang="en-GB" sz="1200" dirty="0" smtClean="0"/>
              <a:t>J Family Med Prim Care 2019;8:2189-201.</a:t>
            </a:r>
            <a:endParaRPr lang="en-ZA" sz="1200" dirty="0"/>
          </a:p>
        </p:txBody>
      </p:sp>
      <p:sp>
        <p:nvSpPr>
          <p:cNvPr id="4" name="Slide Number Placeholder 3"/>
          <p:cNvSpPr>
            <a:spLocks noGrp="1"/>
          </p:cNvSpPr>
          <p:nvPr>
            <p:ph type="sldNum" sz="quarter" idx="12"/>
          </p:nvPr>
        </p:nvSpPr>
        <p:spPr/>
        <p:txBody>
          <a:bodyPr/>
          <a:lstStyle/>
          <a:p>
            <a:fld id="{6680C16B-B1DC-4827-BC7C-EE651B0DE9E0}" type="slidenum">
              <a:rPr lang="en-ZA" smtClean="0"/>
              <a:t>21</a:t>
            </a:fld>
            <a:endParaRPr lang="en-ZA"/>
          </a:p>
        </p:txBody>
      </p:sp>
    </p:spTree>
    <p:extLst>
      <p:ext uri="{BB962C8B-B14F-4D97-AF65-F5344CB8AC3E}">
        <p14:creationId xmlns:p14="http://schemas.microsoft.com/office/powerpoint/2010/main" val="2571655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0245" y="422715"/>
            <a:ext cx="5449412" cy="6298760"/>
          </a:xfrm>
          <a:prstGeom prst="rect">
            <a:avLst/>
          </a:prstGeom>
        </p:spPr>
      </p:pic>
      <p:sp>
        <p:nvSpPr>
          <p:cNvPr id="4" name="Rectangle 3"/>
          <p:cNvSpPr/>
          <p:nvPr/>
        </p:nvSpPr>
        <p:spPr>
          <a:xfrm>
            <a:off x="128470" y="132591"/>
            <a:ext cx="2700163" cy="307777"/>
          </a:xfrm>
          <a:prstGeom prst="rect">
            <a:avLst/>
          </a:prstGeom>
        </p:spPr>
        <p:txBody>
          <a:bodyPr wrap="none">
            <a:spAutoFit/>
          </a:bodyPr>
          <a:lstStyle/>
          <a:p>
            <a:r>
              <a:rPr lang="en-ZA" sz="1400" b="1" dirty="0"/>
              <a:t>Q-Pulse7/docs/active/GPS0060v2</a:t>
            </a:r>
          </a:p>
        </p:txBody>
      </p:sp>
      <p:pic>
        <p:nvPicPr>
          <p:cNvPr id="5" name="Picture 4"/>
          <p:cNvPicPr>
            <a:picLocks noChangeAspect="1"/>
          </p:cNvPicPr>
          <p:nvPr/>
        </p:nvPicPr>
        <p:blipFill>
          <a:blip r:embed="rId4"/>
          <a:stretch>
            <a:fillRect/>
          </a:stretch>
        </p:blipFill>
        <p:spPr>
          <a:xfrm>
            <a:off x="6000783" y="681938"/>
            <a:ext cx="5767545" cy="5674412"/>
          </a:xfrm>
          <a:prstGeom prst="rect">
            <a:avLst/>
          </a:prstGeom>
        </p:spPr>
      </p:pic>
      <p:sp>
        <p:nvSpPr>
          <p:cNvPr id="2" name="Slide Number Placeholder 1"/>
          <p:cNvSpPr>
            <a:spLocks noGrp="1"/>
          </p:cNvSpPr>
          <p:nvPr>
            <p:ph type="sldNum" sz="quarter" idx="12"/>
          </p:nvPr>
        </p:nvSpPr>
        <p:spPr/>
        <p:txBody>
          <a:bodyPr/>
          <a:lstStyle/>
          <a:p>
            <a:fld id="{6680C16B-B1DC-4827-BC7C-EE651B0DE9E0}" type="slidenum">
              <a:rPr lang="en-ZA" smtClean="0"/>
              <a:t>22</a:t>
            </a:fld>
            <a:endParaRPr lang="en-ZA"/>
          </a:p>
        </p:txBody>
      </p:sp>
    </p:spTree>
    <p:extLst>
      <p:ext uri="{BB962C8B-B14F-4D97-AF65-F5344CB8AC3E}">
        <p14:creationId xmlns:p14="http://schemas.microsoft.com/office/powerpoint/2010/main" val="2814557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863" y="109728"/>
            <a:ext cx="11748481" cy="5977152"/>
          </a:xfrm>
        </p:spPr>
        <p:txBody>
          <a:bodyPr>
            <a:noAutofit/>
          </a:bodyPr>
          <a:lstStyle/>
          <a:p>
            <a:pPr marL="0" indent="0">
              <a:lnSpc>
                <a:spcPct val="160000"/>
              </a:lnSpc>
              <a:buNone/>
            </a:pPr>
            <a:r>
              <a:rPr lang="en-GB" sz="2000" b="1" dirty="0" smtClean="0"/>
              <a:t>Infection Prevention and Control Coordinator (IPCC)/designated equivalent </a:t>
            </a:r>
            <a:r>
              <a:rPr lang="en-GB" sz="2000" b="1" dirty="0"/>
              <a:t>roles and responsibilities </a:t>
            </a:r>
            <a:endParaRPr lang="en-GB" sz="2000" dirty="0" smtClean="0"/>
          </a:p>
          <a:p>
            <a:pPr>
              <a:lnSpc>
                <a:spcPct val="160000"/>
              </a:lnSpc>
            </a:pPr>
            <a:r>
              <a:rPr lang="en-GB" sz="2000" dirty="0" smtClean="0"/>
              <a:t>Immediate coordinated communication:</a:t>
            </a:r>
          </a:p>
          <a:p>
            <a:pPr lvl="1">
              <a:lnSpc>
                <a:spcPct val="160000"/>
              </a:lnSpc>
              <a:buFont typeface="Courier New" panose="02070309020205020404" pitchFamily="49" charset="0"/>
              <a:buChar char="o"/>
            </a:pPr>
            <a:r>
              <a:rPr lang="en-GB" sz="2000" dirty="0"/>
              <a:t>c</a:t>
            </a:r>
            <a:r>
              <a:rPr lang="en-GB" sz="2000" dirty="0" smtClean="0"/>
              <a:t>linical virologist/microbiologist </a:t>
            </a:r>
            <a:r>
              <a:rPr lang="en-GB" sz="2000" dirty="0"/>
              <a:t>(</a:t>
            </a:r>
            <a:r>
              <a:rPr lang="en-GB" sz="2000" dirty="0" smtClean="0"/>
              <a:t>registrar/pathologist</a:t>
            </a:r>
            <a:r>
              <a:rPr lang="en-GB" sz="2000" dirty="0"/>
              <a:t>) on-call </a:t>
            </a:r>
            <a:r>
              <a:rPr lang="en-GB" sz="2000" u="sng" dirty="0" smtClean="0"/>
              <a:t>OR </a:t>
            </a:r>
            <a:r>
              <a:rPr lang="en-GB" sz="2000" dirty="0"/>
              <a:t>Laboratory Manager </a:t>
            </a:r>
            <a:r>
              <a:rPr lang="en-GB" sz="2000" dirty="0" smtClean="0"/>
              <a:t>(</a:t>
            </a:r>
            <a:r>
              <a:rPr lang="en-GB" sz="2000" dirty="0"/>
              <a:t>in a regional hospital without a pathologist). </a:t>
            </a:r>
            <a:endParaRPr lang="en-GB" sz="2000" dirty="0" smtClean="0"/>
          </a:p>
          <a:p>
            <a:pPr lvl="1">
              <a:lnSpc>
                <a:spcPct val="160000"/>
              </a:lnSpc>
              <a:buFont typeface="Courier New" panose="02070309020205020404" pitchFamily="49" charset="0"/>
              <a:buChar char="o"/>
            </a:pPr>
            <a:r>
              <a:rPr lang="en-GB" sz="2000" dirty="0"/>
              <a:t>c</a:t>
            </a:r>
            <a:r>
              <a:rPr lang="en-GB" sz="2000" dirty="0" smtClean="0"/>
              <a:t>ontact NICD (hotline)/Centre </a:t>
            </a:r>
            <a:r>
              <a:rPr lang="en-GB" sz="2000" dirty="0"/>
              <a:t>for Emerging Zoonotic and Parasitic Diseases to confirm </a:t>
            </a:r>
            <a:r>
              <a:rPr lang="en-GB" sz="2000" dirty="0" smtClean="0"/>
              <a:t>if suspicion </a:t>
            </a:r>
            <a:r>
              <a:rPr lang="en-GB" sz="2000" dirty="0"/>
              <a:t>is </a:t>
            </a:r>
            <a:r>
              <a:rPr lang="en-GB" sz="2000" dirty="0" smtClean="0"/>
              <a:t>credible</a:t>
            </a:r>
          </a:p>
          <a:p>
            <a:pPr lvl="2">
              <a:lnSpc>
                <a:spcPct val="160000"/>
              </a:lnSpc>
              <a:buFontTx/>
              <a:buChar char="-"/>
            </a:pPr>
            <a:r>
              <a:rPr lang="en-GB" dirty="0" smtClean="0"/>
              <a:t>once </a:t>
            </a:r>
            <a:r>
              <a:rPr lang="en-GB" dirty="0"/>
              <a:t>credible </a:t>
            </a:r>
            <a:r>
              <a:rPr lang="en-GB" dirty="0" smtClean="0"/>
              <a:t>suspicion </a:t>
            </a:r>
            <a:r>
              <a:rPr lang="en-GB" dirty="0"/>
              <a:t>established, </a:t>
            </a:r>
            <a:r>
              <a:rPr lang="en-GB" dirty="0" smtClean="0"/>
              <a:t>on-call </a:t>
            </a:r>
            <a:r>
              <a:rPr lang="en-GB" dirty="0"/>
              <a:t>virologist/lab manager will be the </a:t>
            </a:r>
            <a:r>
              <a:rPr lang="en-GB" dirty="0" smtClean="0"/>
              <a:t>IPCC responsible </a:t>
            </a:r>
            <a:r>
              <a:rPr lang="en-GB" dirty="0"/>
              <a:t>for managing further notifications, communication </a:t>
            </a:r>
            <a:r>
              <a:rPr lang="en-GB" dirty="0" smtClean="0"/>
              <a:t>&amp; </a:t>
            </a:r>
            <a:r>
              <a:rPr lang="en-GB" dirty="0"/>
              <a:t>monitoring of potential </a:t>
            </a:r>
            <a:r>
              <a:rPr lang="en-GB" dirty="0" smtClean="0"/>
              <a:t>contacts </a:t>
            </a:r>
          </a:p>
          <a:p>
            <a:pPr marL="914400" lvl="2" indent="0">
              <a:lnSpc>
                <a:spcPct val="160000"/>
              </a:lnSpc>
              <a:buNone/>
            </a:pPr>
            <a:r>
              <a:rPr lang="en-GB" dirty="0" smtClean="0"/>
              <a:t>- other personnel to be contacted: </a:t>
            </a:r>
          </a:p>
          <a:p>
            <a:pPr marL="914400" lvl="2" indent="0">
              <a:buNone/>
            </a:pPr>
            <a:endParaRPr lang="en-GB" dirty="0" smtClean="0"/>
          </a:p>
        </p:txBody>
      </p:sp>
      <p:graphicFrame>
        <p:nvGraphicFramePr>
          <p:cNvPr id="4" name="Table 3"/>
          <p:cNvGraphicFramePr>
            <a:graphicFrameLocks noGrp="1"/>
          </p:cNvGraphicFramePr>
          <p:nvPr/>
        </p:nvGraphicFramePr>
        <p:xfrm>
          <a:off x="1263667" y="5175819"/>
          <a:ext cx="8712200" cy="1389573"/>
        </p:xfrm>
        <a:graphic>
          <a:graphicData uri="http://schemas.openxmlformats.org/drawingml/2006/table">
            <a:tbl>
              <a:tblPr firstRow="1" bandRow="1">
                <a:tableStyleId>{5940675A-B579-460E-94D1-54222C63F5DA}</a:tableStyleId>
              </a:tblPr>
              <a:tblGrid>
                <a:gridCol w="4048760">
                  <a:extLst>
                    <a:ext uri="{9D8B030D-6E8A-4147-A177-3AD203B41FA5}">
                      <a16:colId xmlns:a16="http://schemas.microsoft.com/office/drawing/2014/main" val="44382776"/>
                    </a:ext>
                  </a:extLst>
                </a:gridCol>
                <a:gridCol w="4663440">
                  <a:extLst>
                    <a:ext uri="{9D8B030D-6E8A-4147-A177-3AD203B41FA5}">
                      <a16:colId xmlns:a16="http://schemas.microsoft.com/office/drawing/2014/main" val="3700327020"/>
                    </a:ext>
                  </a:extLst>
                </a:gridCol>
              </a:tblGrid>
              <a:tr h="27336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SHE Program Manager</a:t>
                      </a:r>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Business Manager</a:t>
                      </a:r>
                    </a:p>
                  </a:txBody>
                  <a:tcPr/>
                </a:tc>
                <a:extLst>
                  <a:ext uri="{0D108BD9-81ED-4DB2-BD59-A6C34878D82A}">
                    <a16:rowId xmlns:a16="http://schemas.microsoft.com/office/drawing/2014/main" val="1054945319"/>
                  </a:ext>
                </a:extLst>
              </a:tr>
              <a:tr h="353569">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Regional Occupational Health Nurse Manager</a:t>
                      </a:r>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IPC Nurse on call</a:t>
                      </a:r>
                    </a:p>
                  </a:txBody>
                  <a:tcPr/>
                </a:tc>
                <a:extLst>
                  <a:ext uri="{0D108BD9-81ED-4DB2-BD59-A6C34878D82A}">
                    <a16:rowId xmlns:a16="http://schemas.microsoft.com/office/drawing/2014/main" val="3035962895"/>
                  </a:ext>
                </a:extLst>
              </a:tr>
              <a:tr h="329184">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Occupational Health Medical Practitioner</a:t>
                      </a:r>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Provincial CDC or equivalence in </a:t>
                      </a:r>
                      <a:r>
                        <a:rPr lang="en-GB" sz="1400" dirty="0" err="1" smtClean="0"/>
                        <a:t>PDoH</a:t>
                      </a:r>
                      <a:endParaRPr lang="en-GB" sz="1400" dirty="0" smtClean="0"/>
                    </a:p>
                  </a:txBody>
                  <a:tcPr/>
                </a:tc>
                <a:extLst>
                  <a:ext uri="{0D108BD9-81ED-4DB2-BD59-A6C34878D82A}">
                    <a16:rowId xmlns:a16="http://schemas.microsoft.com/office/drawing/2014/main" val="2696989338"/>
                  </a:ext>
                </a:extLst>
              </a:tr>
              <a:tr h="402020">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ID Consultant</a:t>
                      </a:r>
                    </a:p>
                  </a:txBody>
                  <a:tcPr/>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GB" sz="1400" dirty="0" smtClean="0"/>
                        <a:t>SANBS (if blood transfusions will be required) </a:t>
                      </a:r>
                    </a:p>
                  </a:txBody>
                  <a:tcPr/>
                </a:tc>
                <a:extLst>
                  <a:ext uri="{0D108BD9-81ED-4DB2-BD59-A6C34878D82A}">
                    <a16:rowId xmlns:a16="http://schemas.microsoft.com/office/drawing/2014/main" val="170292475"/>
                  </a:ext>
                </a:extLst>
              </a:tr>
            </a:tbl>
          </a:graphicData>
        </a:graphic>
      </p:graphicFrame>
      <p:sp>
        <p:nvSpPr>
          <p:cNvPr id="5" name="Slide Number Placeholder 4"/>
          <p:cNvSpPr>
            <a:spLocks noGrp="1"/>
          </p:cNvSpPr>
          <p:nvPr>
            <p:ph type="sldNum" sz="quarter" idx="12"/>
          </p:nvPr>
        </p:nvSpPr>
        <p:spPr/>
        <p:txBody>
          <a:bodyPr/>
          <a:lstStyle/>
          <a:p>
            <a:fld id="{6680C16B-B1DC-4827-BC7C-EE651B0DE9E0}" type="slidenum">
              <a:rPr lang="en-ZA" smtClean="0"/>
              <a:t>23</a:t>
            </a:fld>
            <a:endParaRPr lang="en-ZA"/>
          </a:p>
        </p:txBody>
      </p:sp>
    </p:spTree>
    <p:extLst>
      <p:ext uri="{BB962C8B-B14F-4D97-AF65-F5344CB8AC3E}">
        <p14:creationId xmlns:p14="http://schemas.microsoft.com/office/powerpoint/2010/main" val="1649880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76" y="1704298"/>
            <a:ext cx="10515600" cy="631571"/>
          </a:xfrm>
        </p:spPr>
        <p:txBody>
          <a:bodyPr>
            <a:normAutofit/>
          </a:bodyPr>
          <a:lstStyle/>
          <a:p>
            <a:r>
              <a:rPr lang="en-GB" sz="2400" b="1" i="1" dirty="0" smtClean="0">
                <a:latin typeface="+mn-lt"/>
              </a:rPr>
              <a:t>Standard precautions and biosafety procedures:</a:t>
            </a:r>
            <a:endParaRPr lang="en-ZA" sz="2400" b="1" i="1" dirty="0">
              <a:latin typeface="+mn-lt"/>
            </a:endParaRPr>
          </a:p>
        </p:txBody>
      </p:sp>
      <p:sp>
        <p:nvSpPr>
          <p:cNvPr id="3" name="Content Placeholder 2"/>
          <p:cNvSpPr>
            <a:spLocks noGrp="1"/>
          </p:cNvSpPr>
          <p:nvPr>
            <p:ph idx="1"/>
          </p:nvPr>
        </p:nvSpPr>
        <p:spPr>
          <a:xfrm>
            <a:off x="417576" y="2389848"/>
            <a:ext cx="10515600" cy="4351338"/>
          </a:xfrm>
        </p:spPr>
        <p:txBody>
          <a:bodyPr>
            <a:normAutofit/>
          </a:bodyPr>
          <a:lstStyle/>
          <a:p>
            <a:pPr marL="514350" indent="-514350">
              <a:lnSpc>
                <a:spcPct val="150000"/>
              </a:lnSpc>
              <a:buFont typeface="+mj-lt"/>
              <a:buAutoNum type="arabicPeriod"/>
            </a:pPr>
            <a:r>
              <a:rPr lang="en-ZA" sz="2400" dirty="0" smtClean="0"/>
              <a:t>Hand hygiene</a:t>
            </a:r>
          </a:p>
          <a:p>
            <a:pPr marL="514350" indent="-514350">
              <a:lnSpc>
                <a:spcPct val="150000"/>
              </a:lnSpc>
              <a:buFont typeface="+mj-lt"/>
              <a:buAutoNum type="arabicPeriod"/>
            </a:pPr>
            <a:r>
              <a:rPr lang="en-GB" sz="2400" dirty="0" smtClean="0"/>
              <a:t>PPE </a:t>
            </a:r>
            <a:r>
              <a:rPr lang="en-ZA" sz="2400" dirty="0" smtClean="0"/>
              <a:t>(</a:t>
            </a:r>
            <a:r>
              <a:rPr lang="en-GB" sz="2400" dirty="0"/>
              <a:t>guided by risk assessment </a:t>
            </a:r>
            <a:r>
              <a:rPr lang="en-GB" sz="2400" dirty="0" smtClean="0"/>
              <a:t>&amp; extent </a:t>
            </a:r>
            <a:r>
              <a:rPr lang="en-GB" sz="2400" dirty="0"/>
              <a:t>of </a:t>
            </a:r>
            <a:r>
              <a:rPr lang="en-GB" sz="2400" dirty="0" smtClean="0"/>
              <a:t>contact) </a:t>
            </a:r>
            <a:endParaRPr lang="en-ZA" sz="2400" dirty="0" smtClean="0"/>
          </a:p>
          <a:p>
            <a:pPr marL="514350" indent="-514350">
              <a:lnSpc>
                <a:spcPct val="150000"/>
              </a:lnSpc>
              <a:buFont typeface="+mj-lt"/>
              <a:buAutoNum type="arabicPeriod"/>
            </a:pPr>
            <a:r>
              <a:rPr lang="en-ZA" sz="2400" dirty="0" smtClean="0"/>
              <a:t>Decontamination </a:t>
            </a:r>
            <a:r>
              <a:rPr lang="en-ZA" sz="2400" dirty="0"/>
              <a:t>and disinfection </a:t>
            </a:r>
            <a:endParaRPr lang="en-ZA" sz="2400" dirty="0" smtClean="0"/>
          </a:p>
          <a:p>
            <a:pPr marL="514350" indent="-514350">
              <a:lnSpc>
                <a:spcPct val="150000"/>
              </a:lnSpc>
              <a:buFont typeface="+mj-lt"/>
              <a:buAutoNum type="arabicPeriod"/>
            </a:pPr>
            <a:r>
              <a:rPr lang="en-GB" sz="2400" dirty="0" smtClean="0"/>
              <a:t>Sharps </a:t>
            </a:r>
            <a:r>
              <a:rPr lang="en-GB" sz="2400" dirty="0"/>
              <a:t>and waste </a:t>
            </a:r>
            <a:r>
              <a:rPr lang="en-GB" sz="2400" dirty="0" smtClean="0"/>
              <a:t>management </a:t>
            </a:r>
            <a:endParaRPr lang="en-ZA" sz="2400" dirty="0"/>
          </a:p>
        </p:txBody>
      </p:sp>
      <p:sp>
        <p:nvSpPr>
          <p:cNvPr id="4" name="Rectangle 3"/>
          <p:cNvSpPr/>
          <p:nvPr/>
        </p:nvSpPr>
        <p:spPr>
          <a:xfrm>
            <a:off x="417576" y="5279011"/>
            <a:ext cx="10975848" cy="461665"/>
          </a:xfrm>
          <a:prstGeom prst="rect">
            <a:avLst/>
          </a:prstGeom>
        </p:spPr>
        <p:txBody>
          <a:bodyPr wrap="square">
            <a:spAutoFit/>
          </a:bodyPr>
          <a:lstStyle/>
          <a:p>
            <a:r>
              <a:rPr lang="en-GB" sz="2400" b="1" i="1" dirty="0" smtClean="0"/>
              <a:t>Additional transmission-based/enhanced precautions: </a:t>
            </a:r>
          </a:p>
        </p:txBody>
      </p:sp>
      <p:sp>
        <p:nvSpPr>
          <p:cNvPr id="5" name="Rectangle 4"/>
          <p:cNvSpPr/>
          <p:nvPr/>
        </p:nvSpPr>
        <p:spPr>
          <a:xfrm>
            <a:off x="417576" y="5910189"/>
            <a:ext cx="11762232" cy="830997"/>
          </a:xfrm>
          <a:prstGeom prst="rect">
            <a:avLst/>
          </a:prstGeom>
        </p:spPr>
        <p:txBody>
          <a:bodyPr wrap="square">
            <a:spAutoFit/>
          </a:bodyPr>
          <a:lstStyle/>
          <a:p>
            <a:pPr marL="457200" indent="-457200">
              <a:buAutoNum type="arabicPeriod"/>
            </a:pPr>
            <a:r>
              <a:rPr lang="en-GB" sz="2400" dirty="0" smtClean="0"/>
              <a:t>Specific to route of transmission</a:t>
            </a:r>
          </a:p>
          <a:p>
            <a:endParaRPr lang="en-GB" sz="2400" dirty="0" smtClean="0"/>
          </a:p>
        </p:txBody>
      </p:sp>
      <p:sp>
        <p:nvSpPr>
          <p:cNvPr id="6" name="Rectangle 5"/>
          <p:cNvSpPr/>
          <p:nvPr/>
        </p:nvSpPr>
        <p:spPr>
          <a:xfrm>
            <a:off x="417576" y="164243"/>
            <a:ext cx="10423451" cy="1261884"/>
          </a:xfrm>
          <a:prstGeom prst="rect">
            <a:avLst/>
          </a:prstGeom>
        </p:spPr>
        <p:txBody>
          <a:bodyPr wrap="square">
            <a:spAutoFit/>
          </a:bodyPr>
          <a:lstStyle/>
          <a:p>
            <a:r>
              <a:rPr lang="fr-FR" sz="2800" b="1" dirty="0" smtClean="0"/>
              <a:t>Infection </a:t>
            </a:r>
            <a:r>
              <a:rPr lang="fr-FR" sz="2800" b="1" dirty="0" err="1" smtClean="0"/>
              <a:t>prevention</a:t>
            </a:r>
            <a:endParaRPr lang="fr-FR" sz="2800" b="1" dirty="0" smtClean="0"/>
          </a:p>
          <a:p>
            <a:endParaRPr lang="fr-FR" sz="2400" dirty="0"/>
          </a:p>
          <a:p>
            <a:pPr marL="342900" indent="-342900">
              <a:buFont typeface="Arial" panose="020B0604020202020204" pitchFamily="34" charset="0"/>
              <a:buChar char="•"/>
            </a:pPr>
            <a:r>
              <a:rPr lang="fr-FR" sz="2400" dirty="0" smtClean="0"/>
              <a:t>EBOV </a:t>
            </a:r>
            <a:r>
              <a:rPr lang="fr-FR" sz="2400" dirty="0" err="1" smtClean="0"/>
              <a:t>infectious</a:t>
            </a:r>
            <a:r>
              <a:rPr lang="fr-FR" sz="2400" dirty="0" smtClean="0"/>
              <a:t> </a:t>
            </a:r>
            <a:r>
              <a:rPr lang="fr-FR" sz="2400" dirty="0"/>
              <a:t>dose: 1-10 viral </a:t>
            </a:r>
            <a:r>
              <a:rPr lang="fr-FR" sz="2400" dirty="0" err="1"/>
              <a:t>particles</a:t>
            </a:r>
            <a:r>
              <a:rPr lang="fr-FR" sz="2400" dirty="0"/>
              <a:t> </a:t>
            </a:r>
            <a:r>
              <a:rPr lang="fr-FR" sz="2400" dirty="0" err="1"/>
              <a:t>may</a:t>
            </a:r>
            <a:r>
              <a:rPr lang="fr-FR" sz="2400" dirty="0"/>
              <a:t> cause productive infection</a:t>
            </a:r>
          </a:p>
        </p:txBody>
      </p:sp>
      <p:sp>
        <p:nvSpPr>
          <p:cNvPr id="7" name="Slide Number Placeholder 6"/>
          <p:cNvSpPr>
            <a:spLocks noGrp="1"/>
          </p:cNvSpPr>
          <p:nvPr>
            <p:ph type="sldNum" sz="quarter" idx="12"/>
          </p:nvPr>
        </p:nvSpPr>
        <p:spPr/>
        <p:txBody>
          <a:bodyPr/>
          <a:lstStyle/>
          <a:p>
            <a:fld id="{6680C16B-B1DC-4827-BC7C-EE651B0DE9E0}" type="slidenum">
              <a:rPr lang="en-ZA" smtClean="0"/>
              <a:t>24</a:t>
            </a:fld>
            <a:endParaRPr lang="en-ZA"/>
          </a:p>
        </p:txBody>
      </p:sp>
    </p:spTree>
    <p:extLst>
      <p:ext uri="{BB962C8B-B14F-4D97-AF65-F5344CB8AC3E}">
        <p14:creationId xmlns:p14="http://schemas.microsoft.com/office/powerpoint/2010/main" val="906002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772291" y="225067"/>
            <a:ext cx="4400161" cy="5563299"/>
          </a:xfrm>
          <a:prstGeom prst="rect">
            <a:avLst/>
          </a:prstGeom>
        </p:spPr>
      </p:pic>
      <p:sp>
        <p:nvSpPr>
          <p:cNvPr id="5" name="Rectangle 4"/>
          <p:cNvSpPr/>
          <p:nvPr/>
        </p:nvSpPr>
        <p:spPr>
          <a:xfrm>
            <a:off x="8125491" y="5788366"/>
            <a:ext cx="3871437" cy="923330"/>
          </a:xfrm>
          <a:prstGeom prst="rect">
            <a:avLst/>
          </a:prstGeom>
        </p:spPr>
        <p:txBody>
          <a:bodyPr wrap="square">
            <a:spAutoFit/>
          </a:bodyPr>
          <a:lstStyle/>
          <a:p>
            <a:r>
              <a:rPr lang="en-ZA" b="1" dirty="0" smtClean="0"/>
              <a:t>Hand rubbing: </a:t>
            </a:r>
            <a:endParaRPr lang="en-ZA" dirty="0" smtClean="0"/>
          </a:p>
          <a:p>
            <a:r>
              <a:rPr lang="en-ZA" dirty="0" smtClean="0"/>
              <a:t>- emollient-containing alcohol-based hand-rub </a:t>
            </a:r>
            <a:r>
              <a:rPr lang="en-ZA" dirty="0"/>
              <a:t>(</a:t>
            </a:r>
            <a:r>
              <a:rPr lang="en-ZA" dirty="0" err="1"/>
              <a:t>eg</a:t>
            </a:r>
            <a:r>
              <a:rPr lang="en-ZA" dirty="0"/>
              <a:t>. </a:t>
            </a:r>
            <a:r>
              <a:rPr lang="en-ZA" dirty="0" err="1"/>
              <a:t>DGerm</a:t>
            </a:r>
            <a:r>
              <a:rPr lang="en-ZA" dirty="0" smtClean="0"/>
              <a:t>)</a:t>
            </a:r>
            <a:endParaRPr lang="en-ZA" dirty="0"/>
          </a:p>
        </p:txBody>
      </p:sp>
      <p:sp>
        <p:nvSpPr>
          <p:cNvPr id="6" name="Rectangle 5"/>
          <p:cNvSpPr/>
          <p:nvPr/>
        </p:nvSpPr>
        <p:spPr>
          <a:xfrm>
            <a:off x="0" y="290945"/>
            <a:ext cx="2580771" cy="523220"/>
          </a:xfrm>
          <a:prstGeom prst="rect">
            <a:avLst/>
          </a:prstGeom>
        </p:spPr>
        <p:txBody>
          <a:bodyPr wrap="none">
            <a:spAutoFit/>
          </a:bodyPr>
          <a:lstStyle/>
          <a:p>
            <a:r>
              <a:rPr lang="en-ZA" sz="2800" b="1" dirty="0" smtClean="0"/>
              <a:t>1. Hand </a:t>
            </a:r>
            <a:r>
              <a:rPr lang="en-ZA" sz="2800" b="1" dirty="0"/>
              <a:t>hygiene</a:t>
            </a:r>
            <a:endParaRPr lang="en-GB" sz="2800" b="1" dirty="0"/>
          </a:p>
        </p:txBody>
      </p:sp>
      <p:pic>
        <p:nvPicPr>
          <p:cNvPr id="7" name="Picture 6"/>
          <p:cNvPicPr>
            <a:picLocks noChangeAspect="1"/>
          </p:cNvPicPr>
          <p:nvPr/>
        </p:nvPicPr>
        <p:blipFill>
          <a:blip r:embed="rId4"/>
          <a:stretch>
            <a:fillRect/>
          </a:stretch>
        </p:blipFill>
        <p:spPr>
          <a:xfrm>
            <a:off x="7942611" y="0"/>
            <a:ext cx="4194258" cy="5680087"/>
          </a:xfrm>
          <a:prstGeom prst="rect">
            <a:avLst/>
          </a:prstGeom>
        </p:spPr>
      </p:pic>
      <p:sp>
        <p:nvSpPr>
          <p:cNvPr id="8" name="Rectangle 7"/>
          <p:cNvSpPr/>
          <p:nvPr/>
        </p:nvSpPr>
        <p:spPr>
          <a:xfrm>
            <a:off x="2772290" y="5788366"/>
            <a:ext cx="4899525" cy="1200329"/>
          </a:xfrm>
          <a:prstGeom prst="rect">
            <a:avLst/>
          </a:prstGeom>
        </p:spPr>
        <p:txBody>
          <a:bodyPr wrap="square">
            <a:spAutoFit/>
          </a:bodyPr>
          <a:lstStyle/>
          <a:p>
            <a:r>
              <a:rPr lang="en-ZA" b="1" dirty="0" smtClean="0"/>
              <a:t>Hand washing:</a:t>
            </a:r>
          </a:p>
          <a:p>
            <a:r>
              <a:rPr lang="en-ZA" dirty="0" smtClean="0"/>
              <a:t>- good </a:t>
            </a:r>
            <a:r>
              <a:rPr lang="en-ZA" dirty="0"/>
              <a:t>quality anti-microbial soap </a:t>
            </a:r>
            <a:r>
              <a:rPr lang="en-ZA" dirty="0" err="1"/>
              <a:t>e.g</a:t>
            </a:r>
            <a:r>
              <a:rPr lang="en-ZA" dirty="0"/>
              <a:t> chlorhexidine gluconate 4% hand soap </a:t>
            </a:r>
            <a:r>
              <a:rPr lang="en-ZA" dirty="0" smtClean="0"/>
              <a:t>(</a:t>
            </a:r>
            <a:r>
              <a:rPr lang="en-ZA" dirty="0" err="1" smtClean="0"/>
              <a:t>Bioscrub</a:t>
            </a:r>
            <a:r>
              <a:rPr lang="en-ZA" dirty="0"/>
              <a:t>) </a:t>
            </a:r>
            <a:endParaRPr lang="en-ZA" dirty="0" smtClean="0"/>
          </a:p>
          <a:p>
            <a:endParaRPr lang="en-ZA" b="1" dirty="0" smtClean="0"/>
          </a:p>
        </p:txBody>
      </p:sp>
      <p:sp>
        <p:nvSpPr>
          <p:cNvPr id="2" name="Slide Number Placeholder 1"/>
          <p:cNvSpPr>
            <a:spLocks noGrp="1"/>
          </p:cNvSpPr>
          <p:nvPr>
            <p:ph type="sldNum" sz="quarter" idx="12"/>
          </p:nvPr>
        </p:nvSpPr>
        <p:spPr/>
        <p:txBody>
          <a:bodyPr/>
          <a:lstStyle/>
          <a:p>
            <a:fld id="{6680C16B-B1DC-4827-BC7C-EE651B0DE9E0}" type="slidenum">
              <a:rPr lang="en-ZA" smtClean="0"/>
              <a:t>25</a:t>
            </a:fld>
            <a:endParaRPr lang="en-ZA"/>
          </a:p>
        </p:txBody>
      </p:sp>
    </p:spTree>
    <p:extLst>
      <p:ext uri="{BB962C8B-B14F-4D97-AF65-F5344CB8AC3E}">
        <p14:creationId xmlns:p14="http://schemas.microsoft.com/office/powerpoint/2010/main" val="3051830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 y="122832"/>
            <a:ext cx="10515600" cy="521843"/>
          </a:xfrm>
        </p:spPr>
        <p:txBody>
          <a:bodyPr>
            <a:normAutofit/>
          </a:bodyPr>
          <a:lstStyle/>
          <a:p>
            <a:r>
              <a:rPr lang="en-GB" sz="2600" b="1" dirty="0" smtClean="0">
                <a:latin typeface="+mn-lt"/>
              </a:rPr>
              <a:t>2. PPE </a:t>
            </a:r>
            <a:r>
              <a:rPr lang="en-GB" sz="2600" b="1" dirty="0">
                <a:latin typeface="+mn-lt"/>
              </a:rPr>
              <a:t>kit for handling of VHF specimens includes</a:t>
            </a:r>
            <a:endParaRPr lang="en-ZA" sz="2600" b="1" dirty="0">
              <a:latin typeface="+mn-lt"/>
            </a:endParaRPr>
          </a:p>
        </p:txBody>
      </p:sp>
      <p:sp>
        <p:nvSpPr>
          <p:cNvPr id="3" name="Content Placeholder 2"/>
          <p:cNvSpPr>
            <a:spLocks noGrp="1"/>
          </p:cNvSpPr>
          <p:nvPr>
            <p:ph idx="1"/>
          </p:nvPr>
        </p:nvSpPr>
        <p:spPr>
          <a:xfrm>
            <a:off x="51816" y="710021"/>
            <a:ext cx="5330952" cy="1201039"/>
          </a:xfrm>
        </p:spPr>
        <p:txBody>
          <a:bodyPr>
            <a:normAutofit/>
          </a:bodyPr>
          <a:lstStyle/>
          <a:p>
            <a:pPr marL="0" indent="0">
              <a:buNone/>
            </a:pPr>
            <a:r>
              <a:rPr lang="en-GB" sz="2000" dirty="0" smtClean="0"/>
              <a:t>Components </a:t>
            </a:r>
            <a:r>
              <a:rPr lang="en-GB" sz="2000" dirty="0"/>
              <a:t>of a VHF PPE kit for </a:t>
            </a:r>
            <a:r>
              <a:rPr lang="en-GB" sz="2000" dirty="0" smtClean="0"/>
              <a:t>laboratory technologist </a:t>
            </a:r>
            <a:r>
              <a:rPr lang="en-GB" sz="2000" dirty="0"/>
              <a:t>working with VHF specimens</a:t>
            </a:r>
            <a:endParaRPr lang="en-ZA" sz="2000" dirty="0"/>
          </a:p>
        </p:txBody>
      </p:sp>
      <p:pic>
        <p:nvPicPr>
          <p:cNvPr id="4" name="Picture 3"/>
          <p:cNvPicPr>
            <a:picLocks noChangeAspect="1"/>
          </p:cNvPicPr>
          <p:nvPr/>
        </p:nvPicPr>
        <p:blipFill>
          <a:blip r:embed="rId2"/>
          <a:stretch>
            <a:fillRect/>
          </a:stretch>
        </p:blipFill>
        <p:spPr>
          <a:xfrm>
            <a:off x="51816" y="1472966"/>
            <a:ext cx="6494913" cy="3205088"/>
          </a:xfrm>
          <a:prstGeom prst="rect">
            <a:avLst/>
          </a:prstGeom>
        </p:spPr>
      </p:pic>
      <p:sp>
        <p:nvSpPr>
          <p:cNvPr id="5" name="Rectangle 4"/>
          <p:cNvSpPr/>
          <p:nvPr/>
        </p:nvSpPr>
        <p:spPr>
          <a:xfrm>
            <a:off x="124968" y="5103979"/>
            <a:ext cx="12067032" cy="1754326"/>
          </a:xfrm>
          <a:prstGeom prst="rect">
            <a:avLst/>
          </a:prstGeom>
        </p:spPr>
        <p:txBody>
          <a:bodyPr wrap="square">
            <a:spAutoFit/>
          </a:bodyPr>
          <a:lstStyle/>
          <a:p>
            <a:pPr marL="285750" indent="-285750">
              <a:buFont typeface="Arial" panose="020B0604020202020204" pitchFamily="34" charset="0"/>
              <a:buChar char="•"/>
            </a:pPr>
            <a:r>
              <a:rPr lang="en-GB" b="1" dirty="0"/>
              <a:t>Stock Control: </a:t>
            </a:r>
            <a:r>
              <a:rPr lang="en-GB" b="1" dirty="0" smtClean="0">
                <a:solidFill>
                  <a:srgbClr val="FF0000"/>
                </a:solidFill>
              </a:rPr>
              <a:t>!!</a:t>
            </a:r>
            <a:r>
              <a:rPr lang="en-GB" u="sng" dirty="0" smtClean="0"/>
              <a:t>some </a:t>
            </a:r>
            <a:r>
              <a:rPr lang="en-GB" u="sng" dirty="0"/>
              <a:t>PPE should not be </a:t>
            </a:r>
            <a:r>
              <a:rPr lang="en-GB" u="sng" dirty="0" smtClean="0"/>
              <a:t>stockpiled, </a:t>
            </a:r>
            <a:r>
              <a:rPr lang="en-GB" u="sng" dirty="0" err="1"/>
              <a:t>eg</a:t>
            </a:r>
            <a:r>
              <a:rPr lang="en-GB" u="sng" dirty="0"/>
              <a:t>. N95 respirators and </a:t>
            </a:r>
            <a:r>
              <a:rPr lang="en-GB" u="sng" dirty="0" smtClean="0"/>
              <a:t>gloves (perish </a:t>
            </a:r>
            <a:r>
              <a:rPr lang="en-GB" u="sng" dirty="0"/>
              <a:t>over </a:t>
            </a:r>
            <a:r>
              <a:rPr lang="en-GB" u="sng" dirty="0" smtClean="0"/>
              <a:t>time)</a:t>
            </a:r>
            <a:endParaRPr lang="en-GB" dirty="0" smtClean="0"/>
          </a:p>
          <a:p>
            <a:endParaRPr lang="en-GB" dirty="0" smtClean="0"/>
          </a:p>
          <a:p>
            <a:pPr marL="285750" indent="-285750">
              <a:buFont typeface="Arial" panose="020B0604020202020204" pitchFamily="34" charset="0"/>
              <a:buChar char="•"/>
            </a:pPr>
            <a:r>
              <a:rPr lang="en-GB" dirty="0" smtClean="0"/>
              <a:t>Ensure critical </a:t>
            </a:r>
            <a:r>
              <a:rPr lang="en-GB" dirty="0"/>
              <a:t>PPE level </a:t>
            </a:r>
            <a:r>
              <a:rPr lang="en-GB" dirty="0" smtClean="0"/>
              <a:t>for </a:t>
            </a:r>
            <a:r>
              <a:rPr lang="en-GB" dirty="0"/>
              <a:t>4 days</a:t>
            </a:r>
            <a:r>
              <a:rPr lang="en-GB" i="1" dirty="0"/>
              <a:t> or </a:t>
            </a:r>
            <a:r>
              <a:rPr lang="en-GB" dirty="0"/>
              <a:t>10 complete sets </a:t>
            </a:r>
            <a:r>
              <a:rPr lang="en-GB" dirty="0" smtClean="0"/>
              <a:t>accessible </a:t>
            </a:r>
            <a:r>
              <a:rPr lang="en-GB" dirty="0"/>
              <a:t>at designated labs as stipulated by regional </a:t>
            </a:r>
            <a:r>
              <a:rPr lang="en-GB" dirty="0" smtClean="0"/>
              <a:t>SOP</a:t>
            </a:r>
            <a:endParaRPr lang="en-GB" dirty="0"/>
          </a:p>
          <a:p>
            <a:endParaRPr lang="en-GB" dirty="0" smtClean="0"/>
          </a:p>
          <a:p>
            <a:pPr marL="285750" indent="-285750">
              <a:buFont typeface="Arial" panose="020B0604020202020204" pitchFamily="34" charset="0"/>
              <a:buChar char="•"/>
            </a:pPr>
            <a:r>
              <a:rPr lang="en-GB" dirty="0" smtClean="0"/>
              <a:t>Good-quality PPE- do </a:t>
            </a:r>
            <a:r>
              <a:rPr lang="en-GB" dirty="0"/>
              <a:t>not deviate </a:t>
            </a:r>
            <a:r>
              <a:rPr lang="en-GB" dirty="0" smtClean="0"/>
              <a:t>from </a:t>
            </a:r>
            <a:r>
              <a:rPr lang="en-GB" dirty="0"/>
              <a:t>Oracle-listed items </a:t>
            </a:r>
            <a:r>
              <a:rPr lang="en-GB" dirty="0" smtClean="0"/>
              <a:t>checked </a:t>
            </a:r>
            <a:r>
              <a:rPr lang="en-GB" dirty="0"/>
              <a:t>for suitability</a:t>
            </a:r>
            <a:endParaRPr lang="en-ZA" dirty="0"/>
          </a:p>
          <a:p>
            <a:endParaRPr lang="en-ZA" dirty="0"/>
          </a:p>
        </p:txBody>
      </p:sp>
      <p:sp>
        <p:nvSpPr>
          <p:cNvPr id="6" name="Rectangle 5"/>
          <p:cNvSpPr/>
          <p:nvPr/>
        </p:nvSpPr>
        <p:spPr>
          <a:xfrm>
            <a:off x="4407408" y="1840548"/>
            <a:ext cx="2834640" cy="191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a:picLocks noChangeAspect="1"/>
          </p:cNvPicPr>
          <p:nvPr/>
        </p:nvPicPr>
        <p:blipFill>
          <a:blip r:embed="rId3"/>
          <a:stretch>
            <a:fillRect/>
          </a:stretch>
        </p:blipFill>
        <p:spPr>
          <a:xfrm>
            <a:off x="4407408" y="1861595"/>
            <a:ext cx="1674092" cy="1213915"/>
          </a:xfrm>
          <a:prstGeom prst="rect">
            <a:avLst/>
          </a:prstGeom>
        </p:spPr>
      </p:pic>
      <p:pic>
        <p:nvPicPr>
          <p:cNvPr id="8" name="Picture 7"/>
          <p:cNvPicPr>
            <a:picLocks noChangeAspect="1"/>
          </p:cNvPicPr>
          <p:nvPr/>
        </p:nvPicPr>
        <p:blipFill>
          <a:blip r:embed="rId4"/>
          <a:stretch>
            <a:fillRect/>
          </a:stretch>
        </p:blipFill>
        <p:spPr>
          <a:xfrm>
            <a:off x="6779054" y="1412118"/>
            <a:ext cx="4658452" cy="3326783"/>
          </a:xfrm>
          <a:prstGeom prst="rect">
            <a:avLst/>
          </a:prstGeom>
        </p:spPr>
      </p:pic>
      <p:sp>
        <p:nvSpPr>
          <p:cNvPr id="9" name="Rectangle 8"/>
          <p:cNvSpPr/>
          <p:nvPr/>
        </p:nvSpPr>
        <p:spPr>
          <a:xfrm>
            <a:off x="6698158" y="655166"/>
            <a:ext cx="5645271" cy="707886"/>
          </a:xfrm>
          <a:prstGeom prst="rect">
            <a:avLst/>
          </a:prstGeom>
        </p:spPr>
        <p:txBody>
          <a:bodyPr wrap="square">
            <a:spAutoFit/>
          </a:bodyPr>
          <a:lstStyle/>
          <a:p>
            <a:r>
              <a:rPr lang="en-GB" sz="2000" dirty="0"/>
              <a:t>Components of a VHF PPE kit for laboratory </a:t>
            </a:r>
            <a:r>
              <a:rPr lang="en-GB" sz="2000" dirty="0" smtClean="0"/>
              <a:t>buddy </a:t>
            </a:r>
            <a:r>
              <a:rPr lang="en-GB" sz="2000" dirty="0"/>
              <a:t>to the technologist working with VHF specimens</a:t>
            </a:r>
            <a:endParaRPr lang="en-ZA" sz="2000" dirty="0"/>
          </a:p>
        </p:txBody>
      </p:sp>
      <p:sp>
        <p:nvSpPr>
          <p:cNvPr id="11" name="Slide Number Placeholder 10"/>
          <p:cNvSpPr>
            <a:spLocks noGrp="1"/>
          </p:cNvSpPr>
          <p:nvPr>
            <p:ph type="sldNum" sz="quarter" idx="12"/>
          </p:nvPr>
        </p:nvSpPr>
        <p:spPr/>
        <p:txBody>
          <a:bodyPr/>
          <a:lstStyle/>
          <a:p>
            <a:fld id="{6680C16B-B1DC-4827-BC7C-EE651B0DE9E0}" type="slidenum">
              <a:rPr lang="en-ZA" smtClean="0"/>
              <a:t>26</a:t>
            </a:fld>
            <a:endParaRPr lang="en-ZA"/>
          </a:p>
        </p:txBody>
      </p:sp>
    </p:spTree>
    <p:extLst>
      <p:ext uri="{BB962C8B-B14F-4D97-AF65-F5344CB8AC3E}">
        <p14:creationId xmlns:p14="http://schemas.microsoft.com/office/powerpoint/2010/main" val="2017854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29120823"/>
              </p:ext>
            </p:extLst>
          </p:nvPr>
        </p:nvGraphicFramePr>
        <p:xfrm>
          <a:off x="322072" y="555074"/>
          <a:ext cx="11537696" cy="6181006"/>
        </p:xfrm>
        <a:graphic>
          <a:graphicData uri="http://schemas.openxmlformats.org/drawingml/2006/table">
            <a:tbl>
              <a:tblPr firstRow="1" bandRow="1">
                <a:tableStyleId>{5940675A-B579-460E-94D1-54222C63F5DA}</a:tableStyleId>
              </a:tblPr>
              <a:tblGrid>
                <a:gridCol w="1653032">
                  <a:extLst>
                    <a:ext uri="{9D8B030D-6E8A-4147-A177-3AD203B41FA5}">
                      <a16:colId xmlns:a16="http://schemas.microsoft.com/office/drawing/2014/main" val="3010577707"/>
                    </a:ext>
                  </a:extLst>
                </a:gridCol>
                <a:gridCol w="9884664">
                  <a:extLst>
                    <a:ext uri="{9D8B030D-6E8A-4147-A177-3AD203B41FA5}">
                      <a16:colId xmlns:a16="http://schemas.microsoft.com/office/drawing/2014/main" val="3442968687"/>
                    </a:ext>
                  </a:extLst>
                </a:gridCol>
              </a:tblGrid>
              <a:tr h="695283">
                <a:tc>
                  <a:txBody>
                    <a:bodyPr/>
                    <a:lstStyle/>
                    <a:p>
                      <a:r>
                        <a:rPr lang="en-GB" sz="1600" b="1" dirty="0" smtClean="0"/>
                        <a:t>Coverall suit</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Impervious coverall suit for once-off use. Certified according to EN1426:2003 and in line with WHO specifications. Preferably include neck coverage – longer zip – to chin. Seams should be protected. </a:t>
                      </a:r>
                    </a:p>
                  </a:txBody>
                  <a:tcPr/>
                </a:tc>
                <a:extLst>
                  <a:ext uri="{0D108BD9-81ED-4DB2-BD59-A6C34878D82A}">
                    <a16:rowId xmlns:a16="http://schemas.microsoft.com/office/drawing/2014/main" val="3193112203"/>
                  </a:ext>
                </a:extLst>
              </a:tr>
              <a:tr h="695283">
                <a:tc>
                  <a:txBody>
                    <a:bodyPr/>
                    <a:lstStyle/>
                    <a:p>
                      <a:r>
                        <a:rPr lang="en-GB" sz="1600" b="1" dirty="0" smtClean="0"/>
                        <a:t>N95 respirator</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Filtration of 95% of oil-free particulate material, and approved/certified for offering protection against infectious agents. Preferably fit-tested per individual staff member  </a:t>
                      </a:r>
                    </a:p>
                  </a:txBody>
                  <a:tcPr/>
                </a:tc>
                <a:extLst>
                  <a:ext uri="{0D108BD9-81ED-4DB2-BD59-A6C34878D82A}">
                    <a16:rowId xmlns:a16="http://schemas.microsoft.com/office/drawing/2014/main" val="3190399186"/>
                  </a:ext>
                </a:extLst>
              </a:tr>
              <a:tr h="889000">
                <a:tc>
                  <a:txBody>
                    <a:bodyPr/>
                    <a:lstStyle/>
                    <a:p>
                      <a:r>
                        <a:rPr lang="en-GB" sz="1600" b="1" dirty="0" smtClean="0"/>
                        <a:t>Safety goggles</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Well-fitted (not safety spectacles) with impervious seal around the goggle (no breathing slits or holes in the seal), wide, adjustable headband, anti-fog. Reusable (to be disinfected between uses). Use of disposable face-shields/visors for staff members that wear prescription spectacles </a:t>
                      </a:r>
                    </a:p>
                  </a:txBody>
                  <a:tcPr/>
                </a:tc>
                <a:extLst>
                  <a:ext uri="{0D108BD9-81ED-4DB2-BD59-A6C34878D82A}">
                    <a16:rowId xmlns:a16="http://schemas.microsoft.com/office/drawing/2014/main" val="965508477"/>
                  </a:ext>
                </a:extLst>
              </a:tr>
              <a:tr h="440944">
                <a:tc>
                  <a:txBody>
                    <a:bodyPr/>
                    <a:lstStyle/>
                    <a:p>
                      <a:r>
                        <a:rPr lang="en-GB" sz="1600" b="1" dirty="0" smtClean="0"/>
                        <a:t>Inner gloves</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Good quality fitted examination gloves. Nitrile gloves may be used where staff have latex allergies. </a:t>
                      </a:r>
                    </a:p>
                  </a:txBody>
                  <a:tcPr/>
                </a:tc>
                <a:extLst>
                  <a:ext uri="{0D108BD9-81ED-4DB2-BD59-A6C34878D82A}">
                    <a16:rowId xmlns:a16="http://schemas.microsoft.com/office/drawing/2014/main" val="606227362"/>
                  </a:ext>
                </a:extLst>
              </a:tr>
              <a:tr h="695283">
                <a:tc>
                  <a:txBody>
                    <a:bodyPr/>
                    <a:lstStyle/>
                    <a:p>
                      <a:r>
                        <a:rPr lang="en-GB" sz="1600" b="1" dirty="0" smtClean="0"/>
                        <a:t>Outer gloves</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Good quality fitted surgical gloves with extended cuff (to allow for taping to coverall sleeves to prevent slippage of the gloves)</a:t>
                      </a:r>
                    </a:p>
                  </a:txBody>
                  <a:tcPr/>
                </a:tc>
                <a:extLst>
                  <a:ext uri="{0D108BD9-81ED-4DB2-BD59-A6C34878D82A}">
                    <a16:rowId xmlns:a16="http://schemas.microsoft.com/office/drawing/2014/main" val="1009786155"/>
                  </a:ext>
                </a:extLst>
              </a:tr>
              <a:tr h="875453">
                <a:tc>
                  <a:txBody>
                    <a:bodyPr/>
                    <a:lstStyle/>
                    <a:p>
                      <a:r>
                        <a:rPr lang="en-GB" sz="1600" b="1" dirty="0" smtClean="0"/>
                        <a:t>Boot covers </a:t>
                      </a:r>
                      <a:r>
                        <a:rPr lang="en-GB" sz="1600" dirty="0" smtClean="0"/>
                        <a:t>(</a:t>
                      </a:r>
                      <a:r>
                        <a:rPr lang="en-GB" sz="1600" dirty="0" err="1" smtClean="0"/>
                        <a:t>overboots</a:t>
                      </a:r>
                      <a:r>
                        <a:rPr lang="en-GB" sz="1600" dirty="0" smtClean="0"/>
                        <a:t>)</a:t>
                      </a:r>
                      <a:endParaRPr lang="en-ZA"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Good quality knee-length, fluid-resistant designed to prevent slipping and can be removed easily. boot cover should protect against overt splashes so do not opt for ones that are made of breathable fabric only. Universal size will accommodate most foot sizes. </a:t>
                      </a:r>
                    </a:p>
                  </a:txBody>
                  <a:tcPr/>
                </a:tc>
                <a:extLst>
                  <a:ext uri="{0D108BD9-81ED-4DB2-BD59-A6C34878D82A}">
                    <a16:rowId xmlns:a16="http://schemas.microsoft.com/office/drawing/2014/main" val="1807776693"/>
                  </a:ext>
                </a:extLst>
              </a:tr>
              <a:tr h="695283">
                <a:tc>
                  <a:txBody>
                    <a:bodyPr/>
                    <a:lstStyle/>
                    <a:p>
                      <a:r>
                        <a:rPr lang="en-GB" sz="1600" b="1" dirty="0" smtClean="0"/>
                        <a:t>Apron</a:t>
                      </a:r>
                      <a:endParaRPr lang="en-ZA"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Good quality plastic disposable apron worn over coverall to prevent major splashes from reaching the inner layer of the PPE kit. Preferably with plastic neck and body ties and mid-calf length (i.e. extra-length) </a:t>
                      </a:r>
                    </a:p>
                    <a:p>
                      <a:endParaRPr lang="en-ZA" sz="1600" dirty="0"/>
                    </a:p>
                  </a:txBody>
                  <a:tcPr/>
                </a:tc>
                <a:extLst>
                  <a:ext uri="{0D108BD9-81ED-4DB2-BD59-A6C34878D82A}">
                    <a16:rowId xmlns:a16="http://schemas.microsoft.com/office/drawing/2014/main" val="59870930"/>
                  </a:ext>
                </a:extLst>
              </a:tr>
              <a:tr h="695283">
                <a:tc>
                  <a:txBody>
                    <a:bodyPr/>
                    <a:lstStyle/>
                    <a:p>
                      <a:r>
                        <a:rPr lang="en-GB" sz="1600" b="1" dirty="0" smtClean="0"/>
                        <a:t>Optional items </a:t>
                      </a:r>
                      <a:endParaRPr lang="en-ZA"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Disposable scrub suits worn under coverall. Personal old t-shirts and comfortable pants can be dedicated for this purpose (advisable to keep</a:t>
                      </a:r>
                      <a:r>
                        <a:rPr lang="en-GB" sz="1600" baseline="0" dirty="0" smtClean="0"/>
                        <a:t> </a:t>
                      </a:r>
                      <a:r>
                        <a:rPr lang="en-GB" sz="1600" dirty="0" smtClean="0"/>
                        <a:t>set in laboratory). Personal clothes may be damaged during chlorine-based disinfection (i.e. bleaching of clothes may occur). Comfortable, closed and flat-heeled personal or laboratory shoes may also be worn under knee-length boot covers. Shoes should cover foot entirely and should not be slip-on shoes/clogs which</a:t>
                      </a:r>
                      <a:endParaRPr lang="en-ZA" sz="1600" dirty="0"/>
                    </a:p>
                  </a:txBody>
                  <a:tcPr/>
                </a:tc>
                <a:extLst>
                  <a:ext uri="{0D108BD9-81ED-4DB2-BD59-A6C34878D82A}">
                    <a16:rowId xmlns:a16="http://schemas.microsoft.com/office/drawing/2014/main" val="1858633543"/>
                  </a:ext>
                </a:extLst>
              </a:tr>
            </a:tbl>
          </a:graphicData>
        </a:graphic>
      </p:graphicFrame>
      <p:sp>
        <p:nvSpPr>
          <p:cNvPr id="5" name="Title 1"/>
          <p:cNvSpPr txBox="1">
            <a:spLocks/>
          </p:cNvSpPr>
          <p:nvPr/>
        </p:nvSpPr>
        <p:spPr>
          <a:xfrm>
            <a:off x="234696" y="79278"/>
            <a:ext cx="10515600" cy="4757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smtClean="0">
                <a:latin typeface="+mn-lt"/>
              </a:rPr>
              <a:t>PPE for handling VHF specimens</a:t>
            </a:r>
            <a:endParaRPr lang="en-GB" sz="2400" b="1" dirty="0">
              <a:latin typeface="+mn-lt"/>
            </a:endParaRPr>
          </a:p>
        </p:txBody>
      </p:sp>
      <p:sp>
        <p:nvSpPr>
          <p:cNvPr id="6" name="Slide Number Placeholder 5"/>
          <p:cNvSpPr>
            <a:spLocks noGrp="1"/>
          </p:cNvSpPr>
          <p:nvPr>
            <p:ph type="sldNum" sz="quarter" idx="12"/>
          </p:nvPr>
        </p:nvSpPr>
        <p:spPr/>
        <p:txBody>
          <a:bodyPr/>
          <a:lstStyle/>
          <a:p>
            <a:fld id="{6680C16B-B1DC-4827-BC7C-EE651B0DE9E0}" type="slidenum">
              <a:rPr lang="en-ZA" smtClean="0"/>
              <a:t>27</a:t>
            </a:fld>
            <a:endParaRPr lang="en-ZA"/>
          </a:p>
        </p:txBody>
      </p:sp>
    </p:spTree>
    <p:extLst>
      <p:ext uri="{BB962C8B-B14F-4D97-AF65-F5344CB8AC3E}">
        <p14:creationId xmlns:p14="http://schemas.microsoft.com/office/powerpoint/2010/main" val="249155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200" y="1474618"/>
            <a:ext cx="3531290" cy="3854608"/>
          </a:xfrm>
          <a:prstGeom prst="rect">
            <a:avLst/>
          </a:prstGeom>
          <a:ln w="28575">
            <a:solidFill>
              <a:schemeClr val="tx1"/>
            </a:solidFill>
          </a:ln>
        </p:spPr>
      </p:pic>
      <p:pic>
        <p:nvPicPr>
          <p:cNvPr id="5" name="Picture 4"/>
          <p:cNvPicPr>
            <a:picLocks noChangeAspect="1"/>
          </p:cNvPicPr>
          <p:nvPr/>
        </p:nvPicPr>
        <p:blipFill>
          <a:blip r:embed="rId3"/>
          <a:stretch>
            <a:fillRect/>
          </a:stretch>
        </p:blipFill>
        <p:spPr>
          <a:xfrm>
            <a:off x="4205078" y="1474618"/>
            <a:ext cx="3199726" cy="3785190"/>
          </a:xfrm>
          <a:prstGeom prst="rect">
            <a:avLst/>
          </a:prstGeom>
          <a:ln w="28575">
            <a:solidFill>
              <a:schemeClr val="tx1"/>
            </a:solidFill>
          </a:ln>
        </p:spPr>
      </p:pic>
      <p:pic>
        <p:nvPicPr>
          <p:cNvPr id="6" name="Picture 5"/>
          <p:cNvPicPr>
            <a:picLocks noChangeAspect="1"/>
          </p:cNvPicPr>
          <p:nvPr/>
        </p:nvPicPr>
        <p:blipFill>
          <a:blip r:embed="rId4"/>
          <a:stretch>
            <a:fillRect/>
          </a:stretch>
        </p:blipFill>
        <p:spPr>
          <a:xfrm>
            <a:off x="7530800" y="273139"/>
            <a:ext cx="4648973" cy="2825405"/>
          </a:xfrm>
          <a:prstGeom prst="rect">
            <a:avLst/>
          </a:prstGeom>
          <a:ln w="28575">
            <a:solidFill>
              <a:schemeClr val="tx1"/>
            </a:solidFill>
          </a:ln>
        </p:spPr>
      </p:pic>
      <p:pic>
        <p:nvPicPr>
          <p:cNvPr id="7" name="Picture 6"/>
          <p:cNvPicPr>
            <a:picLocks noChangeAspect="1"/>
          </p:cNvPicPr>
          <p:nvPr/>
        </p:nvPicPr>
        <p:blipFill>
          <a:blip r:embed="rId5"/>
          <a:stretch>
            <a:fillRect/>
          </a:stretch>
        </p:blipFill>
        <p:spPr>
          <a:xfrm>
            <a:off x="8249271" y="3249792"/>
            <a:ext cx="2968077" cy="3447620"/>
          </a:xfrm>
          <a:prstGeom prst="rect">
            <a:avLst/>
          </a:prstGeom>
          <a:ln w="38100">
            <a:solidFill>
              <a:schemeClr val="tx1"/>
            </a:solidFill>
          </a:ln>
        </p:spPr>
      </p:pic>
      <p:sp>
        <p:nvSpPr>
          <p:cNvPr id="8" name="Rectangle 7"/>
          <p:cNvSpPr/>
          <p:nvPr/>
        </p:nvSpPr>
        <p:spPr>
          <a:xfrm>
            <a:off x="267200" y="426706"/>
            <a:ext cx="2700163" cy="307777"/>
          </a:xfrm>
          <a:prstGeom prst="rect">
            <a:avLst/>
          </a:prstGeom>
        </p:spPr>
        <p:txBody>
          <a:bodyPr wrap="none">
            <a:spAutoFit/>
          </a:bodyPr>
          <a:lstStyle/>
          <a:p>
            <a:r>
              <a:rPr lang="en-ZA" sz="1400" b="1" dirty="0"/>
              <a:t>Q-Pulse7/docs/active/GPS0060v2</a:t>
            </a:r>
          </a:p>
        </p:txBody>
      </p:sp>
      <p:sp>
        <p:nvSpPr>
          <p:cNvPr id="9" name="Slide Number Placeholder 8"/>
          <p:cNvSpPr>
            <a:spLocks noGrp="1"/>
          </p:cNvSpPr>
          <p:nvPr>
            <p:ph type="sldNum" sz="quarter" idx="12"/>
          </p:nvPr>
        </p:nvSpPr>
        <p:spPr/>
        <p:txBody>
          <a:bodyPr/>
          <a:lstStyle/>
          <a:p>
            <a:fld id="{6680C16B-B1DC-4827-BC7C-EE651B0DE9E0}" type="slidenum">
              <a:rPr lang="en-ZA" smtClean="0"/>
              <a:t>28</a:t>
            </a:fld>
            <a:endParaRPr lang="en-ZA"/>
          </a:p>
        </p:txBody>
      </p:sp>
    </p:spTree>
    <p:extLst>
      <p:ext uri="{BB962C8B-B14F-4D97-AF65-F5344CB8AC3E}">
        <p14:creationId xmlns:p14="http://schemas.microsoft.com/office/powerpoint/2010/main" val="1827416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4942" y="339127"/>
            <a:ext cx="4248368" cy="5905804"/>
          </a:xfrm>
          <a:prstGeom prst="rect">
            <a:avLst/>
          </a:prstGeom>
          <a:ln w="38100">
            <a:solidFill>
              <a:schemeClr val="tx1"/>
            </a:solidFill>
          </a:ln>
        </p:spPr>
      </p:pic>
      <p:pic>
        <p:nvPicPr>
          <p:cNvPr id="6" name="Picture 5"/>
          <p:cNvPicPr>
            <a:picLocks noChangeAspect="1"/>
          </p:cNvPicPr>
          <p:nvPr/>
        </p:nvPicPr>
        <p:blipFill>
          <a:blip r:embed="rId3"/>
          <a:stretch>
            <a:fillRect/>
          </a:stretch>
        </p:blipFill>
        <p:spPr>
          <a:xfrm>
            <a:off x="6001442" y="577265"/>
            <a:ext cx="4654789" cy="5429529"/>
          </a:xfrm>
          <a:prstGeom prst="rect">
            <a:avLst/>
          </a:prstGeom>
          <a:ln w="38100">
            <a:solidFill>
              <a:schemeClr val="tx1"/>
            </a:solidFill>
          </a:ln>
        </p:spPr>
      </p:pic>
      <p:sp>
        <p:nvSpPr>
          <p:cNvPr id="7" name="Slide Number Placeholder 6"/>
          <p:cNvSpPr>
            <a:spLocks noGrp="1"/>
          </p:cNvSpPr>
          <p:nvPr>
            <p:ph type="sldNum" sz="quarter" idx="12"/>
          </p:nvPr>
        </p:nvSpPr>
        <p:spPr/>
        <p:txBody>
          <a:bodyPr/>
          <a:lstStyle/>
          <a:p>
            <a:fld id="{6680C16B-B1DC-4827-BC7C-EE651B0DE9E0}" type="slidenum">
              <a:rPr lang="en-ZA" smtClean="0"/>
              <a:t>29</a:t>
            </a:fld>
            <a:endParaRPr lang="en-ZA"/>
          </a:p>
        </p:txBody>
      </p:sp>
    </p:spTree>
    <p:extLst>
      <p:ext uri="{BB962C8B-B14F-4D97-AF65-F5344CB8AC3E}">
        <p14:creationId xmlns:p14="http://schemas.microsoft.com/office/powerpoint/2010/main" val="390472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706" y="39226"/>
            <a:ext cx="10446586" cy="5912661"/>
          </a:xfrm>
          <a:prstGeom prst="rect">
            <a:avLst/>
          </a:prstGeom>
        </p:spPr>
      </p:pic>
      <p:sp>
        <p:nvSpPr>
          <p:cNvPr id="5" name="Rectangle 4"/>
          <p:cNvSpPr/>
          <p:nvPr/>
        </p:nvSpPr>
        <p:spPr>
          <a:xfrm>
            <a:off x="0" y="6488668"/>
            <a:ext cx="2902226" cy="276999"/>
          </a:xfrm>
          <a:prstGeom prst="rect">
            <a:avLst/>
          </a:prstGeom>
        </p:spPr>
        <p:txBody>
          <a:bodyPr wrap="square">
            <a:spAutoFit/>
          </a:bodyPr>
          <a:lstStyle/>
          <a:p>
            <a:r>
              <a:rPr lang="en-ZA" sz="1200" dirty="0" smtClean="0"/>
              <a:t>Front. </a:t>
            </a:r>
            <a:r>
              <a:rPr lang="en-ZA" sz="1200" dirty="0" err="1" smtClean="0"/>
              <a:t>Virol</a:t>
            </a:r>
            <a:r>
              <a:rPr lang="en-ZA" sz="1200" dirty="0" smtClean="0"/>
              <a:t>. 3:1227314.</a:t>
            </a:r>
            <a:endParaRPr lang="en-ZA" sz="1200" dirty="0"/>
          </a:p>
        </p:txBody>
      </p:sp>
      <p:sp>
        <p:nvSpPr>
          <p:cNvPr id="2" name="Slide Number Placeholder 1"/>
          <p:cNvSpPr>
            <a:spLocks noGrp="1"/>
          </p:cNvSpPr>
          <p:nvPr>
            <p:ph type="sldNum" sz="quarter" idx="12"/>
          </p:nvPr>
        </p:nvSpPr>
        <p:spPr/>
        <p:txBody>
          <a:bodyPr/>
          <a:lstStyle/>
          <a:p>
            <a:fld id="{6680C16B-B1DC-4827-BC7C-EE651B0DE9E0}" type="slidenum">
              <a:rPr lang="en-ZA" smtClean="0">
                <a:solidFill>
                  <a:schemeClr val="tx1"/>
                </a:solidFill>
              </a:rPr>
              <a:t>3</a:t>
            </a:fld>
            <a:endParaRPr lang="en-ZA">
              <a:solidFill>
                <a:schemeClr val="tx1"/>
              </a:solidFill>
            </a:endParaRPr>
          </a:p>
        </p:txBody>
      </p:sp>
      <p:sp>
        <p:nvSpPr>
          <p:cNvPr id="3" name="Rectangle 2"/>
          <p:cNvSpPr/>
          <p:nvPr/>
        </p:nvSpPr>
        <p:spPr>
          <a:xfrm>
            <a:off x="2154449" y="6025162"/>
            <a:ext cx="4337791" cy="461665"/>
          </a:xfrm>
          <a:prstGeom prst="rect">
            <a:avLst/>
          </a:prstGeom>
        </p:spPr>
        <p:txBody>
          <a:bodyPr wrap="none">
            <a:spAutoFit/>
          </a:bodyPr>
          <a:lstStyle/>
          <a:p>
            <a:r>
              <a:rPr lang="en-GB" sz="2400" dirty="0" smtClean="0"/>
              <a:t>cause </a:t>
            </a:r>
            <a:r>
              <a:rPr lang="en-GB" sz="2400" dirty="0"/>
              <a:t>large outbreaks in </a:t>
            </a:r>
            <a:r>
              <a:rPr lang="en-GB" sz="2400" dirty="0" smtClean="0"/>
              <a:t>humans </a:t>
            </a:r>
            <a:endParaRPr lang="en-ZA" sz="2400" dirty="0"/>
          </a:p>
        </p:txBody>
      </p:sp>
      <p:sp>
        <p:nvSpPr>
          <p:cNvPr id="8" name="Right Brace 7"/>
          <p:cNvSpPr/>
          <p:nvPr/>
        </p:nvSpPr>
        <p:spPr>
          <a:xfrm rot="5400000">
            <a:off x="4042935" y="3574016"/>
            <a:ext cx="271745" cy="4626864"/>
          </a:xfrm>
          <a:prstGeom prst="rightBrace">
            <a:avLst>
              <a:gd name="adj1" fmla="val 142665"/>
              <a:gd name="adj2" fmla="val 4896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3737583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53412" y="680623"/>
            <a:ext cx="5200917" cy="5988358"/>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500651" y="1552093"/>
            <a:ext cx="5621290" cy="3628729"/>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7371982" y="3189279"/>
            <a:ext cx="3915623" cy="354355"/>
          </a:xfrm>
          <a:prstGeom prst="rect">
            <a:avLst/>
          </a:prstGeom>
        </p:spPr>
      </p:pic>
      <p:sp>
        <p:nvSpPr>
          <p:cNvPr id="6" name="Slide Number Placeholder 5"/>
          <p:cNvSpPr>
            <a:spLocks noGrp="1"/>
          </p:cNvSpPr>
          <p:nvPr>
            <p:ph type="sldNum" sz="quarter" idx="12"/>
          </p:nvPr>
        </p:nvSpPr>
        <p:spPr/>
        <p:txBody>
          <a:bodyPr/>
          <a:lstStyle/>
          <a:p>
            <a:fld id="{6680C16B-B1DC-4827-BC7C-EE651B0DE9E0}" type="slidenum">
              <a:rPr lang="en-ZA" smtClean="0"/>
              <a:t>30</a:t>
            </a:fld>
            <a:endParaRPr lang="en-ZA"/>
          </a:p>
        </p:txBody>
      </p:sp>
    </p:spTree>
    <p:extLst>
      <p:ext uri="{BB962C8B-B14F-4D97-AF65-F5344CB8AC3E}">
        <p14:creationId xmlns:p14="http://schemas.microsoft.com/office/powerpoint/2010/main" val="1812865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339" y="1873332"/>
            <a:ext cx="5502796" cy="4256647"/>
          </a:xfrm>
          <a:prstGeom prst="rect">
            <a:avLst/>
          </a:prstGeom>
        </p:spPr>
      </p:pic>
      <p:pic>
        <p:nvPicPr>
          <p:cNvPr id="5" name="Picture 4"/>
          <p:cNvPicPr>
            <a:picLocks noChangeAspect="1"/>
          </p:cNvPicPr>
          <p:nvPr/>
        </p:nvPicPr>
        <p:blipFill>
          <a:blip r:embed="rId3"/>
          <a:stretch>
            <a:fillRect/>
          </a:stretch>
        </p:blipFill>
        <p:spPr>
          <a:xfrm>
            <a:off x="6122504" y="1873332"/>
            <a:ext cx="5744428" cy="3721360"/>
          </a:xfrm>
          <a:prstGeom prst="rect">
            <a:avLst/>
          </a:prstGeom>
        </p:spPr>
      </p:pic>
      <p:sp>
        <p:nvSpPr>
          <p:cNvPr id="3" name="Rectangle 2"/>
          <p:cNvSpPr/>
          <p:nvPr/>
        </p:nvSpPr>
        <p:spPr>
          <a:xfrm>
            <a:off x="190339" y="5594692"/>
            <a:ext cx="5502796" cy="85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190339" y="731520"/>
            <a:ext cx="6010363" cy="492443"/>
          </a:xfrm>
          <a:prstGeom prst="rect">
            <a:avLst/>
          </a:prstGeom>
          <a:noFill/>
        </p:spPr>
        <p:txBody>
          <a:bodyPr wrap="none" rtlCol="0">
            <a:spAutoFit/>
          </a:bodyPr>
          <a:lstStyle/>
          <a:p>
            <a:r>
              <a:rPr lang="en-ZA" sz="2600" b="1" dirty="0" smtClean="0"/>
              <a:t>Requirements for donning &amp; doffing areas</a:t>
            </a:r>
            <a:endParaRPr lang="en-ZA" sz="2600" b="1" dirty="0"/>
          </a:p>
        </p:txBody>
      </p:sp>
      <p:sp>
        <p:nvSpPr>
          <p:cNvPr id="8" name="Rectangle 7"/>
          <p:cNvSpPr/>
          <p:nvPr/>
        </p:nvSpPr>
        <p:spPr>
          <a:xfrm>
            <a:off x="4182386" y="4842344"/>
            <a:ext cx="1431236" cy="75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150583" y="4764156"/>
            <a:ext cx="1344262" cy="75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Slide Number Placeholder 9"/>
          <p:cNvSpPr>
            <a:spLocks noGrp="1"/>
          </p:cNvSpPr>
          <p:nvPr>
            <p:ph type="sldNum" sz="quarter" idx="12"/>
          </p:nvPr>
        </p:nvSpPr>
        <p:spPr/>
        <p:txBody>
          <a:bodyPr/>
          <a:lstStyle/>
          <a:p>
            <a:fld id="{6680C16B-B1DC-4827-BC7C-EE651B0DE9E0}" type="slidenum">
              <a:rPr lang="en-ZA" smtClean="0"/>
              <a:t>31</a:t>
            </a:fld>
            <a:endParaRPr lang="en-ZA"/>
          </a:p>
        </p:txBody>
      </p:sp>
    </p:spTree>
    <p:extLst>
      <p:ext uri="{BB962C8B-B14F-4D97-AF65-F5344CB8AC3E}">
        <p14:creationId xmlns:p14="http://schemas.microsoft.com/office/powerpoint/2010/main" val="2065193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1729" y="528736"/>
            <a:ext cx="5254751" cy="6329264"/>
          </a:xfrm>
          <a:prstGeom prst="rect">
            <a:avLst/>
          </a:prstGeom>
        </p:spPr>
      </p:pic>
      <p:sp>
        <p:nvSpPr>
          <p:cNvPr id="8" name="Rectangle 7"/>
          <p:cNvSpPr/>
          <p:nvPr/>
        </p:nvSpPr>
        <p:spPr>
          <a:xfrm>
            <a:off x="92857" y="94654"/>
            <a:ext cx="3058338" cy="338554"/>
          </a:xfrm>
          <a:prstGeom prst="rect">
            <a:avLst/>
          </a:prstGeom>
        </p:spPr>
        <p:txBody>
          <a:bodyPr wrap="none">
            <a:spAutoFit/>
          </a:bodyPr>
          <a:lstStyle/>
          <a:p>
            <a:r>
              <a:rPr lang="en-ZA" sz="1600" b="1" dirty="0"/>
              <a:t>Q-Pulse7/docs/active/GPS0060v2</a:t>
            </a:r>
          </a:p>
        </p:txBody>
      </p:sp>
      <p:sp>
        <p:nvSpPr>
          <p:cNvPr id="9" name="Rectangle 8"/>
          <p:cNvSpPr/>
          <p:nvPr/>
        </p:nvSpPr>
        <p:spPr>
          <a:xfrm>
            <a:off x="211729" y="1023142"/>
            <a:ext cx="3128469" cy="2387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Slide Number Placeholder 1"/>
          <p:cNvSpPr>
            <a:spLocks noGrp="1"/>
          </p:cNvSpPr>
          <p:nvPr>
            <p:ph type="sldNum" sz="quarter" idx="12"/>
          </p:nvPr>
        </p:nvSpPr>
        <p:spPr/>
        <p:txBody>
          <a:bodyPr/>
          <a:lstStyle/>
          <a:p>
            <a:fld id="{6680C16B-B1DC-4827-BC7C-EE651B0DE9E0}" type="slidenum">
              <a:rPr lang="en-ZA" smtClean="0"/>
              <a:t>32</a:t>
            </a:fld>
            <a:endParaRPr lang="en-ZA"/>
          </a:p>
        </p:txBody>
      </p:sp>
      <p:pic>
        <p:nvPicPr>
          <p:cNvPr id="6" name="Picture 5"/>
          <p:cNvPicPr>
            <a:picLocks noChangeAspect="1"/>
          </p:cNvPicPr>
          <p:nvPr/>
        </p:nvPicPr>
        <p:blipFill>
          <a:blip r:embed="rId3"/>
          <a:stretch>
            <a:fillRect/>
          </a:stretch>
        </p:blipFill>
        <p:spPr>
          <a:xfrm>
            <a:off x="5771281" y="94654"/>
            <a:ext cx="5957451" cy="6311803"/>
          </a:xfrm>
          <a:prstGeom prst="rect">
            <a:avLst/>
          </a:prstGeom>
        </p:spPr>
      </p:pic>
      <p:sp>
        <p:nvSpPr>
          <p:cNvPr id="10" name="Rectangle 9"/>
          <p:cNvSpPr/>
          <p:nvPr/>
        </p:nvSpPr>
        <p:spPr>
          <a:xfrm>
            <a:off x="5771281" y="561454"/>
            <a:ext cx="3543435" cy="2743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p:cNvPicPr>
            <a:picLocks noChangeAspect="1"/>
          </p:cNvPicPr>
          <p:nvPr/>
        </p:nvPicPr>
        <p:blipFill>
          <a:blip r:embed="rId4"/>
          <a:stretch>
            <a:fillRect/>
          </a:stretch>
        </p:blipFill>
        <p:spPr>
          <a:xfrm>
            <a:off x="5771281" y="900737"/>
            <a:ext cx="5887320" cy="5885701"/>
          </a:xfrm>
          <a:prstGeom prst="rect">
            <a:avLst/>
          </a:prstGeom>
        </p:spPr>
      </p:pic>
    </p:spTree>
    <p:extLst>
      <p:ext uri="{BB962C8B-B14F-4D97-AF65-F5344CB8AC3E}">
        <p14:creationId xmlns:p14="http://schemas.microsoft.com/office/powerpoint/2010/main" val="3335931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78" y="486845"/>
            <a:ext cx="10515600" cy="1325563"/>
          </a:xfrm>
        </p:spPr>
        <p:txBody>
          <a:bodyPr>
            <a:noAutofit/>
          </a:bodyPr>
          <a:lstStyle/>
          <a:p>
            <a:pPr marL="514350" indent="-514350">
              <a:lnSpc>
                <a:spcPct val="150000"/>
              </a:lnSpc>
            </a:pPr>
            <a:r>
              <a:rPr lang="en-ZA" sz="2800" b="1" dirty="0" smtClean="0">
                <a:latin typeface="+mn-lt"/>
              </a:rPr>
              <a:t>3. Decontamination </a:t>
            </a:r>
            <a:r>
              <a:rPr lang="en-ZA" sz="2800" b="1" dirty="0">
                <a:latin typeface="+mn-lt"/>
              </a:rPr>
              <a:t>and disinfection </a:t>
            </a:r>
            <a:br>
              <a:rPr lang="en-ZA" sz="2800" b="1" dirty="0">
                <a:latin typeface="+mn-lt"/>
              </a:rPr>
            </a:br>
            <a:r>
              <a:rPr lang="en-ZA" sz="2800" b="1" dirty="0">
                <a:latin typeface="+mn-lt"/>
              </a:rPr>
              <a:t/>
            </a:r>
            <a:br>
              <a:rPr lang="en-ZA" sz="2800" b="1" dirty="0">
                <a:latin typeface="+mn-lt"/>
              </a:rPr>
            </a:br>
            <a:endParaRPr lang="en-ZA" sz="2800" b="1" dirty="0">
              <a:latin typeface="+mn-lt"/>
            </a:endParaRPr>
          </a:p>
        </p:txBody>
      </p:sp>
      <p:sp>
        <p:nvSpPr>
          <p:cNvPr id="3" name="Content Placeholder 2"/>
          <p:cNvSpPr>
            <a:spLocks noGrp="1"/>
          </p:cNvSpPr>
          <p:nvPr>
            <p:ph idx="1"/>
          </p:nvPr>
        </p:nvSpPr>
        <p:spPr>
          <a:xfrm>
            <a:off x="128778" y="1038817"/>
            <a:ext cx="11934444" cy="4351338"/>
          </a:xfrm>
        </p:spPr>
        <p:txBody>
          <a:bodyPr>
            <a:noAutofit/>
          </a:bodyPr>
          <a:lstStyle/>
          <a:p>
            <a:pPr marL="0" indent="0">
              <a:lnSpc>
                <a:spcPct val="150000"/>
              </a:lnSpc>
              <a:buSzPct val="137000"/>
              <a:buNone/>
            </a:pPr>
            <a:r>
              <a:rPr lang="en-GB" sz="2400" b="1" i="1" dirty="0"/>
              <a:t>General considerations for </a:t>
            </a:r>
            <a:r>
              <a:rPr lang="en-GB" sz="2400" b="1" i="1" dirty="0" smtClean="0"/>
              <a:t>chlorine-based </a:t>
            </a:r>
            <a:r>
              <a:rPr lang="en-GB" sz="2400" b="1" i="1" dirty="0"/>
              <a:t>disinfectants: </a:t>
            </a:r>
            <a:endParaRPr lang="en-GB" sz="2400" i="1" dirty="0" smtClean="0"/>
          </a:p>
          <a:p>
            <a:pPr>
              <a:lnSpc>
                <a:spcPct val="150000"/>
              </a:lnSpc>
              <a:buSzPct val="137000"/>
            </a:pPr>
            <a:r>
              <a:rPr lang="en-GB" sz="2400" dirty="0" smtClean="0"/>
              <a:t>Chlorine-based disinfectants are recommended </a:t>
            </a:r>
            <a:endParaRPr lang="en-GB" sz="2400" dirty="0"/>
          </a:p>
          <a:p>
            <a:pPr lvl="1">
              <a:lnSpc>
                <a:spcPct val="150000"/>
              </a:lnSpc>
              <a:buSzPct val="137000"/>
            </a:pPr>
            <a:r>
              <a:rPr lang="en-GB" dirty="0" smtClean="0"/>
              <a:t>0.5% </a:t>
            </a:r>
            <a:r>
              <a:rPr lang="en-GB" dirty="0"/>
              <a:t>(5000 ppm </a:t>
            </a:r>
            <a:r>
              <a:rPr lang="en-GB" dirty="0" smtClean="0"/>
              <a:t>chlorine) for excreta</a:t>
            </a:r>
            <a:r>
              <a:rPr lang="en-GB" dirty="0"/>
              <a:t>, spills </a:t>
            </a:r>
            <a:r>
              <a:rPr lang="en-GB" dirty="0" smtClean="0"/>
              <a:t>of </a:t>
            </a:r>
            <a:r>
              <a:rPr lang="en-GB" dirty="0"/>
              <a:t>body fluids (blood, vomit </a:t>
            </a:r>
            <a:r>
              <a:rPr lang="en-GB" dirty="0" err="1" smtClean="0"/>
              <a:t>etc</a:t>
            </a:r>
            <a:r>
              <a:rPr lang="en-GB" dirty="0" smtClean="0"/>
              <a:t>)</a:t>
            </a:r>
          </a:p>
          <a:p>
            <a:pPr lvl="2">
              <a:lnSpc>
                <a:spcPct val="150000"/>
              </a:lnSpc>
              <a:buSzPct val="137000"/>
              <a:buFontTx/>
              <a:buChar char="-"/>
            </a:pPr>
            <a:r>
              <a:rPr lang="en-GB" sz="2400" dirty="0" smtClean="0"/>
              <a:t>30min </a:t>
            </a:r>
            <a:r>
              <a:rPr lang="en-GB" sz="2400" dirty="0"/>
              <a:t>contact time </a:t>
            </a:r>
            <a:r>
              <a:rPr lang="en-GB" sz="2400" dirty="0" smtClean="0"/>
              <a:t>for </a:t>
            </a:r>
            <a:r>
              <a:rPr lang="en-GB" sz="2400" dirty="0"/>
              <a:t>complete </a:t>
            </a:r>
            <a:r>
              <a:rPr lang="en-GB" sz="2400" dirty="0" smtClean="0"/>
              <a:t>decontamination</a:t>
            </a:r>
          </a:p>
          <a:p>
            <a:pPr lvl="2">
              <a:lnSpc>
                <a:spcPct val="150000"/>
              </a:lnSpc>
              <a:buSzPct val="137000"/>
              <a:buFontTx/>
              <a:buChar char="-"/>
            </a:pPr>
            <a:r>
              <a:rPr lang="en-GB" sz="2400" b="1" dirty="0" smtClean="0">
                <a:solidFill>
                  <a:srgbClr val="FF0000"/>
                </a:solidFill>
              </a:rPr>
              <a:t>!!</a:t>
            </a:r>
            <a:r>
              <a:rPr lang="en-GB" sz="2400" u="sng" dirty="0" smtClean="0"/>
              <a:t>never </a:t>
            </a:r>
            <a:r>
              <a:rPr lang="en-GB" sz="2400" u="sng" dirty="0"/>
              <a:t>spray onto spills/bodily </a:t>
            </a:r>
            <a:r>
              <a:rPr lang="en-GB" sz="2400" u="sng" dirty="0" smtClean="0"/>
              <a:t>fluids to </a:t>
            </a:r>
            <a:r>
              <a:rPr lang="en-GB" sz="2400" u="sng" dirty="0"/>
              <a:t>prevent </a:t>
            </a:r>
            <a:r>
              <a:rPr lang="en-GB" sz="2400" u="sng" dirty="0" err="1" smtClean="0"/>
              <a:t>aerosolization</a:t>
            </a:r>
            <a:r>
              <a:rPr lang="en-GB" sz="2400" dirty="0" smtClean="0"/>
              <a:t>- flood spill/material </a:t>
            </a:r>
            <a:r>
              <a:rPr lang="en-GB" sz="2400" dirty="0"/>
              <a:t>with </a:t>
            </a:r>
            <a:r>
              <a:rPr lang="en-GB" sz="2400" dirty="0" smtClean="0"/>
              <a:t>disinfectant</a:t>
            </a:r>
          </a:p>
          <a:p>
            <a:pPr lvl="2">
              <a:lnSpc>
                <a:spcPct val="150000"/>
              </a:lnSpc>
              <a:buSzPct val="137000"/>
              <a:buFontTx/>
              <a:buChar char="-"/>
            </a:pPr>
            <a:r>
              <a:rPr lang="en-GB" sz="2400" dirty="0"/>
              <a:t>u</a:t>
            </a:r>
            <a:r>
              <a:rPr lang="en-GB" sz="2400" dirty="0" smtClean="0"/>
              <a:t>se on surfaces </a:t>
            </a:r>
            <a:r>
              <a:rPr lang="en-GB" sz="2400" dirty="0"/>
              <a:t>(floor, tables, chairs, etc</a:t>
            </a:r>
            <a:r>
              <a:rPr lang="en-GB" sz="2400" dirty="0" smtClean="0"/>
              <a:t>.), </a:t>
            </a:r>
            <a:r>
              <a:rPr lang="en-GB" sz="2400" dirty="0"/>
              <a:t>PPE (face-shield / goggles – note: rinse goggles in clean water after disinfection &amp; allow to dry completely between </a:t>
            </a:r>
            <a:r>
              <a:rPr lang="en-GB" sz="2400" dirty="0" smtClean="0"/>
              <a:t>uses)</a:t>
            </a:r>
          </a:p>
          <a:p>
            <a:pPr lvl="1">
              <a:lnSpc>
                <a:spcPct val="150000"/>
              </a:lnSpc>
            </a:pPr>
            <a:r>
              <a:rPr lang="en-GB" dirty="0" smtClean="0"/>
              <a:t>0.05</a:t>
            </a:r>
            <a:r>
              <a:rPr lang="en-GB" dirty="0"/>
              <a:t>% (500 ppm available chlorine) </a:t>
            </a:r>
            <a:r>
              <a:rPr lang="en-GB" dirty="0" smtClean="0"/>
              <a:t>for disinfecting clothes (soak </a:t>
            </a:r>
            <a:r>
              <a:rPr lang="en-GB" dirty="0"/>
              <a:t>for 30 </a:t>
            </a:r>
            <a:r>
              <a:rPr lang="en-GB" dirty="0" smtClean="0"/>
              <a:t>min); skin</a:t>
            </a:r>
            <a:endParaRPr lang="en-ZA" dirty="0"/>
          </a:p>
        </p:txBody>
      </p:sp>
      <p:pic>
        <p:nvPicPr>
          <p:cNvPr id="4" name="Picture 3"/>
          <p:cNvPicPr>
            <a:picLocks noChangeAspect="1"/>
          </p:cNvPicPr>
          <p:nvPr/>
        </p:nvPicPr>
        <p:blipFill>
          <a:blip r:embed="rId3"/>
          <a:stretch>
            <a:fillRect/>
          </a:stretch>
        </p:blipFill>
        <p:spPr>
          <a:xfrm>
            <a:off x="7247582" y="486845"/>
            <a:ext cx="5029479" cy="1650299"/>
          </a:xfrm>
          <a:prstGeom prst="rect">
            <a:avLst/>
          </a:prstGeom>
        </p:spPr>
      </p:pic>
      <p:sp>
        <p:nvSpPr>
          <p:cNvPr id="5" name="Slide Number Placeholder 4"/>
          <p:cNvSpPr>
            <a:spLocks noGrp="1"/>
          </p:cNvSpPr>
          <p:nvPr>
            <p:ph type="sldNum" sz="quarter" idx="12"/>
          </p:nvPr>
        </p:nvSpPr>
        <p:spPr/>
        <p:txBody>
          <a:bodyPr/>
          <a:lstStyle/>
          <a:p>
            <a:fld id="{6680C16B-B1DC-4827-BC7C-EE651B0DE9E0}" type="slidenum">
              <a:rPr lang="en-ZA" smtClean="0"/>
              <a:t>33</a:t>
            </a:fld>
            <a:endParaRPr lang="en-ZA"/>
          </a:p>
        </p:txBody>
      </p:sp>
    </p:spTree>
    <p:extLst>
      <p:ext uri="{BB962C8B-B14F-4D97-AF65-F5344CB8AC3E}">
        <p14:creationId xmlns:p14="http://schemas.microsoft.com/office/powerpoint/2010/main" val="707297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1091655"/>
            <a:ext cx="11902440" cy="5901055"/>
          </a:xfrm>
        </p:spPr>
        <p:txBody>
          <a:bodyPr>
            <a:noAutofit/>
          </a:bodyPr>
          <a:lstStyle/>
          <a:p>
            <a:pPr>
              <a:lnSpc>
                <a:spcPct val="150000"/>
              </a:lnSpc>
            </a:pPr>
            <a:r>
              <a:rPr lang="en-GB" sz="2000" dirty="0" smtClean="0"/>
              <a:t>Prepare fresh solution </a:t>
            </a:r>
            <a:r>
              <a:rPr lang="en-GB" sz="2000" dirty="0"/>
              <a:t>every </a:t>
            </a:r>
            <a:r>
              <a:rPr lang="en-GB" sz="2000" dirty="0" smtClean="0"/>
              <a:t>day</a:t>
            </a:r>
          </a:p>
          <a:p>
            <a:pPr lvl="1">
              <a:lnSpc>
                <a:spcPct val="150000"/>
              </a:lnSpc>
              <a:buFont typeface="Courier New" panose="02070309020205020404" pitchFamily="49" charset="0"/>
              <a:buChar char="o"/>
            </a:pPr>
            <a:r>
              <a:rPr lang="en-GB" sz="2000" dirty="0" smtClean="0"/>
              <a:t>do </a:t>
            </a:r>
            <a:r>
              <a:rPr lang="en-GB" sz="2000" dirty="0"/>
              <a:t>not use </a:t>
            </a:r>
            <a:r>
              <a:rPr lang="en-GB" sz="2000" dirty="0" smtClean="0"/>
              <a:t>disinfectant </a:t>
            </a:r>
            <a:r>
              <a:rPr lang="en-GB" sz="2000" dirty="0"/>
              <a:t>older than 24 </a:t>
            </a:r>
            <a:r>
              <a:rPr lang="en-GB" sz="2000" dirty="0" smtClean="0"/>
              <a:t>hr; </a:t>
            </a:r>
            <a:r>
              <a:rPr lang="en-GB" sz="2000" dirty="0"/>
              <a:t>don’t ‘top up’ </a:t>
            </a:r>
            <a:endParaRPr lang="en-GB" sz="2000" dirty="0" smtClean="0"/>
          </a:p>
          <a:p>
            <a:pPr lvl="1">
              <a:lnSpc>
                <a:spcPct val="150000"/>
              </a:lnSpc>
              <a:buFont typeface="Courier New" panose="02070309020205020404" pitchFamily="49" charset="0"/>
              <a:buChar char="o"/>
            </a:pPr>
            <a:r>
              <a:rPr lang="en-GB" sz="2000" dirty="0" smtClean="0"/>
              <a:t>use </a:t>
            </a:r>
            <a:r>
              <a:rPr lang="en-GB" sz="2000" dirty="0"/>
              <a:t>opaque plastic containers to prevent breakdown of chlorine by </a:t>
            </a:r>
            <a:r>
              <a:rPr lang="en-GB" sz="2000" dirty="0" smtClean="0"/>
              <a:t>light</a:t>
            </a:r>
          </a:p>
          <a:p>
            <a:pPr>
              <a:lnSpc>
                <a:spcPct val="150000"/>
              </a:lnSpc>
            </a:pPr>
            <a:r>
              <a:rPr lang="en-GB" sz="2000" dirty="0" smtClean="0"/>
              <a:t>Use </a:t>
            </a:r>
            <a:r>
              <a:rPr lang="en-GB" sz="2000" dirty="0"/>
              <a:t>gloves and goggles when diluting </a:t>
            </a:r>
            <a:r>
              <a:rPr lang="en-GB" sz="2000" dirty="0" smtClean="0"/>
              <a:t>chlorine</a:t>
            </a:r>
          </a:p>
          <a:p>
            <a:pPr lvl="1">
              <a:lnSpc>
                <a:spcPct val="150000"/>
              </a:lnSpc>
              <a:buFont typeface="Courier New" panose="02070309020205020404" pitchFamily="49" charset="0"/>
              <a:buChar char="o"/>
            </a:pPr>
            <a:r>
              <a:rPr lang="en-GB" sz="2000" dirty="0" smtClean="0"/>
              <a:t>potent </a:t>
            </a:r>
            <a:r>
              <a:rPr lang="en-GB" sz="2000" dirty="0"/>
              <a:t>irritant </a:t>
            </a:r>
            <a:r>
              <a:rPr lang="en-GB" sz="2000" dirty="0" smtClean="0"/>
              <a:t>to </a:t>
            </a:r>
            <a:r>
              <a:rPr lang="en-GB" sz="2000" dirty="0"/>
              <a:t>eyes</a:t>
            </a:r>
            <a:r>
              <a:rPr lang="en-GB" sz="2000" dirty="0" smtClean="0"/>
              <a:t>, </a:t>
            </a:r>
            <a:r>
              <a:rPr lang="en-GB" sz="2000" dirty="0"/>
              <a:t>upper respiratory tract, </a:t>
            </a:r>
            <a:r>
              <a:rPr lang="en-GB" sz="2000" dirty="0" smtClean="0"/>
              <a:t>lungs</a:t>
            </a:r>
          </a:p>
          <a:p>
            <a:pPr lvl="2">
              <a:lnSpc>
                <a:spcPct val="150000"/>
              </a:lnSpc>
            </a:pPr>
            <a:r>
              <a:rPr lang="en-GB" dirty="0" smtClean="0"/>
              <a:t>0.014 - 0.054 ppm: tickling </a:t>
            </a:r>
            <a:r>
              <a:rPr lang="en-GB" dirty="0"/>
              <a:t>of nose </a:t>
            </a:r>
            <a:endParaRPr lang="en-GB" dirty="0" smtClean="0"/>
          </a:p>
          <a:p>
            <a:pPr lvl="2">
              <a:lnSpc>
                <a:spcPct val="150000"/>
              </a:lnSpc>
            </a:pPr>
            <a:r>
              <a:rPr lang="en-GB" dirty="0" smtClean="0"/>
              <a:t>0.04-0.097 ppm: tickling </a:t>
            </a:r>
            <a:r>
              <a:rPr lang="en-GB" dirty="0"/>
              <a:t>of throat </a:t>
            </a:r>
            <a:endParaRPr lang="en-GB" dirty="0" smtClean="0"/>
          </a:p>
          <a:p>
            <a:pPr lvl="2">
              <a:lnSpc>
                <a:spcPct val="150000"/>
              </a:lnSpc>
            </a:pPr>
            <a:r>
              <a:rPr lang="en-GB" dirty="0"/>
              <a:t>0.06 - 0.3 </a:t>
            </a:r>
            <a:r>
              <a:rPr lang="en-GB" dirty="0" smtClean="0"/>
              <a:t>ppm: itching </a:t>
            </a:r>
            <a:r>
              <a:rPr lang="en-GB" dirty="0"/>
              <a:t>of </a:t>
            </a:r>
            <a:r>
              <a:rPr lang="en-GB" dirty="0" smtClean="0"/>
              <a:t>nose &amp; </a:t>
            </a:r>
            <a:r>
              <a:rPr lang="en-GB" dirty="0"/>
              <a:t>cough, stinging, or dryness </a:t>
            </a:r>
            <a:r>
              <a:rPr lang="en-GB" dirty="0" smtClean="0"/>
              <a:t>of </a:t>
            </a:r>
            <a:r>
              <a:rPr lang="en-GB" dirty="0"/>
              <a:t>nose </a:t>
            </a:r>
            <a:r>
              <a:rPr lang="en-GB" dirty="0" smtClean="0"/>
              <a:t>&amp; throat</a:t>
            </a:r>
          </a:p>
          <a:p>
            <a:pPr lvl="2">
              <a:lnSpc>
                <a:spcPct val="150000"/>
              </a:lnSpc>
            </a:pPr>
            <a:r>
              <a:rPr lang="en-GB" dirty="0"/>
              <a:t>0.35 - 0.72 </a:t>
            </a:r>
            <a:r>
              <a:rPr lang="en-GB" dirty="0" smtClean="0"/>
              <a:t>ppm: </a:t>
            </a:r>
            <a:r>
              <a:rPr lang="en-ZA" dirty="0" smtClean="0"/>
              <a:t>burning </a:t>
            </a:r>
            <a:r>
              <a:rPr lang="en-ZA" dirty="0"/>
              <a:t>of </a:t>
            </a:r>
            <a:r>
              <a:rPr lang="en-ZA" dirty="0" smtClean="0"/>
              <a:t>conjunctiva &amp; </a:t>
            </a:r>
            <a:r>
              <a:rPr lang="en-GB" dirty="0" smtClean="0"/>
              <a:t>pain </a:t>
            </a:r>
            <a:r>
              <a:rPr lang="en-GB" dirty="0"/>
              <a:t>after 15 </a:t>
            </a:r>
            <a:r>
              <a:rPr lang="en-GB" dirty="0" smtClean="0"/>
              <a:t>min </a:t>
            </a:r>
            <a:endParaRPr lang="en-GB" dirty="0"/>
          </a:p>
          <a:p>
            <a:pPr>
              <a:lnSpc>
                <a:spcPct val="150000"/>
              </a:lnSpc>
            </a:pPr>
            <a:r>
              <a:rPr lang="en-GB" sz="2000" dirty="0" smtClean="0"/>
              <a:t>Safe </a:t>
            </a:r>
            <a:r>
              <a:rPr lang="en-GB" sz="2000" dirty="0"/>
              <a:t>storage in </a:t>
            </a:r>
            <a:r>
              <a:rPr lang="en-GB" sz="2000" dirty="0" smtClean="0"/>
              <a:t>separate</a:t>
            </a:r>
            <a:r>
              <a:rPr lang="en-GB" sz="2000" dirty="0"/>
              <a:t>, dry &amp;</a:t>
            </a:r>
            <a:r>
              <a:rPr lang="en-GB" sz="2000" dirty="0" smtClean="0"/>
              <a:t> </a:t>
            </a:r>
            <a:r>
              <a:rPr lang="en-GB" sz="2000" dirty="0"/>
              <a:t>ventilated </a:t>
            </a:r>
            <a:r>
              <a:rPr lang="en-GB" sz="2000" dirty="0" smtClean="0"/>
              <a:t>room away </a:t>
            </a:r>
            <a:r>
              <a:rPr lang="en-GB" sz="2000" dirty="0"/>
              <a:t>from </a:t>
            </a:r>
            <a:r>
              <a:rPr lang="en-GB" sz="2000" dirty="0" smtClean="0"/>
              <a:t>fuel/fire, sunlight</a:t>
            </a:r>
            <a:endParaRPr lang="en-ZA" sz="2000" dirty="0"/>
          </a:p>
        </p:txBody>
      </p:sp>
      <p:sp>
        <p:nvSpPr>
          <p:cNvPr id="2" name="Rectangle 1"/>
          <p:cNvSpPr/>
          <p:nvPr/>
        </p:nvSpPr>
        <p:spPr>
          <a:xfrm>
            <a:off x="183234" y="-23406"/>
            <a:ext cx="6369244" cy="1015663"/>
          </a:xfrm>
          <a:prstGeom prst="rect">
            <a:avLst/>
          </a:prstGeom>
        </p:spPr>
        <p:txBody>
          <a:bodyPr wrap="none">
            <a:spAutoFit/>
          </a:bodyPr>
          <a:lstStyle/>
          <a:p>
            <a:pPr>
              <a:lnSpc>
                <a:spcPct val="150000"/>
              </a:lnSpc>
              <a:buSzPct val="137000"/>
            </a:pPr>
            <a:r>
              <a:rPr lang="en-ZA" sz="2000" b="1" dirty="0"/>
              <a:t>3. Decontamination and disinfection</a:t>
            </a:r>
            <a:endParaRPr lang="en-GB" sz="2000" b="1" i="1" dirty="0" smtClean="0"/>
          </a:p>
          <a:p>
            <a:pPr>
              <a:lnSpc>
                <a:spcPct val="150000"/>
              </a:lnSpc>
              <a:buSzPct val="137000"/>
            </a:pPr>
            <a:r>
              <a:rPr lang="en-GB" sz="2000" b="1" i="1" dirty="0" smtClean="0"/>
              <a:t>    General </a:t>
            </a:r>
            <a:r>
              <a:rPr lang="en-GB" sz="2000" b="1" i="1" dirty="0"/>
              <a:t>considerations for chlorine-based disinfectants: </a:t>
            </a:r>
            <a:endParaRPr lang="en-GB" sz="2000" i="1" dirty="0"/>
          </a:p>
        </p:txBody>
      </p:sp>
      <p:sp>
        <p:nvSpPr>
          <p:cNvPr id="4" name="Slide Number Placeholder 3"/>
          <p:cNvSpPr>
            <a:spLocks noGrp="1"/>
          </p:cNvSpPr>
          <p:nvPr>
            <p:ph type="sldNum" sz="quarter" idx="12"/>
          </p:nvPr>
        </p:nvSpPr>
        <p:spPr/>
        <p:txBody>
          <a:bodyPr/>
          <a:lstStyle/>
          <a:p>
            <a:fld id="{6680C16B-B1DC-4827-BC7C-EE651B0DE9E0}" type="slidenum">
              <a:rPr lang="en-ZA" smtClean="0"/>
              <a:t>34</a:t>
            </a:fld>
            <a:endParaRPr lang="en-ZA"/>
          </a:p>
        </p:txBody>
      </p:sp>
    </p:spTree>
    <p:extLst>
      <p:ext uri="{BB962C8B-B14F-4D97-AF65-F5344CB8AC3E}">
        <p14:creationId xmlns:p14="http://schemas.microsoft.com/office/powerpoint/2010/main" val="1411225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464" y="152272"/>
            <a:ext cx="12637008" cy="5965063"/>
          </a:xfrm>
        </p:spPr>
        <p:txBody>
          <a:bodyPr>
            <a:normAutofit/>
          </a:bodyPr>
          <a:lstStyle/>
          <a:p>
            <a:pPr marL="457200" lvl="1" indent="0">
              <a:lnSpc>
                <a:spcPct val="150000"/>
              </a:lnSpc>
              <a:buNone/>
            </a:pPr>
            <a:r>
              <a:rPr lang="en-ZA" b="1" dirty="0"/>
              <a:t>3. Decontamination and disinfection</a:t>
            </a:r>
            <a:endParaRPr lang="en-GB" b="1" dirty="0" smtClean="0"/>
          </a:p>
          <a:p>
            <a:pPr marL="457200" lvl="1" indent="0">
              <a:lnSpc>
                <a:spcPct val="150000"/>
              </a:lnSpc>
              <a:buNone/>
            </a:pPr>
            <a:r>
              <a:rPr lang="en-GB" b="1" dirty="0" smtClean="0"/>
              <a:t>    General </a:t>
            </a:r>
            <a:r>
              <a:rPr lang="en-GB" b="1" dirty="0"/>
              <a:t>considerations for the use of </a:t>
            </a:r>
            <a:r>
              <a:rPr lang="en-GB" b="1" dirty="0" smtClean="0"/>
              <a:t>alcohol-based</a:t>
            </a:r>
            <a:r>
              <a:rPr lang="en-GB" dirty="0" smtClean="0"/>
              <a:t> </a:t>
            </a:r>
            <a:r>
              <a:rPr lang="en-GB" b="1" dirty="0" smtClean="0"/>
              <a:t>disinfectants</a:t>
            </a:r>
            <a:r>
              <a:rPr lang="en-GB" b="1" dirty="0"/>
              <a:t>: </a:t>
            </a:r>
            <a:endParaRPr lang="en-GB" b="1" dirty="0" smtClean="0"/>
          </a:p>
          <a:p>
            <a:pPr lvl="1">
              <a:lnSpc>
                <a:spcPct val="150000"/>
              </a:lnSpc>
            </a:pPr>
            <a:r>
              <a:rPr lang="en-GB" dirty="0" smtClean="0"/>
              <a:t>WHO-recommended formulation of </a:t>
            </a:r>
            <a:r>
              <a:rPr lang="en-GB" dirty="0"/>
              <a:t>alcohol-based hand </a:t>
            </a:r>
            <a:r>
              <a:rPr lang="en-GB" dirty="0" smtClean="0"/>
              <a:t>rubs contains </a:t>
            </a:r>
            <a:r>
              <a:rPr lang="en-GB" dirty="0"/>
              <a:t>60–80% alcohol</a:t>
            </a:r>
            <a:r>
              <a:rPr lang="en-GB" dirty="0" smtClean="0"/>
              <a:t> </a:t>
            </a:r>
          </a:p>
          <a:p>
            <a:pPr lvl="2">
              <a:lnSpc>
                <a:spcPct val="150000"/>
              </a:lnSpc>
              <a:buFont typeface="Courier New" panose="02070309020205020404" pitchFamily="49" charset="0"/>
              <a:buChar char="o"/>
            </a:pPr>
            <a:r>
              <a:rPr lang="en-GB" sz="2400" dirty="0" smtClean="0"/>
              <a:t>75</a:t>
            </a:r>
            <a:r>
              <a:rPr lang="en-GB" sz="2400" dirty="0"/>
              <a:t>% </a:t>
            </a:r>
            <a:r>
              <a:rPr lang="en-GB" sz="2400" dirty="0" smtClean="0"/>
              <a:t> isopropanol </a:t>
            </a:r>
            <a:r>
              <a:rPr lang="en-GB" sz="2400" dirty="0"/>
              <a:t>or 80% </a:t>
            </a:r>
            <a:r>
              <a:rPr lang="en-GB" sz="2400" dirty="0" smtClean="0"/>
              <a:t>ethanol </a:t>
            </a:r>
            <a:r>
              <a:rPr lang="en-GB" sz="2400" dirty="0"/>
              <a:t>(WHO Guidelines on Hand Hygiene in Health </a:t>
            </a:r>
            <a:r>
              <a:rPr lang="en-GB" sz="2400" dirty="0" smtClean="0"/>
              <a:t>Care, 2009)</a:t>
            </a:r>
          </a:p>
          <a:p>
            <a:pPr lvl="1">
              <a:lnSpc>
                <a:spcPct val="150000"/>
              </a:lnSpc>
            </a:pPr>
            <a:r>
              <a:rPr lang="en-GB" dirty="0" smtClean="0"/>
              <a:t>Evaporates quickly &amp; non-toxic </a:t>
            </a:r>
            <a:r>
              <a:rPr lang="en-GB" dirty="0"/>
              <a:t>with topical application </a:t>
            </a:r>
            <a:endParaRPr lang="en-GB" dirty="0" smtClean="0"/>
          </a:p>
          <a:p>
            <a:pPr lvl="2">
              <a:lnSpc>
                <a:spcPct val="150000"/>
              </a:lnSpc>
              <a:buFont typeface="Courier New" panose="02070309020205020404" pitchFamily="49" charset="0"/>
              <a:buChar char="o"/>
            </a:pPr>
            <a:r>
              <a:rPr lang="en-GB" sz="2400" dirty="0" smtClean="0"/>
              <a:t>may contribute to drying skin unless emollient included</a:t>
            </a:r>
            <a:endParaRPr lang="en-GB" sz="2400" dirty="0"/>
          </a:p>
          <a:p>
            <a:pPr lvl="2">
              <a:lnSpc>
                <a:spcPct val="150000"/>
              </a:lnSpc>
              <a:buFont typeface="Courier New" panose="02070309020205020404" pitchFamily="49" charset="0"/>
              <a:buChar char="o"/>
            </a:pPr>
            <a:r>
              <a:rPr lang="en-GB" sz="2400" dirty="0" smtClean="0"/>
              <a:t>flammable &amp; requires special storage in large amounts (&gt;40 litres)</a:t>
            </a:r>
          </a:p>
        </p:txBody>
      </p:sp>
      <p:sp>
        <p:nvSpPr>
          <p:cNvPr id="2" name="Slide Number Placeholder 1"/>
          <p:cNvSpPr>
            <a:spLocks noGrp="1"/>
          </p:cNvSpPr>
          <p:nvPr>
            <p:ph type="sldNum" sz="quarter" idx="12"/>
          </p:nvPr>
        </p:nvSpPr>
        <p:spPr/>
        <p:txBody>
          <a:bodyPr/>
          <a:lstStyle/>
          <a:p>
            <a:fld id="{6680C16B-B1DC-4827-BC7C-EE651B0DE9E0}" type="slidenum">
              <a:rPr lang="en-ZA" smtClean="0"/>
              <a:t>35</a:t>
            </a:fld>
            <a:endParaRPr lang="en-ZA"/>
          </a:p>
        </p:txBody>
      </p:sp>
    </p:spTree>
    <p:extLst>
      <p:ext uri="{BB962C8B-B14F-4D97-AF65-F5344CB8AC3E}">
        <p14:creationId xmlns:p14="http://schemas.microsoft.com/office/powerpoint/2010/main" val="278410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76" y="154813"/>
            <a:ext cx="10515600" cy="1325563"/>
          </a:xfrm>
        </p:spPr>
        <p:txBody>
          <a:bodyPr/>
          <a:lstStyle/>
          <a:p>
            <a:r>
              <a:rPr lang="en-GB" sz="2800" b="1" dirty="0" smtClean="0">
                <a:latin typeface="+mn-lt"/>
              </a:rPr>
              <a:t>4. Sharps </a:t>
            </a:r>
            <a:r>
              <a:rPr lang="en-GB" sz="2800" b="1" dirty="0">
                <a:latin typeface="+mn-lt"/>
              </a:rPr>
              <a:t>and waste management </a:t>
            </a:r>
            <a:endParaRPr lang="en-ZA" sz="2800" b="1" dirty="0">
              <a:latin typeface="+mn-lt"/>
            </a:endParaRPr>
          </a:p>
        </p:txBody>
      </p:sp>
      <p:sp>
        <p:nvSpPr>
          <p:cNvPr id="3" name="Content Placeholder 2"/>
          <p:cNvSpPr>
            <a:spLocks noGrp="1"/>
          </p:cNvSpPr>
          <p:nvPr>
            <p:ph idx="1"/>
          </p:nvPr>
        </p:nvSpPr>
        <p:spPr>
          <a:xfrm>
            <a:off x="417576" y="1331848"/>
            <a:ext cx="11021568" cy="4895215"/>
          </a:xfrm>
        </p:spPr>
        <p:txBody>
          <a:bodyPr/>
          <a:lstStyle/>
          <a:p>
            <a:pPr>
              <a:lnSpc>
                <a:spcPct val="150000"/>
              </a:lnSpc>
            </a:pPr>
            <a:r>
              <a:rPr lang="en-GB" dirty="0" smtClean="0"/>
              <a:t>Use of </a:t>
            </a:r>
            <a:r>
              <a:rPr lang="en-GB" dirty="0"/>
              <a:t>sharps should be </a:t>
            </a:r>
            <a:r>
              <a:rPr lang="en-GB" dirty="0" smtClean="0"/>
              <a:t>limited/avoided </a:t>
            </a:r>
          </a:p>
          <a:p>
            <a:pPr>
              <a:lnSpc>
                <a:spcPct val="150000"/>
              </a:lnSpc>
            </a:pPr>
            <a:r>
              <a:rPr lang="en-GB" dirty="0" smtClean="0"/>
              <a:t>Waste containing </a:t>
            </a:r>
            <a:r>
              <a:rPr lang="en-GB" dirty="0"/>
              <a:t>materials and specimens from </a:t>
            </a:r>
            <a:r>
              <a:rPr lang="en-GB" dirty="0" smtClean="0"/>
              <a:t>suspected/confirmed </a:t>
            </a:r>
            <a:r>
              <a:rPr lang="en-GB" dirty="0"/>
              <a:t>VHF cases </a:t>
            </a:r>
            <a:r>
              <a:rPr lang="en-GB" dirty="0" smtClean="0"/>
              <a:t>deemed isolation </a:t>
            </a:r>
            <a:r>
              <a:rPr lang="en-GB" dirty="0"/>
              <a:t>waste </a:t>
            </a:r>
            <a:r>
              <a:rPr lang="en-GB" dirty="0" smtClean="0"/>
              <a:t>(NHLS </a:t>
            </a:r>
            <a:r>
              <a:rPr lang="en-GB" dirty="0"/>
              <a:t>Policy </a:t>
            </a:r>
            <a:r>
              <a:rPr lang="en-GB" dirty="0" smtClean="0"/>
              <a:t>POLS0014)</a:t>
            </a:r>
            <a:endParaRPr lang="en-ZA" dirty="0"/>
          </a:p>
        </p:txBody>
      </p:sp>
      <p:sp>
        <p:nvSpPr>
          <p:cNvPr id="4" name="Slide Number Placeholder 3"/>
          <p:cNvSpPr>
            <a:spLocks noGrp="1"/>
          </p:cNvSpPr>
          <p:nvPr>
            <p:ph type="sldNum" sz="quarter" idx="12"/>
          </p:nvPr>
        </p:nvSpPr>
        <p:spPr/>
        <p:txBody>
          <a:bodyPr/>
          <a:lstStyle/>
          <a:p>
            <a:fld id="{6680C16B-B1DC-4827-BC7C-EE651B0DE9E0}" type="slidenum">
              <a:rPr lang="en-ZA" smtClean="0"/>
              <a:t>36</a:t>
            </a:fld>
            <a:endParaRPr lang="en-ZA"/>
          </a:p>
        </p:txBody>
      </p:sp>
    </p:spTree>
    <p:extLst>
      <p:ext uri="{BB962C8B-B14F-4D97-AF65-F5344CB8AC3E}">
        <p14:creationId xmlns:p14="http://schemas.microsoft.com/office/powerpoint/2010/main" val="1263111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6004" y="114749"/>
            <a:ext cx="11570208" cy="4351338"/>
          </a:xfrm>
        </p:spPr>
        <p:txBody>
          <a:bodyPr>
            <a:noAutofit/>
          </a:bodyPr>
          <a:lstStyle/>
          <a:p>
            <a:pPr marL="0" lvl="1" indent="0">
              <a:lnSpc>
                <a:spcPct val="160000"/>
              </a:lnSpc>
              <a:spcBef>
                <a:spcPts val="1000"/>
              </a:spcBef>
              <a:buNone/>
            </a:pPr>
            <a:r>
              <a:rPr lang="en-ZA" sz="1800" b="1" dirty="0"/>
              <a:t>Clinical management</a:t>
            </a:r>
            <a:endParaRPr lang="en-GB" sz="1800" dirty="0" smtClean="0"/>
          </a:p>
          <a:p>
            <a:pPr marL="228600" lvl="1">
              <a:lnSpc>
                <a:spcPct val="160000"/>
              </a:lnSpc>
              <a:spcBef>
                <a:spcPts val="1000"/>
              </a:spcBef>
            </a:pPr>
            <a:r>
              <a:rPr lang="en-GB" sz="1800" dirty="0" smtClean="0"/>
              <a:t>Specific (U.S</a:t>
            </a:r>
            <a:r>
              <a:rPr lang="en-GB" sz="1800" dirty="0"/>
              <a:t>. FDA </a:t>
            </a:r>
            <a:r>
              <a:rPr lang="en-GB" sz="1800" dirty="0" smtClean="0"/>
              <a:t>approved)</a:t>
            </a:r>
          </a:p>
          <a:p>
            <a:pPr lvl="1">
              <a:lnSpc>
                <a:spcPct val="160000"/>
              </a:lnSpc>
              <a:buFont typeface="Courier New" panose="02070309020205020404" pitchFamily="49" charset="0"/>
              <a:buChar char="o"/>
            </a:pPr>
            <a:r>
              <a:rPr lang="en-ZA" sz="1800" dirty="0" err="1" smtClean="0"/>
              <a:t>Inmazeb</a:t>
            </a:r>
            <a:r>
              <a:rPr lang="en-ZA" sz="1800" dirty="0" smtClean="0"/>
              <a:t> (REGN-EB3; </a:t>
            </a:r>
            <a:r>
              <a:rPr lang="en-ZA" sz="1800" dirty="0" err="1" smtClean="0"/>
              <a:t>atoltivimab</a:t>
            </a:r>
            <a:r>
              <a:rPr lang="en-ZA" sz="1800" dirty="0"/>
              <a:t>, </a:t>
            </a:r>
            <a:r>
              <a:rPr lang="en-ZA" sz="1800" dirty="0" err="1" smtClean="0"/>
              <a:t>maftivimab</a:t>
            </a:r>
            <a:r>
              <a:rPr lang="en-ZA" sz="1800" dirty="0"/>
              <a:t> </a:t>
            </a:r>
            <a:r>
              <a:rPr lang="en-ZA" sz="1800" dirty="0" smtClean="0"/>
              <a:t>&amp; </a:t>
            </a:r>
            <a:r>
              <a:rPr lang="en-ZA" sz="1800" dirty="0" err="1" smtClean="0"/>
              <a:t>odesivimab</a:t>
            </a:r>
            <a:r>
              <a:rPr lang="en-ZA" sz="1800" dirty="0"/>
              <a:t>); for Zaire ebolavirus </a:t>
            </a:r>
            <a:r>
              <a:rPr lang="en-ZA" sz="1800" dirty="0" smtClean="0"/>
              <a:t>infections in adult </a:t>
            </a:r>
            <a:r>
              <a:rPr lang="en-ZA" sz="1800" dirty="0"/>
              <a:t>&amp; and </a:t>
            </a:r>
            <a:r>
              <a:rPr lang="en-ZA" sz="1800" dirty="0" smtClean="0"/>
              <a:t>children</a:t>
            </a:r>
            <a:r>
              <a:rPr lang="en-ZA" sz="1800" baseline="30000" dirty="0" smtClean="0"/>
              <a:t>1</a:t>
            </a:r>
            <a:endParaRPr lang="en-ZA" sz="1800" dirty="0" smtClean="0"/>
          </a:p>
          <a:p>
            <a:pPr lvl="1">
              <a:lnSpc>
                <a:spcPct val="160000"/>
              </a:lnSpc>
              <a:buFont typeface="Courier New" panose="02070309020205020404" pitchFamily="49" charset="0"/>
              <a:buChar char="o"/>
            </a:pPr>
            <a:r>
              <a:rPr lang="en-ZA" sz="1800" dirty="0" err="1" smtClean="0"/>
              <a:t>Ansuvimab</a:t>
            </a:r>
            <a:r>
              <a:rPr lang="en-ZA" sz="1800" dirty="0" smtClean="0"/>
              <a:t> (</a:t>
            </a:r>
            <a:r>
              <a:rPr lang="en-ZA" sz="1800" dirty="0" err="1" smtClean="0"/>
              <a:t>Ebanga</a:t>
            </a:r>
            <a:r>
              <a:rPr lang="en-ZA" sz="1800" dirty="0" smtClean="0"/>
              <a:t>; mAb114); </a:t>
            </a:r>
            <a:r>
              <a:rPr lang="en-ZA" sz="1800" dirty="0"/>
              <a:t>for Zaire ebolavirus infections in adult &amp; and </a:t>
            </a:r>
            <a:r>
              <a:rPr lang="en-ZA" sz="1800" dirty="0" smtClean="0"/>
              <a:t>children</a:t>
            </a:r>
            <a:r>
              <a:rPr lang="en-ZA" sz="1800" baseline="30000" dirty="0" smtClean="0"/>
              <a:t>2</a:t>
            </a:r>
            <a:endParaRPr lang="en-GB" sz="1800" dirty="0" smtClean="0"/>
          </a:p>
          <a:p>
            <a:pPr>
              <a:lnSpc>
                <a:spcPct val="160000"/>
              </a:lnSpc>
            </a:pPr>
            <a:r>
              <a:rPr lang="en-GB" sz="1800" dirty="0" smtClean="0"/>
              <a:t>Supportive</a:t>
            </a:r>
            <a:endParaRPr lang="en-GB" sz="1800" dirty="0" smtClean="0"/>
          </a:p>
          <a:p>
            <a:pPr lvl="1">
              <a:lnSpc>
                <a:spcPct val="160000"/>
              </a:lnSpc>
              <a:buFont typeface="Courier New" panose="02070309020205020404" pitchFamily="49" charset="0"/>
              <a:buChar char="o"/>
            </a:pPr>
            <a:r>
              <a:rPr lang="en-GB" sz="1800" dirty="0" smtClean="0"/>
              <a:t>Rehydration, treatment of symptoms</a:t>
            </a:r>
            <a:endParaRPr lang="en-ZA" sz="1800" b="1" dirty="0"/>
          </a:p>
          <a:p>
            <a:pPr marL="0" indent="0">
              <a:lnSpc>
                <a:spcPct val="160000"/>
              </a:lnSpc>
              <a:buNone/>
            </a:pPr>
            <a:r>
              <a:rPr lang="en-ZA" sz="1800" b="1" dirty="0" smtClean="0"/>
              <a:t>Vaccination </a:t>
            </a:r>
            <a:endParaRPr lang="en-GB" sz="1800" dirty="0"/>
          </a:p>
          <a:p>
            <a:pPr>
              <a:lnSpc>
                <a:spcPct val="160000"/>
              </a:lnSpc>
            </a:pPr>
            <a:r>
              <a:rPr lang="en-GB" sz="1800" dirty="0" smtClean="0"/>
              <a:t>Licensed, WHO </a:t>
            </a:r>
            <a:r>
              <a:rPr lang="en-GB" sz="1800" dirty="0" smtClean="0"/>
              <a:t>prequalified</a:t>
            </a:r>
            <a:endParaRPr lang="en-GB" sz="1800" dirty="0"/>
          </a:p>
          <a:p>
            <a:pPr lvl="1">
              <a:lnSpc>
                <a:spcPct val="160000"/>
              </a:lnSpc>
              <a:buFont typeface="Courier New" panose="02070309020205020404" pitchFamily="49" charset="0"/>
              <a:buChar char="o"/>
            </a:pPr>
            <a:r>
              <a:rPr lang="en-GB" sz="1800" dirty="0" err="1" smtClean="0"/>
              <a:t>Ervebo</a:t>
            </a:r>
            <a:r>
              <a:rPr lang="en-GB" sz="1800" dirty="0"/>
              <a:t>® </a:t>
            </a:r>
            <a:r>
              <a:rPr lang="en-GB" sz="1800" dirty="0" smtClean="0"/>
              <a:t>(</a:t>
            </a:r>
            <a:r>
              <a:rPr lang="en-ZA" sz="1800" dirty="0" err="1" smtClean="0"/>
              <a:t>rVSV</a:t>
            </a:r>
            <a:r>
              <a:rPr lang="en-ZA" sz="1800" dirty="0" err="1"/>
              <a:t>∆</a:t>
            </a:r>
            <a:r>
              <a:rPr lang="en-ZA" sz="1800" dirty="0" err="1" smtClean="0"/>
              <a:t>G-ZEBOV-GP</a:t>
            </a:r>
            <a:r>
              <a:rPr lang="en-ZA" sz="1800" dirty="0" smtClean="0"/>
              <a:t>); </a:t>
            </a:r>
            <a:r>
              <a:rPr lang="en-GB" sz="1800" dirty="0"/>
              <a:t>adults &amp; children &gt;</a:t>
            </a:r>
            <a:r>
              <a:rPr lang="en-GB" sz="1800" dirty="0" smtClean="0"/>
              <a:t>1y; replication-competent live attenuated recombinant; </a:t>
            </a:r>
            <a:r>
              <a:rPr lang="en-GB" sz="1800" u="sng" dirty="0"/>
              <a:t>one dose</a:t>
            </a:r>
            <a:r>
              <a:rPr lang="en-GB" sz="1800" dirty="0"/>
              <a:t>; </a:t>
            </a:r>
            <a:r>
              <a:rPr lang="en-GB" sz="1800" u="sng" dirty="0" smtClean="0"/>
              <a:t>recommended </a:t>
            </a:r>
            <a:r>
              <a:rPr lang="en-GB" sz="1800" u="sng" dirty="0"/>
              <a:t>for use in </a:t>
            </a:r>
            <a:r>
              <a:rPr lang="en-GB" sz="1800" u="sng" dirty="0" smtClean="0"/>
              <a:t>outbreaks</a:t>
            </a:r>
            <a:r>
              <a:rPr lang="en-GB" sz="1800" dirty="0" smtClean="0"/>
              <a:t>; o</a:t>
            </a:r>
            <a:r>
              <a:rPr lang="en-GB" sz="1800" dirty="0"/>
              <a:t>nly vaccine available in </a:t>
            </a:r>
            <a:r>
              <a:rPr lang="en-GB" sz="1800" dirty="0" smtClean="0"/>
              <a:t>global </a:t>
            </a:r>
            <a:r>
              <a:rPr lang="en-GB" sz="1800" dirty="0" smtClean="0"/>
              <a:t>stockpile</a:t>
            </a:r>
            <a:r>
              <a:rPr lang="en-ZA" sz="1800" baseline="30000" dirty="0"/>
              <a:t>3</a:t>
            </a:r>
            <a:endParaRPr lang="en-GB" sz="1800" dirty="0" smtClean="0"/>
          </a:p>
          <a:p>
            <a:pPr lvl="1">
              <a:lnSpc>
                <a:spcPct val="160000"/>
              </a:lnSpc>
              <a:buFont typeface="Courier New" panose="02070309020205020404" pitchFamily="49" charset="0"/>
              <a:buChar char="o"/>
            </a:pPr>
            <a:r>
              <a:rPr lang="en-GB" sz="1800" dirty="0" err="1" smtClean="0"/>
              <a:t>Zabdeno</a:t>
            </a:r>
            <a:r>
              <a:rPr lang="en-GB" sz="1800" dirty="0" smtClean="0"/>
              <a:t>®/</a:t>
            </a:r>
            <a:r>
              <a:rPr lang="en-GB" sz="1800" dirty="0" err="1" smtClean="0"/>
              <a:t>Mvabea</a:t>
            </a:r>
            <a:r>
              <a:rPr lang="en-GB" sz="1800" dirty="0"/>
              <a:t>® </a:t>
            </a:r>
            <a:r>
              <a:rPr lang="en-GB" sz="1800" dirty="0" smtClean="0"/>
              <a:t>(</a:t>
            </a:r>
            <a:r>
              <a:rPr lang="en-ZA" sz="1800" dirty="0"/>
              <a:t>Ad26.ZEBOV and </a:t>
            </a:r>
            <a:r>
              <a:rPr lang="en-ZA" sz="1800" dirty="0" smtClean="0"/>
              <a:t>MVA-BN-Filo); </a:t>
            </a:r>
            <a:r>
              <a:rPr lang="en-GB" sz="1800" dirty="0" smtClean="0"/>
              <a:t>two-dose </a:t>
            </a:r>
            <a:r>
              <a:rPr lang="en-GB" sz="1800" dirty="0" smtClean="0"/>
              <a:t>regimen</a:t>
            </a:r>
            <a:r>
              <a:rPr lang="en-ZA" sz="1800" baseline="30000" dirty="0" smtClean="0"/>
              <a:t>3</a:t>
            </a:r>
            <a:endParaRPr lang="en-GB" sz="1800" dirty="0"/>
          </a:p>
          <a:p>
            <a:pPr lvl="1">
              <a:lnSpc>
                <a:spcPct val="160000"/>
              </a:lnSpc>
              <a:buFont typeface="Courier New" panose="02070309020205020404" pitchFamily="49" charset="0"/>
              <a:buChar char="o"/>
            </a:pPr>
            <a:endParaRPr lang="en-ZA" sz="1800" dirty="0"/>
          </a:p>
        </p:txBody>
      </p:sp>
      <p:sp>
        <p:nvSpPr>
          <p:cNvPr id="2" name="Slide Number Placeholder 1"/>
          <p:cNvSpPr>
            <a:spLocks noGrp="1"/>
          </p:cNvSpPr>
          <p:nvPr>
            <p:ph type="sldNum" sz="quarter" idx="12"/>
          </p:nvPr>
        </p:nvSpPr>
        <p:spPr/>
        <p:txBody>
          <a:bodyPr/>
          <a:lstStyle/>
          <a:p>
            <a:fld id="{6680C16B-B1DC-4827-BC7C-EE651B0DE9E0}" type="slidenum">
              <a:rPr lang="en-ZA" smtClean="0"/>
              <a:t>37</a:t>
            </a:fld>
            <a:endParaRPr lang="en-ZA" dirty="0"/>
          </a:p>
        </p:txBody>
      </p:sp>
      <p:sp>
        <p:nvSpPr>
          <p:cNvPr id="3" name="Rectangle 2"/>
          <p:cNvSpPr/>
          <p:nvPr/>
        </p:nvSpPr>
        <p:spPr>
          <a:xfrm>
            <a:off x="116004" y="6292725"/>
            <a:ext cx="4639412" cy="707886"/>
          </a:xfrm>
          <a:prstGeom prst="rect">
            <a:avLst/>
          </a:prstGeom>
        </p:spPr>
        <p:txBody>
          <a:bodyPr wrap="none">
            <a:spAutoFit/>
          </a:bodyPr>
          <a:lstStyle/>
          <a:p>
            <a:pPr marL="342900" indent="-342900">
              <a:buAutoNum type="arabicPeriod"/>
            </a:pPr>
            <a:r>
              <a:rPr lang="en-ZA" sz="1000" dirty="0" smtClean="0"/>
              <a:t>Drugs</a:t>
            </a:r>
            <a:r>
              <a:rPr lang="en-ZA" sz="1000" dirty="0"/>
              <a:t>. 2021 Jan;81(1):</a:t>
            </a:r>
            <a:r>
              <a:rPr lang="en-ZA" sz="1000" dirty="0" smtClean="0"/>
              <a:t>175-178</a:t>
            </a:r>
          </a:p>
          <a:p>
            <a:pPr marL="342900" indent="-342900">
              <a:buAutoNum type="arabicPeriod"/>
            </a:pPr>
            <a:r>
              <a:rPr lang="en-ZA" sz="1000" dirty="0"/>
              <a:t>Drugs. 2021 Apr;81(5):</a:t>
            </a:r>
            <a:r>
              <a:rPr lang="en-ZA" sz="1000" dirty="0" smtClean="0"/>
              <a:t>595-598</a:t>
            </a:r>
          </a:p>
          <a:p>
            <a:pPr marL="342900" indent="-342900">
              <a:buAutoNum type="arabicPeriod"/>
            </a:pPr>
            <a:r>
              <a:rPr lang="en-ZA" sz="1000" dirty="0">
                <a:hlinkClick r:id="rId3"/>
              </a:rPr>
              <a:t>https://</a:t>
            </a:r>
            <a:r>
              <a:rPr lang="en-ZA" sz="1000" dirty="0" smtClean="0">
                <a:hlinkClick r:id="rId3"/>
              </a:rPr>
              <a:t>www.who.int/news-room/questions-and-answers/item/ebola-vaccines</a:t>
            </a:r>
            <a:endParaRPr lang="en-ZA" sz="1000" dirty="0" smtClean="0"/>
          </a:p>
          <a:p>
            <a:pPr marL="342900" indent="-342900">
              <a:buAutoNum type="arabicPeriod"/>
            </a:pPr>
            <a:endParaRPr lang="en-ZA" sz="1000" dirty="0"/>
          </a:p>
        </p:txBody>
      </p:sp>
    </p:spTree>
    <p:extLst>
      <p:ext uri="{BB962C8B-B14F-4D97-AF65-F5344CB8AC3E}">
        <p14:creationId xmlns:p14="http://schemas.microsoft.com/office/powerpoint/2010/main" val="238201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78101"/>
            <a:ext cx="10515600" cy="4351338"/>
          </a:xfrm>
        </p:spPr>
        <p:txBody>
          <a:bodyPr/>
          <a:lstStyle/>
          <a:p>
            <a:pPr>
              <a:lnSpc>
                <a:spcPct val="200000"/>
              </a:lnSpc>
            </a:pPr>
            <a:r>
              <a:rPr lang="en-ZA" dirty="0" smtClean="0"/>
              <a:t>NICD Outbreak </a:t>
            </a:r>
            <a:r>
              <a:rPr lang="en-ZA" dirty="0"/>
              <a:t>Response Unit: Outbreak@nicd.ac.za</a:t>
            </a:r>
            <a:endParaRPr lang="en-ZA" dirty="0" smtClean="0"/>
          </a:p>
          <a:p>
            <a:pPr>
              <a:lnSpc>
                <a:spcPct val="200000"/>
              </a:lnSpc>
            </a:pPr>
            <a:r>
              <a:rPr lang="en-ZA" dirty="0" smtClean="0"/>
              <a:t>NICD Hotline: </a:t>
            </a:r>
            <a:r>
              <a:rPr lang="en-ZA" b="1" dirty="0" smtClean="0"/>
              <a:t>0800 212 552 </a:t>
            </a:r>
            <a:r>
              <a:rPr lang="en-ZA" dirty="0" smtClean="0"/>
              <a:t>(</a:t>
            </a:r>
            <a:r>
              <a:rPr lang="en-ZA" b="1" dirty="0" smtClean="0">
                <a:solidFill>
                  <a:srgbClr val="FF0000"/>
                </a:solidFill>
              </a:rPr>
              <a:t>only for HCW</a:t>
            </a:r>
            <a:r>
              <a:rPr lang="en-ZA" dirty="0" smtClean="0"/>
              <a:t>)</a:t>
            </a:r>
          </a:p>
          <a:p>
            <a:pPr>
              <a:lnSpc>
                <a:spcPct val="200000"/>
              </a:lnSpc>
            </a:pPr>
            <a:r>
              <a:rPr lang="en-ZA" dirty="0" smtClean="0"/>
              <a:t>NICD website</a:t>
            </a:r>
            <a:endParaRPr lang="en-ZA" dirty="0"/>
          </a:p>
        </p:txBody>
      </p:sp>
      <p:sp>
        <p:nvSpPr>
          <p:cNvPr id="2" name="Slide Number Placeholder 1"/>
          <p:cNvSpPr>
            <a:spLocks noGrp="1"/>
          </p:cNvSpPr>
          <p:nvPr>
            <p:ph type="sldNum" sz="quarter" idx="12"/>
          </p:nvPr>
        </p:nvSpPr>
        <p:spPr/>
        <p:txBody>
          <a:bodyPr/>
          <a:lstStyle/>
          <a:p>
            <a:fld id="{6680C16B-B1DC-4827-BC7C-EE651B0DE9E0}" type="slidenum">
              <a:rPr lang="en-ZA" smtClean="0"/>
              <a:t>38</a:t>
            </a:fld>
            <a:endParaRPr lang="en-ZA"/>
          </a:p>
        </p:txBody>
      </p:sp>
      <p:pic>
        <p:nvPicPr>
          <p:cNvPr id="6" name="Picture 5"/>
          <p:cNvPicPr>
            <a:picLocks noChangeAspect="1"/>
          </p:cNvPicPr>
          <p:nvPr/>
        </p:nvPicPr>
        <p:blipFill>
          <a:blip r:embed="rId2"/>
          <a:stretch>
            <a:fillRect/>
          </a:stretch>
        </p:blipFill>
        <p:spPr>
          <a:xfrm>
            <a:off x="2740402" y="3853614"/>
            <a:ext cx="4227325" cy="2867861"/>
          </a:xfrm>
          <a:prstGeom prst="rect">
            <a:avLst/>
          </a:prstGeom>
        </p:spPr>
      </p:pic>
      <p:pic>
        <p:nvPicPr>
          <p:cNvPr id="7" name="Picture 6"/>
          <p:cNvPicPr>
            <a:picLocks noChangeAspect="1"/>
          </p:cNvPicPr>
          <p:nvPr/>
        </p:nvPicPr>
        <p:blipFill>
          <a:blip r:embed="rId3"/>
          <a:stretch>
            <a:fillRect/>
          </a:stretch>
        </p:blipFill>
        <p:spPr>
          <a:xfrm>
            <a:off x="2740402" y="2353770"/>
            <a:ext cx="4227324" cy="1383030"/>
          </a:xfrm>
          <a:prstGeom prst="rect">
            <a:avLst/>
          </a:prstGeom>
        </p:spPr>
      </p:pic>
    </p:spTree>
    <p:extLst>
      <p:ext uri="{BB962C8B-B14F-4D97-AF65-F5344CB8AC3E}">
        <p14:creationId xmlns:p14="http://schemas.microsoft.com/office/powerpoint/2010/main" val="2412786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7806" y="3677495"/>
            <a:ext cx="9976388" cy="1655762"/>
          </a:xfrm>
        </p:spPr>
        <p:txBody>
          <a:bodyPr>
            <a:noAutofit/>
          </a:bodyPr>
          <a:lstStyle/>
          <a:p>
            <a:pPr>
              <a:lnSpc>
                <a:spcPct val="150000"/>
              </a:lnSpc>
            </a:pPr>
            <a:r>
              <a:rPr lang="en-ZA" sz="2800" dirty="0"/>
              <a:t>NICD </a:t>
            </a:r>
            <a:r>
              <a:rPr lang="en-ZA" sz="2800" dirty="0" smtClean="0"/>
              <a:t>Outbreak </a:t>
            </a:r>
            <a:r>
              <a:rPr lang="en-ZA" sz="2800" dirty="0"/>
              <a:t>Response Unit: </a:t>
            </a:r>
            <a:r>
              <a:rPr lang="en-ZA" sz="2800" b="1" dirty="0" smtClean="0"/>
              <a:t>Outbreak@nicd.ac.za</a:t>
            </a:r>
            <a:endParaRPr lang="en-ZA" sz="2800" b="1" dirty="0"/>
          </a:p>
          <a:p>
            <a:pPr>
              <a:lnSpc>
                <a:spcPct val="150000"/>
              </a:lnSpc>
            </a:pPr>
            <a:r>
              <a:rPr lang="en-ZA" sz="2800" dirty="0"/>
              <a:t>NICD Hotline: </a:t>
            </a:r>
            <a:r>
              <a:rPr lang="en-ZA" sz="2800" b="1" dirty="0"/>
              <a:t>0800 212 552 (only for HCW</a:t>
            </a:r>
            <a:r>
              <a:rPr lang="en-ZA" sz="2800" b="1" dirty="0" smtClean="0"/>
              <a:t>)</a:t>
            </a:r>
          </a:p>
          <a:p>
            <a:pPr>
              <a:lnSpc>
                <a:spcPct val="150000"/>
              </a:lnSpc>
            </a:pPr>
            <a:r>
              <a:rPr lang="en-ZA" sz="2800" dirty="0" smtClean="0"/>
              <a:t>NICD website</a:t>
            </a:r>
            <a:r>
              <a:rPr lang="en-ZA" sz="2800" dirty="0"/>
              <a:t>: </a:t>
            </a:r>
            <a:r>
              <a:rPr lang="en-ZA" sz="2800" b="1" dirty="0"/>
              <a:t>www.nicd.ac.za</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4718649" cy="1840301"/>
          </a:xfrm>
          <a:prstGeom prst="rect">
            <a:avLst/>
          </a:prstGeom>
        </p:spPr>
      </p:pic>
      <p:grpSp>
        <p:nvGrpSpPr>
          <p:cNvPr id="8" name="Group 6"/>
          <p:cNvGrpSpPr/>
          <p:nvPr/>
        </p:nvGrpSpPr>
        <p:grpSpPr>
          <a:xfrm>
            <a:off x="1" y="6483096"/>
            <a:ext cx="12191999" cy="374904"/>
            <a:chOff x="0" y="0"/>
            <a:chExt cx="4863619" cy="106043"/>
          </a:xfrm>
        </p:grpSpPr>
        <p:sp>
          <p:nvSpPr>
            <p:cNvPr id="9" name="Freeform 7"/>
            <p:cNvSpPr/>
            <p:nvPr/>
          </p:nvSpPr>
          <p:spPr>
            <a:xfrm>
              <a:off x="0" y="0"/>
              <a:ext cx="4863619" cy="106043"/>
            </a:xfrm>
            <a:custGeom>
              <a:avLst/>
              <a:gdLst/>
              <a:ahLst/>
              <a:cxnLst/>
              <a:rect l="l" t="t" r="r" b="b"/>
              <a:pathLst>
                <a:path w="4863619" h="106043">
                  <a:moveTo>
                    <a:pt x="0" y="0"/>
                  </a:moveTo>
                  <a:lnTo>
                    <a:pt x="4863619" y="0"/>
                  </a:lnTo>
                  <a:lnTo>
                    <a:pt x="4863619" y="106043"/>
                  </a:lnTo>
                  <a:lnTo>
                    <a:pt x="0" y="106043"/>
                  </a:lnTo>
                  <a:close/>
                </a:path>
              </a:pathLst>
            </a:custGeom>
            <a:solidFill>
              <a:srgbClr val="A6CE39"/>
            </a:solidFill>
          </p:spPr>
        </p:sp>
        <p:sp>
          <p:nvSpPr>
            <p:cNvPr id="10" name="TextBox 8"/>
            <p:cNvSpPr txBox="1"/>
            <p:nvPr/>
          </p:nvSpPr>
          <p:spPr>
            <a:xfrm>
              <a:off x="0" y="-76200"/>
              <a:ext cx="4863619" cy="182243"/>
            </a:xfrm>
            <a:prstGeom prst="rect">
              <a:avLst/>
            </a:prstGeom>
          </p:spPr>
          <p:txBody>
            <a:bodyPr lIns="33867" tIns="33867" rIns="33867" bIns="33867" rtlCol="0" anchor="ctr"/>
            <a:lstStyle/>
            <a:p>
              <a:pPr algn="ctr" defTabSz="609630">
                <a:lnSpc>
                  <a:spcPts val="2240"/>
                </a:lnSpc>
              </a:pPr>
              <a:endParaRPr sz="1200">
                <a:solidFill>
                  <a:prstClr val="black"/>
                </a:solidFill>
                <a:latin typeface="Calibri"/>
              </a:endParaRPr>
            </a:p>
          </p:txBody>
        </p:sp>
      </p:grpSp>
      <p:sp>
        <p:nvSpPr>
          <p:cNvPr id="2" name="Rectangle 1"/>
          <p:cNvSpPr/>
          <p:nvPr/>
        </p:nvSpPr>
        <p:spPr>
          <a:xfrm>
            <a:off x="219456" y="740664"/>
            <a:ext cx="5230368" cy="1289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4"/>
          <p:cNvSpPr txBox="1">
            <a:spLocks/>
          </p:cNvSpPr>
          <p:nvPr/>
        </p:nvSpPr>
        <p:spPr>
          <a:xfrm>
            <a:off x="632094" y="1986605"/>
            <a:ext cx="10452100" cy="21681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ZA" sz="7200" b="1" dirty="0" smtClean="0">
                <a:solidFill>
                  <a:srgbClr val="00B050"/>
                </a:solidFill>
                <a:latin typeface="+mn-lt"/>
              </a:rPr>
              <a:t>THANK YOU</a:t>
            </a:r>
            <a:r>
              <a:rPr lang="en-ZA" sz="7200" b="1" dirty="0" smtClean="0">
                <a:latin typeface="+mn-lt"/>
              </a:rPr>
              <a:t/>
            </a:r>
            <a:br>
              <a:rPr lang="en-ZA" sz="7200" b="1" dirty="0" smtClean="0">
                <a:latin typeface="+mn-lt"/>
              </a:rPr>
            </a:br>
            <a:endParaRPr lang="en-ZA" sz="7200" b="1" dirty="0">
              <a:latin typeface="+mn-lt"/>
            </a:endParaRPr>
          </a:p>
        </p:txBody>
      </p:sp>
    </p:spTree>
    <p:extLst>
      <p:ext uri="{BB962C8B-B14F-4D97-AF65-F5344CB8AC3E}">
        <p14:creationId xmlns:p14="http://schemas.microsoft.com/office/powerpoint/2010/main" val="285760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59505519"/>
              </p:ext>
            </p:extLst>
          </p:nvPr>
        </p:nvGraphicFramePr>
        <p:xfrm>
          <a:off x="382772" y="2373360"/>
          <a:ext cx="11546958" cy="4039453"/>
        </p:xfrm>
        <a:graphic>
          <a:graphicData uri="http://schemas.openxmlformats.org/drawingml/2006/table">
            <a:tbl>
              <a:tblPr firstRow="1" bandRow="1">
                <a:tableStyleId>{5940675A-B579-460E-94D1-54222C63F5DA}</a:tableStyleId>
              </a:tblPr>
              <a:tblGrid>
                <a:gridCol w="797442">
                  <a:extLst>
                    <a:ext uri="{9D8B030D-6E8A-4147-A177-3AD203B41FA5}">
                      <a16:colId xmlns:a16="http://schemas.microsoft.com/office/drawing/2014/main" val="1686554472"/>
                    </a:ext>
                  </a:extLst>
                </a:gridCol>
                <a:gridCol w="10749516">
                  <a:extLst>
                    <a:ext uri="{9D8B030D-6E8A-4147-A177-3AD203B41FA5}">
                      <a16:colId xmlns:a16="http://schemas.microsoft.com/office/drawing/2014/main" val="491003401"/>
                    </a:ext>
                  </a:extLst>
                </a:gridCol>
              </a:tblGrid>
              <a:tr h="476615">
                <a:tc>
                  <a:txBody>
                    <a:bodyPr/>
                    <a:lstStyle/>
                    <a:p>
                      <a:r>
                        <a:rPr lang="en-ZA" b="1" dirty="0" smtClean="0"/>
                        <a:t>Year</a:t>
                      </a:r>
                      <a:endParaRPr lang="en-ZA" b="1" dirty="0"/>
                    </a:p>
                  </a:txBody>
                  <a:tcPr/>
                </a:tc>
                <a:tc>
                  <a:txBody>
                    <a:bodyPr/>
                    <a:lstStyle/>
                    <a:p>
                      <a:pPr algn="ctr">
                        <a:lnSpc>
                          <a:spcPct val="150000"/>
                        </a:lnSpc>
                      </a:pPr>
                      <a:r>
                        <a:rPr lang="en-ZA" b="1" dirty="0" smtClean="0"/>
                        <a:t>Place of origin</a:t>
                      </a:r>
                      <a:endParaRPr lang="en-ZA" b="1" dirty="0"/>
                    </a:p>
                  </a:txBody>
                  <a:tcPr/>
                </a:tc>
                <a:extLst>
                  <a:ext uri="{0D108BD9-81ED-4DB2-BD59-A6C34878D82A}">
                    <a16:rowId xmlns:a16="http://schemas.microsoft.com/office/drawing/2014/main" val="299296341"/>
                  </a:ext>
                </a:extLst>
              </a:tr>
              <a:tr h="826252">
                <a:tc>
                  <a:txBody>
                    <a:bodyPr/>
                    <a:lstStyle/>
                    <a:p>
                      <a:r>
                        <a:rPr lang="en-GB" b="1" dirty="0" smtClean="0"/>
                        <a:t>1976: </a:t>
                      </a:r>
                      <a:endParaRPr lang="en-ZA" dirty="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dirty="0" smtClean="0"/>
                        <a:t>simultaneous outbreaks in Yambuku, northern </a:t>
                      </a:r>
                      <a:r>
                        <a:rPr lang="en-GB" u="sng" dirty="0" smtClean="0"/>
                        <a:t>Zaire along Ebola River </a:t>
                      </a:r>
                      <a:r>
                        <a:rPr lang="en-GB" dirty="0" smtClean="0"/>
                        <a:t>(Lingala = "Black River“; DRC) </a:t>
                      </a:r>
                    </a:p>
                    <a:p>
                      <a:pPr marL="0" marR="0" indent="0" algn="l" defTabSz="914400" rtl="0" eaLnBrk="1" fontAlgn="auto" latinLnBrk="0" hangingPunct="1">
                        <a:lnSpc>
                          <a:spcPct val="150000"/>
                        </a:lnSpc>
                        <a:spcBef>
                          <a:spcPts val="0"/>
                        </a:spcBef>
                        <a:spcAft>
                          <a:spcPts val="0"/>
                        </a:spcAft>
                        <a:buClrTx/>
                        <a:buSzTx/>
                        <a:buFontTx/>
                        <a:buNone/>
                        <a:tabLst/>
                        <a:defRPr/>
                      </a:pPr>
                      <a:r>
                        <a:rPr lang="en-GB" dirty="0" smtClean="0"/>
                        <a:t>and Southern </a:t>
                      </a:r>
                      <a:r>
                        <a:rPr lang="en-GB" u="sng" dirty="0" smtClean="0"/>
                        <a:t>Sudan</a:t>
                      </a:r>
                    </a:p>
                  </a:txBody>
                  <a:tcPr/>
                </a:tc>
                <a:extLst>
                  <a:ext uri="{0D108BD9-81ED-4DB2-BD59-A6C34878D82A}">
                    <a16:rowId xmlns:a16="http://schemas.microsoft.com/office/drawing/2014/main" val="3952351597"/>
                  </a:ext>
                </a:extLst>
              </a:tr>
              <a:tr h="826252">
                <a:tc>
                  <a:txBody>
                    <a:bodyPr/>
                    <a:lstStyle/>
                    <a:p>
                      <a:r>
                        <a:rPr lang="en-GB" b="1" dirty="0" smtClean="0"/>
                        <a:t>1990: </a:t>
                      </a:r>
                      <a:endParaRPr lang="en-ZA" dirty="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dirty="0" smtClean="0"/>
                        <a:t>outbreak of a mystery disease in </a:t>
                      </a:r>
                      <a:r>
                        <a:rPr lang="en-GB" u="sng" dirty="0" smtClean="0"/>
                        <a:t>Reston, Virginia, USA, </a:t>
                      </a:r>
                      <a:r>
                        <a:rPr lang="en-GB" dirty="0" smtClean="0"/>
                        <a:t>among </a:t>
                      </a:r>
                      <a:r>
                        <a:rPr lang="en-GB" dirty="0" err="1" smtClean="0"/>
                        <a:t>cynomolgus</a:t>
                      </a:r>
                      <a:r>
                        <a:rPr lang="en-GB" dirty="0" smtClean="0"/>
                        <a:t> crab-eating macaque monkeys brought from the Philippines </a:t>
                      </a:r>
                      <a:endParaRPr lang="en-GB" u="sng" dirty="0" smtClean="0"/>
                    </a:p>
                  </a:txBody>
                  <a:tcPr/>
                </a:tc>
                <a:extLst>
                  <a:ext uri="{0D108BD9-81ED-4DB2-BD59-A6C34878D82A}">
                    <a16:rowId xmlns:a16="http://schemas.microsoft.com/office/drawing/2014/main" val="2784327910"/>
                  </a:ext>
                </a:extLst>
              </a:tr>
              <a:tr h="5095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1994: </a:t>
                      </a:r>
                      <a:endParaRPr lang="en-ZA"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dirty="0" smtClean="0"/>
                        <a:t>an ethnologist fell ill after examining a dead chimpanzee in </a:t>
                      </a:r>
                      <a:r>
                        <a:rPr lang="en-GB" u="sng" dirty="0" smtClean="0"/>
                        <a:t>Tai National Park, Ivory Coast </a:t>
                      </a:r>
                    </a:p>
                  </a:txBody>
                  <a:tcPr/>
                </a:tc>
                <a:extLst>
                  <a:ext uri="{0D108BD9-81ED-4DB2-BD59-A6C34878D82A}">
                    <a16:rowId xmlns:a16="http://schemas.microsoft.com/office/drawing/2014/main" val="2938080411"/>
                  </a:ext>
                </a:extLst>
              </a:tr>
              <a:tr h="476615">
                <a:tc>
                  <a:txBody>
                    <a:bodyPr/>
                    <a:lstStyle/>
                    <a:p>
                      <a:r>
                        <a:rPr lang="en-GB" b="1" dirty="0" smtClean="0"/>
                        <a:t>2007: </a:t>
                      </a:r>
                      <a:endParaRPr lang="en-ZA" dirty="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dirty="0" smtClean="0"/>
                        <a:t>new strain emerged in </a:t>
                      </a:r>
                      <a:r>
                        <a:rPr lang="en-GB" u="sng" dirty="0" smtClean="0"/>
                        <a:t>Bundibugyo, Western Uganda</a:t>
                      </a:r>
                    </a:p>
                  </a:txBody>
                  <a:tcPr/>
                </a:tc>
                <a:extLst>
                  <a:ext uri="{0D108BD9-81ED-4DB2-BD59-A6C34878D82A}">
                    <a16:rowId xmlns:a16="http://schemas.microsoft.com/office/drawing/2014/main" val="1891862861"/>
                  </a:ext>
                </a:extLst>
              </a:tr>
              <a:tr h="695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2018:</a:t>
                      </a:r>
                      <a:endParaRPr lang="en-ZA" dirty="0" smtClean="0"/>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GB" dirty="0" err="1" smtClean="0"/>
                        <a:t>Bombali</a:t>
                      </a:r>
                      <a:r>
                        <a:rPr lang="en-GB" dirty="0" smtClean="0"/>
                        <a:t> ebolavirus (BOMV) 1</a:t>
                      </a:r>
                      <a:r>
                        <a:rPr lang="en-GB" baseline="30000" dirty="0" smtClean="0"/>
                        <a:t>st</a:t>
                      </a:r>
                      <a:r>
                        <a:rPr lang="en-GB" dirty="0" smtClean="0"/>
                        <a:t> discovered in bats in </a:t>
                      </a:r>
                      <a:r>
                        <a:rPr lang="en-GB" u="sng" dirty="0" smtClean="0"/>
                        <a:t>Sierra Leone</a:t>
                      </a:r>
                      <a:r>
                        <a:rPr lang="en-GB" dirty="0" smtClean="0"/>
                        <a:t>; *pathogenicity in animals or humans unknown</a:t>
                      </a:r>
                      <a:endParaRPr lang="en-ZA" dirty="0" smtClean="0"/>
                    </a:p>
                  </a:txBody>
                  <a:tcPr/>
                </a:tc>
                <a:extLst>
                  <a:ext uri="{0D108BD9-81ED-4DB2-BD59-A6C34878D82A}">
                    <a16:rowId xmlns:a16="http://schemas.microsoft.com/office/drawing/2014/main" val="2532518429"/>
                  </a:ext>
                </a:extLst>
              </a:tr>
            </a:tbl>
          </a:graphicData>
        </a:graphic>
      </p:graphicFrame>
      <p:pic>
        <p:nvPicPr>
          <p:cNvPr id="7" name="Picture 6"/>
          <p:cNvPicPr>
            <a:picLocks noChangeAspect="1"/>
          </p:cNvPicPr>
          <p:nvPr/>
        </p:nvPicPr>
        <p:blipFill>
          <a:blip r:embed="rId3"/>
          <a:stretch>
            <a:fillRect/>
          </a:stretch>
        </p:blipFill>
        <p:spPr>
          <a:xfrm>
            <a:off x="2211573" y="-925033"/>
            <a:ext cx="7009908" cy="2977116"/>
          </a:xfrm>
          <a:prstGeom prst="rect">
            <a:avLst/>
          </a:prstGeom>
        </p:spPr>
      </p:pic>
      <p:sp>
        <p:nvSpPr>
          <p:cNvPr id="8" name="Rectangle 7"/>
          <p:cNvSpPr/>
          <p:nvPr/>
        </p:nvSpPr>
        <p:spPr>
          <a:xfrm>
            <a:off x="5374758" y="-148856"/>
            <a:ext cx="1562986" cy="14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0" y="6596390"/>
            <a:ext cx="2887329" cy="261610"/>
          </a:xfrm>
          <a:prstGeom prst="rect">
            <a:avLst/>
          </a:prstGeom>
        </p:spPr>
        <p:txBody>
          <a:bodyPr wrap="none">
            <a:spAutoFit/>
          </a:bodyPr>
          <a:lstStyle/>
          <a:p>
            <a:r>
              <a:rPr lang="en-ZA" sz="1100" dirty="0" smtClean="0"/>
              <a:t>https://doi.org/10.1016/j.heliyon.2023.e19036</a:t>
            </a:r>
            <a:endParaRPr lang="en-ZA" sz="1100" dirty="0"/>
          </a:p>
        </p:txBody>
      </p:sp>
      <p:sp>
        <p:nvSpPr>
          <p:cNvPr id="2" name="Slide Number Placeholder 1"/>
          <p:cNvSpPr>
            <a:spLocks noGrp="1"/>
          </p:cNvSpPr>
          <p:nvPr>
            <p:ph type="sldNum" sz="quarter" idx="12"/>
          </p:nvPr>
        </p:nvSpPr>
        <p:spPr/>
        <p:txBody>
          <a:bodyPr/>
          <a:lstStyle/>
          <a:p>
            <a:fld id="{6680C16B-B1DC-4827-BC7C-EE651B0DE9E0}" type="slidenum">
              <a:rPr lang="en-ZA" smtClean="0"/>
              <a:t>4</a:t>
            </a:fld>
            <a:endParaRPr lang="en-ZA"/>
          </a:p>
        </p:txBody>
      </p:sp>
    </p:spTree>
    <p:extLst>
      <p:ext uri="{BB962C8B-B14F-4D97-AF65-F5344CB8AC3E}">
        <p14:creationId xmlns:p14="http://schemas.microsoft.com/office/powerpoint/2010/main" val="2574629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943484" y="-10587"/>
            <a:ext cx="8239628" cy="6771072"/>
          </a:xfrm>
          <a:prstGeom prst="rect">
            <a:avLst/>
          </a:prstGeom>
        </p:spPr>
      </p:pic>
      <p:sp>
        <p:nvSpPr>
          <p:cNvPr id="4" name="AutoShape 2" descr="Diagnosis of Ebola Virus Disease: Past, Present, and Future | Clinical ..."/>
          <p:cNvSpPr>
            <a:spLocks noChangeAspect="1" noChangeArrowheads="1"/>
          </p:cNvSpPr>
          <p:nvPr/>
        </p:nvSpPr>
        <p:spPr bwMode="auto">
          <a:xfrm>
            <a:off x="155575" y="-162369"/>
            <a:ext cx="322706" cy="3227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6" name="Rectangle 5"/>
          <p:cNvSpPr/>
          <p:nvPr/>
        </p:nvSpPr>
        <p:spPr>
          <a:xfrm>
            <a:off x="0" y="6517919"/>
            <a:ext cx="11694742" cy="270561"/>
          </a:xfrm>
          <a:prstGeom prst="rect">
            <a:avLst/>
          </a:prstGeom>
        </p:spPr>
        <p:txBody>
          <a:bodyPr wrap="square">
            <a:spAutoFit/>
          </a:bodyPr>
          <a:lstStyle/>
          <a:p>
            <a:r>
              <a:rPr lang="en-GB" sz="1100" dirty="0" err="1" smtClean="0"/>
              <a:t>Clin</a:t>
            </a:r>
            <a:r>
              <a:rPr lang="en-GB" sz="1100" dirty="0" smtClean="0"/>
              <a:t> </a:t>
            </a:r>
            <a:r>
              <a:rPr lang="en-GB" sz="1100" dirty="0" err="1" smtClean="0"/>
              <a:t>Microbiol</a:t>
            </a:r>
            <a:r>
              <a:rPr lang="en-GB" sz="1100" dirty="0" smtClean="0"/>
              <a:t> Rev. 2016 Oct;29(4):773-93.</a:t>
            </a:r>
            <a:endParaRPr lang="en-ZA" sz="1100" dirty="0"/>
          </a:p>
        </p:txBody>
      </p:sp>
      <p:sp>
        <p:nvSpPr>
          <p:cNvPr id="3" name="Right Arrow 2"/>
          <p:cNvSpPr/>
          <p:nvPr/>
        </p:nvSpPr>
        <p:spPr>
          <a:xfrm>
            <a:off x="3075786" y="3319488"/>
            <a:ext cx="7851294" cy="402756"/>
          </a:xfrm>
          <a:prstGeom prst="rightArrow">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9111829" y="1620044"/>
            <a:ext cx="727432" cy="283214"/>
          </a:xfrm>
          <a:prstGeom prst="rect">
            <a:avLst/>
          </a:prstGeom>
          <a:solidFill>
            <a:srgbClr val="DCCBE1"/>
          </a:solidFill>
          <a:ln>
            <a:solidFill>
              <a:srgbClr val="DCC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p:nvSpPr>
        <p:spPr>
          <a:xfrm>
            <a:off x="10483243" y="2096184"/>
            <a:ext cx="418171" cy="175394"/>
          </a:xfrm>
          <a:prstGeom prst="rect">
            <a:avLst/>
          </a:prstGeom>
          <a:solidFill>
            <a:srgbClr val="DCCBE1"/>
          </a:solidFill>
          <a:ln>
            <a:solidFill>
              <a:srgbClr val="DCC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p:nvSpPr>
        <p:spPr>
          <a:xfrm>
            <a:off x="9839261" y="6141052"/>
            <a:ext cx="699197" cy="34887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ectangle 24"/>
          <p:cNvSpPr/>
          <p:nvPr/>
        </p:nvSpPr>
        <p:spPr>
          <a:xfrm>
            <a:off x="2771411" y="-48012"/>
            <a:ext cx="3624396" cy="175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91850" y="3026894"/>
            <a:ext cx="1348529" cy="1583986"/>
          </a:xfrm>
          <a:prstGeom prst="rect">
            <a:avLst/>
          </a:prstGeom>
        </p:spPr>
      </p:pic>
      <p:pic>
        <p:nvPicPr>
          <p:cNvPr id="27" name="Picture 26"/>
          <p:cNvPicPr>
            <a:picLocks noChangeAspect="1"/>
          </p:cNvPicPr>
          <p:nvPr/>
        </p:nvPicPr>
        <p:blipFill>
          <a:blip r:embed="rId6"/>
          <a:stretch>
            <a:fillRect/>
          </a:stretch>
        </p:blipFill>
        <p:spPr>
          <a:xfrm>
            <a:off x="3313492" y="2726009"/>
            <a:ext cx="818852" cy="400071"/>
          </a:xfrm>
          <a:prstGeom prst="rect">
            <a:avLst/>
          </a:prstGeom>
        </p:spPr>
      </p:pic>
      <p:pic>
        <p:nvPicPr>
          <p:cNvPr id="28" name="Picture 27"/>
          <p:cNvPicPr>
            <a:picLocks noChangeAspect="1"/>
          </p:cNvPicPr>
          <p:nvPr/>
        </p:nvPicPr>
        <p:blipFill>
          <a:blip r:embed="rId6"/>
          <a:stretch>
            <a:fillRect/>
          </a:stretch>
        </p:blipFill>
        <p:spPr>
          <a:xfrm>
            <a:off x="6145637" y="2472232"/>
            <a:ext cx="936668" cy="616233"/>
          </a:xfrm>
          <a:prstGeom prst="rect">
            <a:avLst/>
          </a:prstGeom>
        </p:spPr>
      </p:pic>
      <p:pic>
        <p:nvPicPr>
          <p:cNvPr id="29" name="Picture 28"/>
          <p:cNvPicPr>
            <a:picLocks noChangeAspect="1"/>
          </p:cNvPicPr>
          <p:nvPr/>
        </p:nvPicPr>
        <p:blipFill>
          <a:blip r:embed="rId6"/>
          <a:stretch>
            <a:fillRect/>
          </a:stretch>
        </p:blipFill>
        <p:spPr>
          <a:xfrm>
            <a:off x="9555976" y="6131781"/>
            <a:ext cx="1262022" cy="486263"/>
          </a:xfrm>
          <a:prstGeom prst="rect">
            <a:avLst/>
          </a:prstGeom>
        </p:spPr>
      </p:pic>
      <p:pic>
        <p:nvPicPr>
          <p:cNvPr id="30" name="Picture 29"/>
          <p:cNvPicPr>
            <a:picLocks noChangeAspect="1"/>
          </p:cNvPicPr>
          <p:nvPr/>
        </p:nvPicPr>
        <p:blipFill>
          <a:blip r:embed="rId6"/>
          <a:stretch>
            <a:fillRect/>
          </a:stretch>
        </p:blipFill>
        <p:spPr>
          <a:xfrm>
            <a:off x="6483096" y="6123553"/>
            <a:ext cx="747932" cy="288181"/>
          </a:xfrm>
          <a:prstGeom prst="rect">
            <a:avLst/>
          </a:prstGeom>
        </p:spPr>
      </p:pic>
      <p:pic>
        <p:nvPicPr>
          <p:cNvPr id="31" name="Picture 30"/>
          <p:cNvPicPr>
            <a:picLocks noChangeAspect="1"/>
          </p:cNvPicPr>
          <p:nvPr/>
        </p:nvPicPr>
        <p:blipFill>
          <a:blip r:embed="rId6"/>
          <a:stretch>
            <a:fillRect/>
          </a:stretch>
        </p:blipFill>
        <p:spPr>
          <a:xfrm>
            <a:off x="6210798" y="5120976"/>
            <a:ext cx="683876" cy="295616"/>
          </a:xfrm>
          <a:prstGeom prst="rect">
            <a:avLst/>
          </a:prstGeom>
        </p:spPr>
      </p:pic>
      <p:pic>
        <p:nvPicPr>
          <p:cNvPr id="32" name="Picture 31"/>
          <p:cNvPicPr>
            <a:picLocks noChangeAspect="1"/>
          </p:cNvPicPr>
          <p:nvPr/>
        </p:nvPicPr>
        <p:blipFill>
          <a:blip r:embed="rId6"/>
          <a:stretch>
            <a:fillRect/>
          </a:stretch>
        </p:blipFill>
        <p:spPr>
          <a:xfrm>
            <a:off x="7311701" y="4349543"/>
            <a:ext cx="899611" cy="346624"/>
          </a:xfrm>
          <a:prstGeom prst="rect">
            <a:avLst/>
          </a:prstGeom>
        </p:spPr>
      </p:pic>
      <p:pic>
        <p:nvPicPr>
          <p:cNvPr id="33" name="Picture 32"/>
          <p:cNvPicPr>
            <a:picLocks noChangeAspect="1"/>
          </p:cNvPicPr>
          <p:nvPr/>
        </p:nvPicPr>
        <p:blipFill>
          <a:blip r:embed="rId6"/>
          <a:stretch>
            <a:fillRect/>
          </a:stretch>
        </p:blipFill>
        <p:spPr>
          <a:xfrm>
            <a:off x="7467767" y="2821872"/>
            <a:ext cx="862417" cy="332293"/>
          </a:xfrm>
          <a:prstGeom prst="rect">
            <a:avLst/>
          </a:prstGeom>
        </p:spPr>
      </p:pic>
      <p:pic>
        <p:nvPicPr>
          <p:cNvPr id="34" name="Picture 33"/>
          <p:cNvPicPr>
            <a:picLocks noChangeAspect="1"/>
          </p:cNvPicPr>
          <p:nvPr/>
        </p:nvPicPr>
        <p:blipFill>
          <a:blip r:embed="rId6"/>
          <a:stretch>
            <a:fillRect/>
          </a:stretch>
        </p:blipFill>
        <p:spPr>
          <a:xfrm>
            <a:off x="8615915" y="2802336"/>
            <a:ext cx="862417" cy="332293"/>
          </a:xfrm>
          <a:prstGeom prst="rect">
            <a:avLst/>
          </a:prstGeom>
        </p:spPr>
      </p:pic>
      <p:pic>
        <p:nvPicPr>
          <p:cNvPr id="35" name="Picture 34"/>
          <p:cNvPicPr>
            <a:picLocks noChangeAspect="1"/>
          </p:cNvPicPr>
          <p:nvPr/>
        </p:nvPicPr>
        <p:blipFill>
          <a:blip r:embed="rId6"/>
          <a:stretch>
            <a:fillRect/>
          </a:stretch>
        </p:blipFill>
        <p:spPr>
          <a:xfrm>
            <a:off x="9620827" y="3984266"/>
            <a:ext cx="153962" cy="332293"/>
          </a:xfrm>
          <a:prstGeom prst="rect">
            <a:avLst/>
          </a:prstGeom>
        </p:spPr>
      </p:pic>
      <p:sp>
        <p:nvSpPr>
          <p:cNvPr id="36" name="Rectangle 35"/>
          <p:cNvSpPr/>
          <p:nvPr/>
        </p:nvSpPr>
        <p:spPr>
          <a:xfrm>
            <a:off x="9797938" y="4011393"/>
            <a:ext cx="172073" cy="237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Picture 36"/>
          <p:cNvPicPr>
            <a:picLocks noChangeAspect="1"/>
          </p:cNvPicPr>
          <p:nvPr/>
        </p:nvPicPr>
        <p:blipFill>
          <a:blip r:embed="rId6"/>
          <a:stretch>
            <a:fillRect/>
          </a:stretch>
        </p:blipFill>
        <p:spPr>
          <a:xfrm>
            <a:off x="10430130" y="4459113"/>
            <a:ext cx="525619" cy="151767"/>
          </a:xfrm>
          <a:prstGeom prst="rect">
            <a:avLst/>
          </a:prstGeom>
        </p:spPr>
      </p:pic>
      <p:pic>
        <p:nvPicPr>
          <p:cNvPr id="38" name="Picture 37"/>
          <p:cNvPicPr>
            <a:picLocks noChangeAspect="1"/>
          </p:cNvPicPr>
          <p:nvPr/>
        </p:nvPicPr>
        <p:blipFill>
          <a:blip r:embed="rId6"/>
          <a:stretch>
            <a:fillRect/>
          </a:stretch>
        </p:blipFill>
        <p:spPr>
          <a:xfrm>
            <a:off x="7920457" y="5377850"/>
            <a:ext cx="695459" cy="247028"/>
          </a:xfrm>
          <a:prstGeom prst="rect">
            <a:avLst/>
          </a:prstGeom>
        </p:spPr>
      </p:pic>
      <p:pic>
        <p:nvPicPr>
          <p:cNvPr id="39" name="Picture 38"/>
          <p:cNvPicPr>
            <a:picLocks noChangeAspect="1"/>
          </p:cNvPicPr>
          <p:nvPr/>
        </p:nvPicPr>
        <p:blipFill>
          <a:blip r:embed="rId7"/>
          <a:stretch>
            <a:fillRect/>
          </a:stretch>
        </p:blipFill>
        <p:spPr>
          <a:xfrm>
            <a:off x="6804940" y="994584"/>
            <a:ext cx="1524078" cy="463574"/>
          </a:xfrm>
          <a:prstGeom prst="rect">
            <a:avLst/>
          </a:prstGeom>
        </p:spPr>
      </p:pic>
      <p:pic>
        <p:nvPicPr>
          <p:cNvPr id="40" name="Picture 39"/>
          <p:cNvPicPr>
            <a:picLocks noChangeAspect="1"/>
          </p:cNvPicPr>
          <p:nvPr/>
        </p:nvPicPr>
        <p:blipFill>
          <a:blip r:embed="rId7"/>
          <a:stretch>
            <a:fillRect/>
          </a:stretch>
        </p:blipFill>
        <p:spPr>
          <a:xfrm>
            <a:off x="10483243" y="994584"/>
            <a:ext cx="437632" cy="133113"/>
          </a:xfrm>
          <a:prstGeom prst="rect">
            <a:avLst/>
          </a:prstGeom>
        </p:spPr>
      </p:pic>
      <p:pic>
        <p:nvPicPr>
          <p:cNvPr id="41" name="Picture 40"/>
          <p:cNvPicPr>
            <a:picLocks noChangeAspect="1"/>
          </p:cNvPicPr>
          <p:nvPr/>
        </p:nvPicPr>
        <p:blipFill>
          <a:blip r:embed="rId7"/>
          <a:stretch>
            <a:fillRect/>
          </a:stretch>
        </p:blipFill>
        <p:spPr>
          <a:xfrm>
            <a:off x="10343548" y="2894327"/>
            <a:ext cx="612201" cy="247721"/>
          </a:xfrm>
          <a:prstGeom prst="rect">
            <a:avLst/>
          </a:prstGeom>
        </p:spPr>
      </p:pic>
      <p:pic>
        <p:nvPicPr>
          <p:cNvPr id="42" name="Picture 41"/>
          <p:cNvPicPr>
            <a:picLocks noChangeAspect="1"/>
          </p:cNvPicPr>
          <p:nvPr/>
        </p:nvPicPr>
        <p:blipFill>
          <a:blip r:embed="rId7"/>
          <a:stretch>
            <a:fillRect/>
          </a:stretch>
        </p:blipFill>
        <p:spPr>
          <a:xfrm>
            <a:off x="8097081" y="6205206"/>
            <a:ext cx="740610" cy="244492"/>
          </a:xfrm>
          <a:prstGeom prst="rect">
            <a:avLst/>
          </a:prstGeom>
        </p:spPr>
      </p:pic>
      <p:pic>
        <p:nvPicPr>
          <p:cNvPr id="43" name="Picture 42"/>
          <p:cNvPicPr>
            <a:picLocks noChangeAspect="1"/>
          </p:cNvPicPr>
          <p:nvPr/>
        </p:nvPicPr>
        <p:blipFill>
          <a:blip r:embed="rId7"/>
          <a:stretch>
            <a:fillRect/>
          </a:stretch>
        </p:blipFill>
        <p:spPr>
          <a:xfrm>
            <a:off x="3075786" y="4575850"/>
            <a:ext cx="977891" cy="395694"/>
          </a:xfrm>
          <a:prstGeom prst="rect">
            <a:avLst/>
          </a:prstGeom>
        </p:spPr>
      </p:pic>
      <p:pic>
        <p:nvPicPr>
          <p:cNvPr id="44" name="Picture 43"/>
          <p:cNvPicPr>
            <a:picLocks noChangeAspect="1"/>
          </p:cNvPicPr>
          <p:nvPr/>
        </p:nvPicPr>
        <p:blipFill>
          <a:blip r:embed="rId7"/>
          <a:stretch>
            <a:fillRect/>
          </a:stretch>
        </p:blipFill>
        <p:spPr>
          <a:xfrm>
            <a:off x="3870423" y="5604414"/>
            <a:ext cx="955849" cy="386775"/>
          </a:xfrm>
          <a:prstGeom prst="rect">
            <a:avLst/>
          </a:prstGeom>
        </p:spPr>
      </p:pic>
      <p:sp>
        <p:nvSpPr>
          <p:cNvPr id="45" name="Rectangle 44"/>
          <p:cNvSpPr/>
          <p:nvPr/>
        </p:nvSpPr>
        <p:spPr>
          <a:xfrm>
            <a:off x="2943484" y="6618044"/>
            <a:ext cx="5810902" cy="239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ectangle 45"/>
          <p:cNvSpPr/>
          <p:nvPr/>
        </p:nvSpPr>
        <p:spPr>
          <a:xfrm>
            <a:off x="133340" y="3045438"/>
            <a:ext cx="1478403" cy="14409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en-ZA" dirty="0">
              <a:solidFill>
                <a:schemeClr val="tx1"/>
              </a:solidFill>
            </a:endParaRPr>
          </a:p>
        </p:txBody>
      </p:sp>
      <p:sp>
        <p:nvSpPr>
          <p:cNvPr id="7" name="TextBox 6"/>
          <p:cNvSpPr txBox="1"/>
          <p:nvPr/>
        </p:nvSpPr>
        <p:spPr>
          <a:xfrm>
            <a:off x="1001547" y="3319488"/>
            <a:ext cx="1419049" cy="584775"/>
          </a:xfrm>
          <a:prstGeom prst="rect">
            <a:avLst/>
          </a:prstGeom>
          <a:noFill/>
        </p:spPr>
        <p:txBody>
          <a:bodyPr wrap="square" rtlCol="0">
            <a:spAutoFit/>
          </a:bodyPr>
          <a:lstStyle/>
          <a:p>
            <a:r>
              <a:rPr lang="en-GB" sz="1600" dirty="0" smtClean="0"/>
              <a:t>(Zaire)</a:t>
            </a:r>
            <a:endParaRPr lang="en-ZA" sz="1600" dirty="0"/>
          </a:p>
          <a:p>
            <a:endParaRPr lang="en-ZA" sz="1600" dirty="0"/>
          </a:p>
        </p:txBody>
      </p:sp>
      <p:sp>
        <p:nvSpPr>
          <p:cNvPr id="8" name="Slide Number Placeholder 7"/>
          <p:cNvSpPr>
            <a:spLocks noGrp="1"/>
          </p:cNvSpPr>
          <p:nvPr>
            <p:ph type="sldNum" sz="quarter" idx="12"/>
          </p:nvPr>
        </p:nvSpPr>
        <p:spPr/>
        <p:txBody>
          <a:bodyPr/>
          <a:lstStyle/>
          <a:p>
            <a:fld id="{6680C16B-B1DC-4827-BC7C-EE651B0DE9E0}" type="slidenum">
              <a:rPr lang="en-ZA" smtClean="0"/>
              <a:t>5</a:t>
            </a:fld>
            <a:endParaRPr lang="en-ZA"/>
          </a:p>
        </p:txBody>
      </p:sp>
    </p:spTree>
    <p:extLst>
      <p:ext uri="{BB962C8B-B14F-4D97-AF65-F5344CB8AC3E}">
        <p14:creationId xmlns:p14="http://schemas.microsoft.com/office/powerpoint/2010/main" val="2761339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3"/>
          <a:stretch>
            <a:fillRect/>
          </a:stretch>
        </p:blipFill>
        <p:spPr>
          <a:xfrm>
            <a:off x="1" y="572202"/>
            <a:ext cx="12192000" cy="5628296"/>
          </a:xfrm>
          <a:prstGeom prst="rect">
            <a:avLst/>
          </a:prstGeom>
        </p:spPr>
      </p:pic>
      <p:sp>
        <p:nvSpPr>
          <p:cNvPr id="5" name="Rectangle 4"/>
          <p:cNvSpPr/>
          <p:nvPr/>
        </p:nvSpPr>
        <p:spPr>
          <a:xfrm>
            <a:off x="262935" y="6488668"/>
            <a:ext cx="1670650" cy="261610"/>
          </a:xfrm>
          <a:prstGeom prst="rect">
            <a:avLst/>
          </a:prstGeom>
        </p:spPr>
        <p:txBody>
          <a:bodyPr wrap="none">
            <a:spAutoFit/>
          </a:bodyPr>
          <a:lstStyle/>
          <a:p>
            <a:r>
              <a:rPr lang="en-ZA" sz="1100" dirty="0"/>
              <a:t>Lancet 2019; 393: 936–48</a:t>
            </a:r>
          </a:p>
        </p:txBody>
      </p:sp>
      <p:sp>
        <p:nvSpPr>
          <p:cNvPr id="7" name="Slide Number Placeholder 6"/>
          <p:cNvSpPr>
            <a:spLocks noGrp="1"/>
          </p:cNvSpPr>
          <p:nvPr>
            <p:ph type="sldNum" sz="quarter" idx="12"/>
          </p:nvPr>
        </p:nvSpPr>
        <p:spPr/>
        <p:txBody>
          <a:bodyPr/>
          <a:lstStyle/>
          <a:p>
            <a:fld id="{6680C16B-B1DC-4827-BC7C-EE651B0DE9E0}" type="slidenum">
              <a:rPr lang="en-ZA" smtClean="0"/>
              <a:t>6</a:t>
            </a:fld>
            <a:endParaRPr lang="en-ZA"/>
          </a:p>
        </p:txBody>
      </p:sp>
    </p:spTree>
    <p:extLst>
      <p:ext uri="{BB962C8B-B14F-4D97-AF65-F5344CB8AC3E}">
        <p14:creationId xmlns:p14="http://schemas.microsoft.com/office/powerpoint/2010/main" val="1757281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680C16B-B1DC-4827-BC7C-EE651B0DE9E0}" type="slidenum">
              <a:rPr lang="en-ZA" smtClean="0"/>
              <a:t>7</a:t>
            </a:fld>
            <a:endParaRPr lang="en-ZA"/>
          </a:p>
        </p:txBody>
      </p:sp>
      <p:pic>
        <p:nvPicPr>
          <p:cNvPr id="5" name="Picture 4"/>
          <p:cNvPicPr>
            <a:picLocks noChangeAspect="1"/>
          </p:cNvPicPr>
          <p:nvPr/>
        </p:nvPicPr>
        <p:blipFill>
          <a:blip r:embed="rId2"/>
          <a:stretch>
            <a:fillRect/>
          </a:stretch>
        </p:blipFill>
        <p:spPr>
          <a:xfrm>
            <a:off x="1485253" y="0"/>
            <a:ext cx="4074299" cy="1579075"/>
          </a:xfrm>
          <a:prstGeom prst="rect">
            <a:avLst/>
          </a:prstGeom>
        </p:spPr>
      </p:pic>
      <p:sp>
        <p:nvSpPr>
          <p:cNvPr id="6" name="Rectangle 5"/>
          <p:cNvSpPr/>
          <p:nvPr/>
        </p:nvSpPr>
        <p:spPr>
          <a:xfrm>
            <a:off x="1412101" y="1776655"/>
            <a:ext cx="1713931" cy="338554"/>
          </a:xfrm>
          <a:prstGeom prst="rect">
            <a:avLst/>
          </a:prstGeom>
        </p:spPr>
        <p:txBody>
          <a:bodyPr wrap="none">
            <a:spAutoFit/>
          </a:bodyPr>
          <a:lstStyle/>
          <a:p>
            <a:r>
              <a:rPr lang="en-ZA" sz="1600" i="1" dirty="0">
                <a:latin typeface="Roboto"/>
              </a:rPr>
              <a:t>19 October 2025</a:t>
            </a:r>
            <a:endParaRPr lang="en-ZA" sz="1600" dirty="0"/>
          </a:p>
        </p:txBody>
      </p:sp>
      <p:pic>
        <p:nvPicPr>
          <p:cNvPr id="7" name="Picture 6"/>
          <p:cNvPicPr>
            <a:picLocks noChangeAspect="1"/>
          </p:cNvPicPr>
          <p:nvPr/>
        </p:nvPicPr>
        <p:blipFill>
          <a:blip r:embed="rId3"/>
          <a:stretch>
            <a:fillRect/>
          </a:stretch>
        </p:blipFill>
        <p:spPr>
          <a:xfrm>
            <a:off x="1485253" y="2261830"/>
            <a:ext cx="9249803" cy="2873105"/>
          </a:xfrm>
          <a:prstGeom prst="rect">
            <a:avLst/>
          </a:prstGeom>
        </p:spPr>
      </p:pic>
      <p:pic>
        <p:nvPicPr>
          <p:cNvPr id="12" name="Content Placeholder 11"/>
          <p:cNvPicPr>
            <a:picLocks noGrp="1" noChangeAspect="1"/>
          </p:cNvPicPr>
          <p:nvPr>
            <p:ph idx="1"/>
          </p:nvPr>
        </p:nvPicPr>
        <p:blipFill>
          <a:blip r:embed="rId4"/>
          <a:stretch>
            <a:fillRect/>
          </a:stretch>
        </p:blipFill>
        <p:spPr>
          <a:xfrm>
            <a:off x="1485253" y="5409817"/>
            <a:ext cx="9176650" cy="686574"/>
          </a:xfrm>
          <a:prstGeom prst="rect">
            <a:avLst/>
          </a:prstGeom>
        </p:spPr>
      </p:pic>
      <p:pic>
        <p:nvPicPr>
          <p:cNvPr id="10" name="Picture 9"/>
          <p:cNvPicPr>
            <a:picLocks noChangeAspect="1"/>
          </p:cNvPicPr>
          <p:nvPr/>
        </p:nvPicPr>
        <p:blipFill>
          <a:blip r:embed="rId5"/>
          <a:stretch>
            <a:fillRect/>
          </a:stretch>
        </p:blipFill>
        <p:spPr>
          <a:xfrm>
            <a:off x="1594886" y="6144711"/>
            <a:ext cx="8892062" cy="705097"/>
          </a:xfrm>
          <a:prstGeom prst="rect">
            <a:avLst/>
          </a:prstGeom>
        </p:spPr>
      </p:pic>
      <p:sp>
        <p:nvSpPr>
          <p:cNvPr id="11" name="Rectangle 10"/>
          <p:cNvSpPr/>
          <p:nvPr/>
        </p:nvSpPr>
        <p:spPr>
          <a:xfrm>
            <a:off x="1594886" y="6157009"/>
            <a:ext cx="7576546" cy="278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1485253" y="4206563"/>
            <a:ext cx="9176651" cy="10566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49771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Picture 3"/>
          <p:cNvPicPr>
            <a:picLocks noChangeAspect="1"/>
          </p:cNvPicPr>
          <p:nvPr/>
        </p:nvPicPr>
        <p:blipFill>
          <a:blip r:embed="rId3"/>
          <a:stretch>
            <a:fillRect/>
          </a:stretch>
        </p:blipFill>
        <p:spPr>
          <a:xfrm>
            <a:off x="3860448" y="0"/>
            <a:ext cx="7050553" cy="6819510"/>
          </a:xfrm>
          <a:prstGeom prst="rect">
            <a:avLst/>
          </a:prstGeom>
        </p:spPr>
      </p:pic>
      <p:sp>
        <p:nvSpPr>
          <p:cNvPr id="5" name="Rectangle 4"/>
          <p:cNvSpPr/>
          <p:nvPr/>
        </p:nvSpPr>
        <p:spPr>
          <a:xfrm>
            <a:off x="3807665" y="3102292"/>
            <a:ext cx="4360136" cy="3826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217004" y="6444734"/>
            <a:ext cx="2270686" cy="276999"/>
          </a:xfrm>
          <a:prstGeom prst="rect">
            <a:avLst/>
          </a:prstGeom>
        </p:spPr>
        <p:txBody>
          <a:bodyPr wrap="none">
            <a:spAutoFit/>
          </a:bodyPr>
          <a:lstStyle/>
          <a:p>
            <a:r>
              <a:rPr lang="en-ZA" sz="1200" dirty="0">
                <a:solidFill>
                  <a:srgbClr val="222222"/>
                </a:solidFill>
              </a:rPr>
              <a:t>Nat Rev Dis Primers 6, 13 (2020). </a:t>
            </a:r>
            <a:endParaRPr lang="en-ZA" sz="1200" dirty="0"/>
          </a:p>
        </p:txBody>
      </p:sp>
      <p:pic>
        <p:nvPicPr>
          <p:cNvPr id="7" name="Picture 6"/>
          <p:cNvPicPr>
            <a:picLocks noChangeAspect="1"/>
          </p:cNvPicPr>
          <p:nvPr/>
        </p:nvPicPr>
        <p:blipFill>
          <a:blip r:embed="rId4"/>
          <a:stretch>
            <a:fillRect/>
          </a:stretch>
        </p:blipFill>
        <p:spPr>
          <a:xfrm>
            <a:off x="1114449" y="2787360"/>
            <a:ext cx="4690928" cy="1195130"/>
          </a:xfrm>
          <a:prstGeom prst="rect">
            <a:avLst/>
          </a:prstGeom>
        </p:spPr>
      </p:pic>
      <p:sp>
        <p:nvSpPr>
          <p:cNvPr id="8" name="Slide Number Placeholder 7"/>
          <p:cNvSpPr>
            <a:spLocks noGrp="1"/>
          </p:cNvSpPr>
          <p:nvPr>
            <p:ph type="sldNum" sz="quarter" idx="12"/>
          </p:nvPr>
        </p:nvSpPr>
        <p:spPr/>
        <p:txBody>
          <a:bodyPr/>
          <a:lstStyle/>
          <a:p>
            <a:fld id="{6680C16B-B1DC-4827-BC7C-EE651B0DE9E0}" type="slidenum">
              <a:rPr lang="en-ZA" smtClean="0"/>
              <a:t>8</a:t>
            </a:fld>
            <a:endParaRPr lang="en-ZA"/>
          </a:p>
        </p:txBody>
      </p:sp>
      <p:pic>
        <p:nvPicPr>
          <p:cNvPr id="11" name="Picture 10"/>
          <p:cNvPicPr>
            <a:picLocks noChangeAspect="1"/>
          </p:cNvPicPr>
          <p:nvPr/>
        </p:nvPicPr>
        <p:blipFill>
          <a:blip r:embed="rId5"/>
          <a:stretch>
            <a:fillRect/>
          </a:stretch>
        </p:blipFill>
        <p:spPr>
          <a:xfrm>
            <a:off x="243247" y="4647614"/>
            <a:ext cx="10541542" cy="806491"/>
          </a:xfrm>
          <a:prstGeom prst="rect">
            <a:avLst/>
          </a:prstGeom>
        </p:spPr>
      </p:pic>
      <p:pic>
        <p:nvPicPr>
          <p:cNvPr id="12" name="Picture 11"/>
          <p:cNvPicPr>
            <a:picLocks noChangeAspect="1"/>
          </p:cNvPicPr>
          <p:nvPr/>
        </p:nvPicPr>
        <p:blipFill>
          <a:blip r:embed="rId6"/>
          <a:stretch>
            <a:fillRect/>
          </a:stretch>
        </p:blipFill>
        <p:spPr>
          <a:xfrm>
            <a:off x="202506" y="4170281"/>
            <a:ext cx="3215143" cy="477333"/>
          </a:xfrm>
          <a:prstGeom prst="rect">
            <a:avLst/>
          </a:prstGeom>
        </p:spPr>
      </p:pic>
      <p:pic>
        <p:nvPicPr>
          <p:cNvPr id="13" name="Picture 12"/>
          <p:cNvPicPr>
            <a:picLocks noChangeAspect="1"/>
          </p:cNvPicPr>
          <p:nvPr/>
        </p:nvPicPr>
        <p:blipFill>
          <a:blip r:embed="rId7"/>
          <a:stretch>
            <a:fillRect/>
          </a:stretch>
        </p:blipFill>
        <p:spPr>
          <a:xfrm>
            <a:off x="117035" y="3988208"/>
            <a:ext cx="9284177" cy="2181907"/>
          </a:xfrm>
          <a:prstGeom prst="rect">
            <a:avLst/>
          </a:prstGeom>
        </p:spPr>
      </p:pic>
    </p:spTree>
    <p:extLst>
      <p:ext uri="{BB962C8B-B14F-4D97-AF65-F5344CB8AC3E}">
        <p14:creationId xmlns:p14="http://schemas.microsoft.com/office/powerpoint/2010/main" val="144322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153" y="0"/>
            <a:ext cx="10018985" cy="6721475"/>
          </a:xfrm>
          <a:prstGeom prst="rect">
            <a:avLst/>
          </a:prstGeom>
        </p:spPr>
      </p:pic>
      <p:sp>
        <p:nvSpPr>
          <p:cNvPr id="5" name="Rectangle 4"/>
          <p:cNvSpPr/>
          <p:nvPr/>
        </p:nvSpPr>
        <p:spPr>
          <a:xfrm rot="16200000">
            <a:off x="10122544" y="4933058"/>
            <a:ext cx="3572886" cy="276999"/>
          </a:xfrm>
          <a:prstGeom prst="rect">
            <a:avLst/>
          </a:prstGeom>
        </p:spPr>
        <p:txBody>
          <a:bodyPr wrap="square">
            <a:spAutoFit/>
          </a:bodyPr>
          <a:lstStyle/>
          <a:p>
            <a:r>
              <a:rPr lang="en-ZA" sz="1200" dirty="0" smtClean="0"/>
              <a:t>Open Forum Infect Dis. 2025 Aug 2;12(8):ofaf464 .</a:t>
            </a:r>
            <a:endParaRPr lang="en-ZA" sz="1200" dirty="0"/>
          </a:p>
        </p:txBody>
      </p:sp>
      <p:sp>
        <p:nvSpPr>
          <p:cNvPr id="6" name="Rectangle 5"/>
          <p:cNvSpPr/>
          <p:nvPr/>
        </p:nvSpPr>
        <p:spPr>
          <a:xfrm>
            <a:off x="7441403" y="1039911"/>
            <a:ext cx="1709531" cy="248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Down Arrow 6"/>
          <p:cNvSpPr/>
          <p:nvPr/>
        </p:nvSpPr>
        <p:spPr>
          <a:xfrm rot="17606649">
            <a:off x="5809577" y="-73147"/>
            <a:ext cx="417965" cy="879780"/>
          </a:xfrm>
          <a:prstGeom prst="downArrow">
            <a:avLst>
              <a:gd name="adj1" fmla="val 50000"/>
              <a:gd name="adj2" fmla="val 523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Slide Number Placeholder 1"/>
          <p:cNvSpPr>
            <a:spLocks noGrp="1"/>
          </p:cNvSpPr>
          <p:nvPr>
            <p:ph type="sldNum" sz="quarter" idx="12"/>
          </p:nvPr>
        </p:nvSpPr>
        <p:spPr/>
        <p:txBody>
          <a:bodyPr/>
          <a:lstStyle/>
          <a:p>
            <a:fld id="{6680C16B-B1DC-4827-BC7C-EE651B0DE9E0}" type="slidenum">
              <a:rPr lang="en-ZA" smtClean="0"/>
              <a:t>9</a:t>
            </a:fld>
            <a:endParaRPr lang="en-ZA"/>
          </a:p>
        </p:txBody>
      </p:sp>
    </p:spTree>
    <p:extLst>
      <p:ext uri="{BB962C8B-B14F-4D97-AF65-F5344CB8AC3E}">
        <p14:creationId xmlns:p14="http://schemas.microsoft.com/office/powerpoint/2010/main" val="3584442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4537</TotalTime>
  <Words>2626</Words>
  <Application>Microsoft Office PowerPoint</Application>
  <PresentationFormat>Widescreen</PresentationFormat>
  <Paragraphs>291</Paragraphs>
  <Slides>39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Courier New</vt:lpstr>
      <vt:lpstr>Roboto</vt:lpstr>
      <vt:lpstr>Office Theme</vt:lpstr>
      <vt:lpstr>Ebola Virus Disease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Laboratory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precautions and biosafety procedures:</vt:lpstr>
      <vt:lpstr>PowerPoint Presentation</vt:lpstr>
      <vt:lpstr>2. PPE kit for handling of VHF specimens includes</vt:lpstr>
      <vt:lpstr>PowerPoint Presentation</vt:lpstr>
      <vt:lpstr>PowerPoint Presentation</vt:lpstr>
      <vt:lpstr>PowerPoint Presentation</vt:lpstr>
      <vt:lpstr>PowerPoint Presentation</vt:lpstr>
      <vt:lpstr>PowerPoint Presentation</vt:lpstr>
      <vt:lpstr>PowerPoint Presentation</vt:lpstr>
      <vt:lpstr>3. Decontamination and disinfection   </vt:lpstr>
      <vt:lpstr>PowerPoint Presentation</vt:lpstr>
      <vt:lpstr>PowerPoint Presentation</vt:lpstr>
      <vt:lpstr>4. Sharps and waste management </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Ebola</dc:title>
  <dc:creator>Mpho Sikhosana</dc:creator>
  <cp:lastModifiedBy>Mpho Sikhosana</cp:lastModifiedBy>
  <cp:revision>141</cp:revision>
  <dcterms:created xsi:type="dcterms:W3CDTF">2025-10-21T19:19:14Z</dcterms:created>
  <dcterms:modified xsi:type="dcterms:W3CDTF">2025-11-20T05:45:12Z</dcterms:modified>
</cp:coreProperties>
</file>