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6"/>
  </p:notesMasterIdLst>
  <p:handoutMasterIdLst>
    <p:handoutMasterId r:id="rId27"/>
  </p:handoutMasterIdLst>
  <p:sldIdLst>
    <p:sldId id="1162" r:id="rId5"/>
    <p:sldId id="3843" r:id="rId6"/>
    <p:sldId id="3844" r:id="rId7"/>
    <p:sldId id="3845" r:id="rId8"/>
    <p:sldId id="3846" r:id="rId9"/>
    <p:sldId id="3847" r:id="rId10"/>
    <p:sldId id="3848" r:id="rId11"/>
    <p:sldId id="1123" r:id="rId12"/>
    <p:sldId id="3839" r:id="rId13"/>
    <p:sldId id="3842" r:id="rId14"/>
    <p:sldId id="3849" r:id="rId15"/>
    <p:sldId id="3841" r:id="rId16"/>
    <p:sldId id="1124" r:id="rId17"/>
    <p:sldId id="3838" r:id="rId18"/>
    <p:sldId id="1126" r:id="rId19"/>
    <p:sldId id="1127" r:id="rId20"/>
    <p:sldId id="3840" r:id="rId21"/>
    <p:sldId id="3852" r:id="rId22"/>
    <p:sldId id="1129" r:id="rId23"/>
    <p:sldId id="3853" r:id="rId24"/>
    <p:sldId id="3851" r:id="rId25"/>
  </p:sldIdLst>
  <p:sldSz cx="9144000" cy="5143500" type="screen16x9"/>
  <p:notesSz cx="6735763" cy="9866313"/>
  <p:custDataLst>
    <p:tags r:id="rId28"/>
  </p:custDataLst>
  <p:defaultTextStyle>
    <a:defPPr>
      <a:defRPr lang="en-US"/>
    </a:defPPr>
    <a:lvl1pPr algn="l" rtl="0" fontAlgn="base">
      <a:spcBef>
        <a:spcPct val="0"/>
      </a:spcBef>
      <a:spcAft>
        <a:spcPct val="0"/>
      </a:spcAft>
      <a:defRPr sz="1224" kern="1200">
        <a:solidFill>
          <a:schemeClr val="tx1"/>
        </a:solidFill>
        <a:latin typeface="Arial" charset="0"/>
        <a:ea typeface="+mn-ea"/>
        <a:cs typeface="+mn-cs"/>
      </a:defRPr>
    </a:lvl1pPr>
    <a:lvl2pPr marL="349849" algn="l" rtl="0" fontAlgn="base">
      <a:spcBef>
        <a:spcPct val="0"/>
      </a:spcBef>
      <a:spcAft>
        <a:spcPct val="0"/>
      </a:spcAft>
      <a:defRPr sz="1224" kern="1200">
        <a:solidFill>
          <a:schemeClr val="tx1"/>
        </a:solidFill>
        <a:latin typeface="Arial" charset="0"/>
        <a:ea typeface="+mn-ea"/>
        <a:cs typeface="+mn-cs"/>
      </a:defRPr>
    </a:lvl2pPr>
    <a:lvl3pPr marL="699699" algn="l" rtl="0" fontAlgn="base">
      <a:spcBef>
        <a:spcPct val="0"/>
      </a:spcBef>
      <a:spcAft>
        <a:spcPct val="0"/>
      </a:spcAft>
      <a:defRPr sz="1224" kern="1200">
        <a:solidFill>
          <a:schemeClr val="tx1"/>
        </a:solidFill>
        <a:latin typeface="Arial" charset="0"/>
        <a:ea typeface="+mn-ea"/>
        <a:cs typeface="+mn-cs"/>
      </a:defRPr>
    </a:lvl3pPr>
    <a:lvl4pPr marL="1049548" algn="l" rtl="0" fontAlgn="base">
      <a:spcBef>
        <a:spcPct val="0"/>
      </a:spcBef>
      <a:spcAft>
        <a:spcPct val="0"/>
      </a:spcAft>
      <a:defRPr sz="1224" kern="1200">
        <a:solidFill>
          <a:schemeClr val="tx1"/>
        </a:solidFill>
        <a:latin typeface="Arial" charset="0"/>
        <a:ea typeface="+mn-ea"/>
        <a:cs typeface="+mn-cs"/>
      </a:defRPr>
    </a:lvl4pPr>
    <a:lvl5pPr marL="1399398" algn="l" rtl="0" fontAlgn="base">
      <a:spcBef>
        <a:spcPct val="0"/>
      </a:spcBef>
      <a:spcAft>
        <a:spcPct val="0"/>
      </a:spcAft>
      <a:defRPr sz="1224" kern="1200">
        <a:solidFill>
          <a:schemeClr val="tx1"/>
        </a:solidFill>
        <a:latin typeface="Arial" charset="0"/>
        <a:ea typeface="+mn-ea"/>
        <a:cs typeface="+mn-cs"/>
      </a:defRPr>
    </a:lvl5pPr>
    <a:lvl6pPr marL="1749247" algn="l" defTabSz="699699" rtl="0" eaLnBrk="1" latinLnBrk="0" hangingPunct="1">
      <a:defRPr sz="1224" kern="1200">
        <a:solidFill>
          <a:schemeClr val="tx1"/>
        </a:solidFill>
        <a:latin typeface="Arial" charset="0"/>
        <a:ea typeface="+mn-ea"/>
        <a:cs typeface="+mn-cs"/>
      </a:defRPr>
    </a:lvl6pPr>
    <a:lvl7pPr marL="2099097" algn="l" defTabSz="699699" rtl="0" eaLnBrk="1" latinLnBrk="0" hangingPunct="1">
      <a:defRPr sz="1224" kern="1200">
        <a:solidFill>
          <a:schemeClr val="tx1"/>
        </a:solidFill>
        <a:latin typeface="Arial" charset="0"/>
        <a:ea typeface="+mn-ea"/>
        <a:cs typeface="+mn-cs"/>
      </a:defRPr>
    </a:lvl7pPr>
    <a:lvl8pPr marL="2448946" algn="l" defTabSz="699699" rtl="0" eaLnBrk="1" latinLnBrk="0" hangingPunct="1">
      <a:defRPr sz="1224" kern="1200">
        <a:solidFill>
          <a:schemeClr val="tx1"/>
        </a:solidFill>
        <a:latin typeface="Arial" charset="0"/>
        <a:ea typeface="+mn-ea"/>
        <a:cs typeface="+mn-cs"/>
      </a:defRPr>
    </a:lvl8pPr>
    <a:lvl9pPr marL="2798796" algn="l" defTabSz="699699" rtl="0" eaLnBrk="1" latinLnBrk="0" hangingPunct="1">
      <a:defRPr sz="122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pos="113" userDrawn="1">
          <p15:clr>
            <a:srgbClr val="A4A3A4"/>
          </p15:clr>
        </p15:guide>
        <p15:guide id="2" orient="horz" pos="15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budusha,Thato" initials="M" lastIdx="1" clrIdx="0">
    <p:extLst>
      <p:ext uri="{19B8F6BF-5375-455C-9EA6-DF929625EA0E}">
        <p15:presenceInfo xmlns:p15="http://schemas.microsoft.com/office/powerpoint/2012/main" userId="S-1-5-21-2372487174-1095743327-942915644-99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96"/>
    <a:srgbClr val="002E62"/>
    <a:srgbClr val="001A3F"/>
    <a:srgbClr val="F9B22A"/>
    <a:srgbClr val="009FE3"/>
    <a:srgbClr val="BA0C35"/>
    <a:srgbClr val="B78C60"/>
    <a:srgbClr val="C5D9EB"/>
    <a:srgbClr val="E7EAEE"/>
    <a:srgbClr val="CCD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420F9-476B-4CD1-A11C-D7E1DF782EB4}" v="4" dt="2025-07-30T05:42:21.302"/>
    <p1510:client id="{F8099E45-8CC9-442A-8314-07029DE066A6}" v="1" dt="2025-07-29T17:35:21.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029" autoAdjust="0"/>
    <p:restoredTop sz="64942" autoAdjust="0"/>
  </p:normalViewPr>
  <p:slideViewPr>
    <p:cSldViewPr snapToGrid="0">
      <p:cViewPr varScale="1">
        <p:scale>
          <a:sx n="109" d="100"/>
          <a:sy n="109" d="100"/>
        </p:scale>
        <p:origin x="125" y="62"/>
      </p:cViewPr>
      <p:guideLst>
        <p:guide pos="113"/>
        <p:guide orient="horz" pos="1529"/>
      </p:guideLst>
    </p:cSldViewPr>
  </p:slideViewPr>
  <p:outlineViewPr>
    <p:cViewPr>
      <p:scale>
        <a:sx n="33" d="100"/>
        <a:sy n="33" d="100"/>
      </p:scale>
      <p:origin x="0" y="-16435"/>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626" cy="495181"/>
          </a:xfrm>
          <a:prstGeom prst="rect">
            <a:avLst/>
          </a:prstGeom>
        </p:spPr>
        <p:txBody>
          <a:bodyPr vert="horz" lIns="91439" tIns="45719" rIns="91439" bIns="45719" rtlCol="0"/>
          <a:lstStyle>
            <a:lvl1pPr algn="l">
              <a:defRPr sz="1200"/>
            </a:lvl1pPr>
          </a:lstStyle>
          <a:p>
            <a:endParaRPr lang="en-ZA" dirty="0"/>
          </a:p>
        </p:txBody>
      </p:sp>
      <p:sp>
        <p:nvSpPr>
          <p:cNvPr id="3" name="Date Placeholder 2"/>
          <p:cNvSpPr>
            <a:spLocks noGrp="1"/>
          </p:cNvSpPr>
          <p:nvPr>
            <p:ph type="dt" sz="quarter" idx="1"/>
          </p:nvPr>
        </p:nvSpPr>
        <p:spPr>
          <a:xfrm>
            <a:off x="3815599" y="0"/>
            <a:ext cx="2918626" cy="495181"/>
          </a:xfrm>
          <a:prstGeom prst="rect">
            <a:avLst/>
          </a:prstGeom>
        </p:spPr>
        <p:txBody>
          <a:bodyPr vert="horz" lIns="91439" tIns="45719" rIns="91439" bIns="45719" rtlCol="0"/>
          <a:lstStyle>
            <a:lvl1pPr algn="r">
              <a:defRPr sz="1200"/>
            </a:lvl1pPr>
          </a:lstStyle>
          <a:p>
            <a:fld id="{97EE54D5-B787-4887-BEEA-1C8F80C52F13}" type="datetimeFigureOut">
              <a:rPr lang="en-ZA" smtClean="0"/>
              <a:t>2025/08/29</a:t>
            </a:fld>
            <a:endParaRPr lang="en-ZA" dirty="0"/>
          </a:p>
        </p:txBody>
      </p:sp>
      <p:sp>
        <p:nvSpPr>
          <p:cNvPr id="4" name="Footer Placeholder 3"/>
          <p:cNvSpPr>
            <a:spLocks noGrp="1"/>
          </p:cNvSpPr>
          <p:nvPr>
            <p:ph type="ftr" sz="quarter" idx="2"/>
          </p:nvPr>
        </p:nvSpPr>
        <p:spPr>
          <a:xfrm>
            <a:off x="1" y="9371133"/>
            <a:ext cx="2918626" cy="495181"/>
          </a:xfrm>
          <a:prstGeom prst="rect">
            <a:avLst/>
          </a:prstGeom>
        </p:spPr>
        <p:txBody>
          <a:bodyPr vert="horz" lIns="91439" tIns="45719" rIns="91439" bIns="4571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15599" y="9371133"/>
            <a:ext cx="2918626" cy="495181"/>
          </a:xfrm>
          <a:prstGeom prst="rect">
            <a:avLst/>
          </a:prstGeom>
        </p:spPr>
        <p:txBody>
          <a:bodyPr vert="horz" lIns="91439" tIns="45719" rIns="91439" bIns="45719" rtlCol="0" anchor="b"/>
          <a:lstStyle>
            <a:lvl1pPr algn="r">
              <a:defRPr sz="1200"/>
            </a:lvl1pPr>
          </a:lstStyle>
          <a:p>
            <a:fld id="{F32C45C8-01C7-40A3-ABE5-44207C4D80F6}" type="slidenum">
              <a:rPr lang="en-ZA" smtClean="0"/>
              <a:t>‹#›</a:t>
            </a:fld>
            <a:endParaRPr lang="en-ZA" dirty="0"/>
          </a:p>
        </p:txBody>
      </p:sp>
    </p:spTree>
    <p:extLst>
      <p:ext uri="{BB962C8B-B14F-4D97-AF65-F5344CB8AC3E}">
        <p14:creationId xmlns:p14="http://schemas.microsoft.com/office/powerpoint/2010/main" val="2021039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5029"/>
          </a:xfrm>
          <a:prstGeom prst="rect">
            <a:avLst/>
          </a:prstGeom>
        </p:spPr>
        <p:txBody>
          <a:bodyPr vert="horz" lIns="92490" tIns="46246" rIns="92490" bIns="46246" rtlCol="0"/>
          <a:lstStyle>
            <a:lvl1pPr algn="l">
              <a:defRPr sz="1200"/>
            </a:lvl1pPr>
          </a:lstStyle>
          <a:p>
            <a:endParaRPr lang="en-ZA" dirty="0"/>
          </a:p>
        </p:txBody>
      </p:sp>
      <p:sp>
        <p:nvSpPr>
          <p:cNvPr id="3" name="Date Placeholder 2"/>
          <p:cNvSpPr>
            <a:spLocks noGrp="1"/>
          </p:cNvSpPr>
          <p:nvPr>
            <p:ph type="dt" idx="1"/>
          </p:nvPr>
        </p:nvSpPr>
        <p:spPr>
          <a:xfrm>
            <a:off x="3815376" y="0"/>
            <a:ext cx="2918830" cy="495029"/>
          </a:xfrm>
          <a:prstGeom prst="rect">
            <a:avLst/>
          </a:prstGeom>
        </p:spPr>
        <p:txBody>
          <a:bodyPr vert="horz" lIns="92490" tIns="46246" rIns="92490" bIns="46246" rtlCol="0"/>
          <a:lstStyle>
            <a:lvl1pPr algn="r">
              <a:defRPr sz="1200"/>
            </a:lvl1pPr>
          </a:lstStyle>
          <a:p>
            <a:fld id="{C63FC257-6A1F-4CF7-8CDC-5F6B0E83A387}" type="datetimeFigureOut">
              <a:rPr lang="en-ZA" smtClean="0"/>
              <a:t>2025/08/29</a:t>
            </a:fld>
            <a:endParaRPr lang="en-ZA" dirty="0"/>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2490" tIns="46246" rIns="92490" bIns="46246" rtlCol="0" anchor="ctr"/>
          <a:lstStyle/>
          <a:p>
            <a:endParaRPr lang="en-ZA"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2490" tIns="46246" rIns="92490"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2" y="9371286"/>
            <a:ext cx="2918830" cy="495028"/>
          </a:xfrm>
          <a:prstGeom prst="rect">
            <a:avLst/>
          </a:prstGeom>
        </p:spPr>
        <p:txBody>
          <a:bodyPr vert="horz" lIns="92490" tIns="46246" rIns="92490" bIns="4624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15376" y="9371286"/>
            <a:ext cx="2918830" cy="495028"/>
          </a:xfrm>
          <a:prstGeom prst="rect">
            <a:avLst/>
          </a:prstGeom>
        </p:spPr>
        <p:txBody>
          <a:bodyPr vert="horz" lIns="92490" tIns="46246" rIns="92490" bIns="46246" rtlCol="0" anchor="b"/>
          <a:lstStyle>
            <a:lvl1pPr algn="r">
              <a:defRPr sz="1200"/>
            </a:lvl1pPr>
          </a:lstStyle>
          <a:p>
            <a:fld id="{CC127AAD-53B8-41D0-8147-9BFB69850F2E}" type="slidenum">
              <a:rPr lang="en-ZA" smtClean="0"/>
              <a:t>‹#›</a:t>
            </a:fld>
            <a:endParaRPr lang="en-ZA" dirty="0"/>
          </a:p>
        </p:txBody>
      </p:sp>
    </p:spTree>
    <p:extLst>
      <p:ext uri="{BB962C8B-B14F-4D97-AF65-F5344CB8AC3E}">
        <p14:creationId xmlns:p14="http://schemas.microsoft.com/office/powerpoint/2010/main" val="35373073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jpeg"/><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211271531"/>
              </p:ext>
            </p:extLst>
          </p:nvPr>
        </p:nvGraphicFramePr>
        <p:xfrm>
          <a:off x="1622" y="1217"/>
          <a:ext cx="1619" cy="121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2" y="1217"/>
                        <a:ext cx="1619" cy="121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986518-072D-4F2B-85DF-1B00057B54D5}"/>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7" name="Picture 6">
            <a:extLst>
              <a:ext uri="{FF2B5EF4-FFF2-40B4-BE49-F238E27FC236}">
                <a16:creationId xmlns:a16="http://schemas.microsoft.com/office/drawing/2014/main" id="{EA315486-C1BA-4127-9F39-185FC7EC373E}"/>
              </a:ext>
            </a:extLst>
          </p:cNvPr>
          <p:cNvPicPr>
            <a:picLocks noChangeAspect="1"/>
          </p:cNvPicPr>
          <p:nvPr/>
        </p:nvPicPr>
        <p:blipFill>
          <a:blip r:embed="rId6"/>
          <a:stretch>
            <a:fillRect/>
          </a:stretch>
        </p:blipFill>
        <p:spPr bwMode="ltGray">
          <a:xfrm>
            <a:off x="3375660" y="0"/>
            <a:ext cx="5768340" cy="5143500"/>
          </a:xfrm>
          <a:prstGeom prst="rect">
            <a:avLst/>
          </a:prstGeom>
        </p:spPr>
      </p:pic>
      <p:pic>
        <p:nvPicPr>
          <p:cNvPr id="6" name="Picture 5">
            <a:extLst>
              <a:ext uri="{FF2B5EF4-FFF2-40B4-BE49-F238E27FC236}">
                <a16:creationId xmlns:a16="http://schemas.microsoft.com/office/drawing/2014/main" id="{60A3F958-5AFB-4A40-99E3-820CADD9025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Lst>
          </a:blip>
          <a:srcRect l="12387" t="18703" r="43487" b="4630"/>
          <a:stretch/>
        </p:blipFill>
        <p:spPr bwMode="ltGray">
          <a:xfrm>
            <a:off x="0" y="0"/>
            <a:ext cx="5267325" cy="5149129"/>
          </a:xfrm>
          <a:prstGeom prst="rect">
            <a:avLst/>
          </a:prstGeom>
        </p:spPr>
      </p:pic>
      <p:sp>
        <p:nvSpPr>
          <p:cNvPr id="13314" name="Title"/>
          <p:cNvSpPr>
            <a:spLocks noGrp="1" noChangeArrowheads="1"/>
          </p:cNvSpPr>
          <p:nvPr>
            <p:ph type="ctrTitle"/>
          </p:nvPr>
        </p:nvSpPr>
        <p:spPr bwMode="ltGray">
          <a:xfrm>
            <a:off x="223856" y="1324374"/>
            <a:ext cx="395903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3200" noProof="0" dirty="0">
                <a:solidFill>
                  <a:schemeClr val="bg1"/>
                </a:solidFill>
                <a:latin typeface="+mj-lt"/>
              </a:defRPr>
            </a:lvl1pPr>
          </a:lstStyle>
          <a:p>
            <a:pPr lvl="0" algn="l" defTabSz="1193824" rtl="0" eaLnBrk="1" fontAlgn="base" hangingPunct="1">
              <a:spcBef>
                <a:spcPct val="0"/>
              </a:spcBef>
              <a:spcAft>
                <a:spcPct val="0"/>
              </a:spcAft>
              <a:buNone/>
              <a:tabLst>
                <a:tab pos="359840" algn="l"/>
              </a:tabLst>
            </a:pPr>
            <a:r>
              <a:rPr lang="en-US" noProof="0"/>
              <a:t>Click to edit Master title style</a:t>
            </a:r>
            <a:endParaRPr lang="en-US" noProof="0" dirty="0"/>
          </a:p>
        </p:txBody>
      </p:sp>
      <p:sp>
        <p:nvSpPr>
          <p:cNvPr id="13315" name="Subtitle"/>
          <p:cNvSpPr>
            <a:spLocks noGrp="1" noChangeArrowheads="1"/>
          </p:cNvSpPr>
          <p:nvPr>
            <p:ph type="subTitle" idx="1"/>
          </p:nvPr>
        </p:nvSpPr>
        <p:spPr bwMode="ltGray">
          <a:xfrm>
            <a:off x="223856" y="2980566"/>
            <a:ext cx="3959038" cy="215444"/>
          </a:xfrm>
          <a:prstGeom prst="rect">
            <a:avLst/>
          </a:prstGeom>
        </p:spPr>
        <p:txBody>
          <a:bodyPr vert="horz" wrap="square" lIns="0" tIns="0" rIns="0" bIns="0" rtlCol="0">
            <a:spAutoFit/>
          </a:bodyPr>
          <a:lstStyle>
            <a:lvl1pPr>
              <a:defRPr lang="en-US" sz="1400" cap="all" noProof="0" dirty="0">
                <a:solidFill>
                  <a:schemeClr val="bg1"/>
                </a:solidFill>
                <a:latin typeface="+mj-lt"/>
              </a:defRPr>
            </a:lvl1pPr>
          </a:lstStyle>
          <a:p>
            <a:pPr marL="0" lvl="0" indent="0" algn="l" defTabSz="895323" rtl="0" eaLnBrk="1" fontAlgn="base" latinLnBrk="0" hangingPunct="1">
              <a:spcBef>
                <a:spcPct val="0"/>
              </a:spcBef>
              <a:spcAft>
                <a:spcPct val="0"/>
              </a:spcAft>
              <a:buClr>
                <a:schemeClr val="tx2"/>
              </a:buClr>
              <a:buSzPct val="100000"/>
              <a:buNone/>
            </a:pPr>
            <a:r>
              <a:rPr lang="en-US" noProof="0"/>
              <a:t>Click to edit Master subtitle style</a:t>
            </a:r>
            <a:endParaRPr lang="en-US" noProof="0" dirty="0"/>
          </a:p>
        </p:txBody>
      </p:sp>
      <p:sp>
        <p:nvSpPr>
          <p:cNvPr id="57" name="Document type" hidden="1"/>
          <p:cNvSpPr txBox="1">
            <a:spLocks noChangeArrowheads="1"/>
          </p:cNvSpPr>
          <p:nvPr/>
        </p:nvSpPr>
        <p:spPr bwMode="gray">
          <a:xfrm>
            <a:off x="223857" y="4359759"/>
            <a:ext cx="30673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00" baseline="0" noProof="0" dirty="0">
                <a:solidFill>
                  <a:schemeClr val="bg1"/>
                </a:solidFill>
                <a:latin typeface="+mn-lt"/>
              </a:rPr>
              <a:t>Document type | Date</a:t>
            </a:r>
          </a:p>
        </p:txBody>
      </p:sp>
      <p:sp>
        <p:nvSpPr>
          <p:cNvPr id="5" name="Rectangle 4">
            <a:extLst>
              <a:ext uri="{FF2B5EF4-FFF2-40B4-BE49-F238E27FC236}">
                <a16:creationId xmlns:a16="http://schemas.microsoft.com/office/drawing/2014/main" id="{D427D1EC-9B46-4E08-8C90-064BB2BF5274}"/>
              </a:ext>
            </a:extLst>
          </p:cNvPr>
          <p:cNvSpPr/>
          <p:nvPr/>
        </p:nvSpPr>
        <p:spPr bwMode="ltGray">
          <a:xfrm>
            <a:off x="3241" y="266999"/>
            <a:ext cx="1994242" cy="71255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a:extLst>
              <a:ext uri="{FF2B5EF4-FFF2-40B4-BE49-F238E27FC236}">
                <a16:creationId xmlns:a16="http://schemas.microsoft.com/office/drawing/2014/main" id="{4C9C14CE-0839-4B18-8A55-32555DBE8CBF}"/>
              </a:ext>
            </a:extLst>
          </p:cNvPr>
          <p:cNvPicPr>
            <a:picLocks noChangeAspect="1"/>
          </p:cNvPicPr>
          <p:nvPr/>
        </p:nvPicPr>
        <p:blipFill>
          <a:blip r:embed="rId9"/>
          <a:stretch>
            <a:fillRect/>
          </a:stretch>
        </p:blipFill>
        <p:spPr bwMode="ltGray">
          <a:xfrm>
            <a:off x="407839" y="291372"/>
            <a:ext cx="1589644" cy="663808"/>
          </a:xfrm>
          <a:prstGeom prst="rect">
            <a:avLst/>
          </a:prstGeom>
        </p:spPr>
      </p:pic>
      <p:cxnSp>
        <p:nvCxnSpPr>
          <p:cNvPr id="8" name="Straight Connector 7">
            <a:extLst>
              <a:ext uri="{FF2B5EF4-FFF2-40B4-BE49-F238E27FC236}">
                <a16:creationId xmlns:a16="http://schemas.microsoft.com/office/drawing/2014/main" id="{853F4483-104E-42EA-B27D-C56A6FF1B3DC}"/>
              </a:ext>
            </a:extLst>
          </p:cNvPr>
          <p:cNvCxnSpPr>
            <a:cxnSpLocks/>
          </p:cNvCxnSpPr>
          <p:nvPr/>
        </p:nvCxnSpPr>
        <p:spPr bwMode="ltGray">
          <a:xfrm flipV="1">
            <a:off x="3964212" y="200786"/>
            <a:ext cx="1038833" cy="474755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70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5431249"/>
              </p:ext>
            </p:extLst>
          </p:nvPr>
        </p:nvGraphicFramePr>
        <p:xfrm>
          <a:off x="1622" y="1217"/>
          <a:ext cx="1619" cy="121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2" y="1217"/>
                        <a:ext cx="1619" cy="121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986518-072D-4F2B-85DF-1B00057B54D5}"/>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9" name="Picture 8">
            <a:extLst>
              <a:ext uri="{FF2B5EF4-FFF2-40B4-BE49-F238E27FC236}">
                <a16:creationId xmlns:a16="http://schemas.microsoft.com/office/drawing/2014/main" id="{3A3FEE5A-939E-4303-937F-7D999A297647}"/>
              </a:ext>
            </a:extLst>
          </p:cNvPr>
          <p:cNvPicPr>
            <a:picLocks noChangeAspect="1"/>
          </p:cNvPicPr>
          <p:nvPr/>
        </p:nvPicPr>
        <p:blipFill>
          <a:blip r:embed="rId6"/>
          <a:stretch>
            <a:fillRect/>
          </a:stretch>
        </p:blipFill>
        <p:spPr>
          <a:xfrm>
            <a:off x="3573780" y="0"/>
            <a:ext cx="5570220" cy="5143500"/>
          </a:xfrm>
          <a:prstGeom prst="rect">
            <a:avLst/>
          </a:prstGeom>
        </p:spPr>
      </p:pic>
      <p:pic>
        <p:nvPicPr>
          <p:cNvPr id="6" name="Picture 5">
            <a:extLst>
              <a:ext uri="{FF2B5EF4-FFF2-40B4-BE49-F238E27FC236}">
                <a16:creationId xmlns:a16="http://schemas.microsoft.com/office/drawing/2014/main" id="{60A3F958-5AFB-4A40-99E3-820CADD9025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Lst>
          </a:blip>
          <a:srcRect l="12387" t="18703" r="43487" b="4630"/>
          <a:stretch/>
        </p:blipFill>
        <p:spPr bwMode="ltGray">
          <a:xfrm>
            <a:off x="0" y="0"/>
            <a:ext cx="5267325" cy="5149129"/>
          </a:xfrm>
          <a:prstGeom prst="rect">
            <a:avLst/>
          </a:prstGeom>
        </p:spPr>
      </p:pic>
      <p:sp>
        <p:nvSpPr>
          <p:cNvPr id="13314" name="Title"/>
          <p:cNvSpPr>
            <a:spLocks noGrp="1" noChangeArrowheads="1"/>
          </p:cNvSpPr>
          <p:nvPr>
            <p:ph type="ctrTitle"/>
          </p:nvPr>
        </p:nvSpPr>
        <p:spPr bwMode="ltGray">
          <a:xfrm>
            <a:off x="223856" y="1324374"/>
            <a:ext cx="395903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3200" noProof="0" dirty="0">
                <a:solidFill>
                  <a:schemeClr val="bg1"/>
                </a:solidFill>
                <a:latin typeface="+mj-lt"/>
              </a:defRPr>
            </a:lvl1pPr>
          </a:lstStyle>
          <a:p>
            <a:pPr lvl="0" algn="l" defTabSz="1193824" rtl="0" eaLnBrk="1" fontAlgn="base" hangingPunct="1">
              <a:spcBef>
                <a:spcPct val="0"/>
              </a:spcBef>
              <a:spcAft>
                <a:spcPct val="0"/>
              </a:spcAft>
              <a:buNone/>
              <a:tabLst>
                <a:tab pos="359840" algn="l"/>
              </a:tabLst>
            </a:pPr>
            <a:r>
              <a:rPr lang="en-US" noProof="0"/>
              <a:t>Click to edit Master title style</a:t>
            </a:r>
            <a:endParaRPr lang="en-US" noProof="0" dirty="0"/>
          </a:p>
        </p:txBody>
      </p:sp>
      <p:sp>
        <p:nvSpPr>
          <p:cNvPr id="13315" name="Subtitle"/>
          <p:cNvSpPr>
            <a:spLocks noGrp="1" noChangeArrowheads="1"/>
          </p:cNvSpPr>
          <p:nvPr>
            <p:ph type="subTitle" idx="1"/>
          </p:nvPr>
        </p:nvSpPr>
        <p:spPr bwMode="ltGray">
          <a:xfrm>
            <a:off x="223856" y="2980566"/>
            <a:ext cx="3959038" cy="215444"/>
          </a:xfrm>
          <a:prstGeom prst="rect">
            <a:avLst/>
          </a:prstGeom>
        </p:spPr>
        <p:txBody>
          <a:bodyPr vert="horz" wrap="square" lIns="0" tIns="0" rIns="0" bIns="0" rtlCol="0">
            <a:spAutoFit/>
          </a:bodyPr>
          <a:lstStyle>
            <a:lvl1pPr>
              <a:defRPr lang="en-US" sz="1400" cap="all" noProof="0" dirty="0">
                <a:solidFill>
                  <a:schemeClr val="bg1"/>
                </a:solidFill>
                <a:latin typeface="+mj-lt"/>
              </a:defRPr>
            </a:lvl1pPr>
          </a:lstStyle>
          <a:p>
            <a:pPr marL="0" lvl="0" indent="0" algn="l" defTabSz="895323" rtl="0" eaLnBrk="1" fontAlgn="base" latinLnBrk="0" hangingPunct="1">
              <a:spcBef>
                <a:spcPct val="0"/>
              </a:spcBef>
              <a:spcAft>
                <a:spcPct val="0"/>
              </a:spcAft>
              <a:buClr>
                <a:schemeClr val="tx2"/>
              </a:buClr>
              <a:buSzPct val="100000"/>
              <a:buNone/>
            </a:pPr>
            <a:r>
              <a:rPr lang="en-US" noProof="0"/>
              <a:t>Click to edit Master subtitle style</a:t>
            </a:r>
            <a:endParaRPr lang="en-US" noProof="0" dirty="0"/>
          </a:p>
        </p:txBody>
      </p:sp>
      <p:sp>
        <p:nvSpPr>
          <p:cNvPr id="57" name="Document type" hidden="1"/>
          <p:cNvSpPr txBox="1">
            <a:spLocks noChangeArrowheads="1"/>
          </p:cNvSpPr>
          <p:nvPr/>
        </p:nvSpPr>
        <p:spPr bwMode="gray">
          <a:xfrm>
            <a:off x="223857" y="4359759"/>
            <a:ext cx="30673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00" baseline="0" noProof="0" dirty="0">
                <a:solidFill>
                  <a:schemeClr val="bg1"/>
                </a:solidFill>
                <a:latin typeface="+mn-lt"/>
              </a:rPr>
              <a:t>Document type | Date</a:t>
            </a:r>
          </a:p>
        </p:txBody>
      </p:sp>
      <p:sp>
        <p:nvSpPr>
          <p:cNvPr id="5" name="Rectangle 4">
            <a:extLst>
              <a:ext uri="{FF2B5EF4-FFF2-40B4-BE49-F238E27FC236}">
                <a16:creationId xmlns:a16="http://schemas.microsoft.com/office/drawing/2014/main" id="{D427D1EC-9B46-4E08-8C90-064BB2BF5274}"/>
              </a:ext>
            </a:extLst>
          </p:cNvPr>
          <p:cNvSpPr/>
          <p:nvPr/>
        </p:nvSpPr>
        <p:spPr bwMode="ltGray">
          <a:xfrm>
            <a:off x="3241" y="266999"/>
            <a:ext cx="1994242" cy="71255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a:extLst>
              <a:ext uri="{FF2B5EF4-FFF2-40B4-BE49-F238E27FC236}">
                <a16:creationId xmlns:a16="http://schemas.microsoft.com/office/drawing/2014/main" id="{4C9C14CE-0839-4B18-8A55-32555DBE8CBF}"/>
              </a:ext>
            </a:extLst>
          </p:cNvPr>
          <p:cNvPicPr>
            <a:picLocks noChangeAspect="1"/>
          </p:cNvPicPr>
          <p:nvPr/>
        </p:nvPicPr>
        <p:blipFill>
          <a:blip r:embed="rId9"/>
          <a:stretch>
            <a:fillRect/>
          </a:stretch>
        </p:blipFill>
        <p:spPr bwMode="ltGray">
          <a:xfrm>
            <a:off x="407839" y="291372"/>
            <a:ext cx="1589644" cy="663808"/>
          </a:xfrm>
          <a:prstGeom prst="rect">
            <a:avLst/>
          </a:prstGeom>
        </p:spPr>
      </p:pic>
      <p:cxnSp>
        <p:nvCxnSpPr>
          <p:cNvPr id="8" name="Straight Connector 7">
            <a:extLst>
              <a:ext uri="{FF2B5EF4-FFF2-40B4-BE49-F238E27FC236}">
                <a16:creationId xmlns:a16="http://schemas.microsoft.com/office/drawing/2014/main" id="{853F4483-104E-42EA-B27D-C56A6FF1B3DC}"/>
              </a:ext>
            </a:extLst>
          </p:cNvPr>
          <p:cNvCxnSpPr>
            <a:cxnSpLocks/>
          </p:cNvCxnSpPr>
          <p:nvPr/>
        </p:nvCxnSpPr>
        <p:spPr bwMode="ltGray">
          <a:xfrm flipV="1">
            <a:off x="3964212" y="200786"/>
            <a:ext cx="1038833" cy="474755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1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8C0AFA-F9BC-4D1D-8764-094D611305EF}"/>
              </a:ext>
            </a:extLst>
          </p:cNvPr>
          <p:cNvGraphicFramePr>
            <a:graphicFrameLocks noChangeAspect="1"/>
          </p:cNvGraphicFramePr>
          <p:nvPr>
            <p:custDataLst>
              <p:tags r:id="rId1"/>
            </p:custDataLst>
            <p:extLst>
              <p:ext uri="{D42A27DB-BD31-4B8C-83A1-F6EECF244321}">
                <p14:modId xmlns:p14="http://schemas.microsoft.com/office/powerpoint/2010/main" val="662684660"/>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a:extLst>
                          <a:ext uri="{FF2B5EF4-FFF2-40B4-BE49-F238E27FC236}">
                            <a16:creationId xmlns:a16="http://schemas.microsoft.com/office/drawing/2014/main" id="{818C0AFA-F9BC-4D1D-8764-094D611305EF}"/>
                          </a:ext>
                        </a:extLst>
                      </p:cNvPr>
                      <p:cNvPicPr/>
                      <p:nvPr/>
                    </p:nvPicPr>
                    <p:blipFill>
                      <a:blip r:embed="rId5"/>
                      <a:stretch>
                        <a:fillRect/>
                      </a:stretch>
                    </p:blipFill>
                    <p:spPr>
                      <a:xfrm>
                        <a:off x="1591" y="1592"/>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D86C90-4689-46F2-BC65-69D3F62C1ACE}"/>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p:txBody>
          <a:bodyPr/>
          <a:lstStyle/>
          <a:p>
            <a:r>
              <a:rPr lang="en-US"/>
              <a:t>Click to edit Master title style</a:t>
            </a:r>
            <a:endParaRPr lang="en-US" dirty="0"/>
          </a:p>
        </p:txBody>
      </p:sp>
      <p:sp>
        <p:nvSpPr>
          <p:cNvPr id="5" name="doc id" hidden="1"/>
          <p:cNvSpPr>
            <a:spLocks noChangeArrowheads="1"/>
          </p:cNvSpPr>
          <p:nvPr/>
        </p:nvSpPr>
        <p:spPr bwMode="gray">
          <a:xfrm flipH="1">
            <a:off x="7993502" y="38878"/>
            <a:ext cx="923672"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193824"/>
            <a:endParaRPr lang="en-US" sz="600" baseline="0" noProof="0" dirty="0">
              <a:solidFill>
                <a:schemeClr val="accent6"/>
              </a:solidFill>
              <a:latin typeface="+mn-lt"/>
              <a:ea typeface="+mn-ea"/>
            </a:endParaRPr>
          </a:p>
        </p:txBody>
      </p:sp>
    </p:spTree>
    <p:extLst>
      <p:ext uri="{BB962C8B-B14F-4D97-AF65-F5344CB8AC3E}">
        <p14:creationId xmlns:p14="http://schemas.microsoft.com/office/powerpoint/2010/main" val="169869528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0A1FF9-3132-4F62-A932-5B7DCFFECEC7}"/>
              </a:ext>
            </a:extLst>
          </p:cNvPr>
          <p:cNvGraphicFramePr>
            <a:graphicFrameLocks noChangeAspect="1"/>
          </p:cNvGraphicFramePr>
          <p:nvPr userDrawn="1">
            <p:custDataLst>
              <p:tags r:id="rId1"/>
            </p:custDataLst>
            <p:extLst>
              <p:ext uri="{D42A27DB-BD31-4B8C-83A1-F6EECF244321}">
                <p14:modId xmlns:p14="http://schemas.microsoft.com/office/powerpoint/2010/main" val="347207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8" imgH="278" progId="TCLayout.ActiveDocument.1">
                  <p:embed/>
                </p:oleObj>
              </mc:Choice>
              <mc:Fallback>
                <p:oleObj name="think-cell Slide" r:id="rId3" imgW="278" imgH="278" progId="TCLayout.ActiveDocument.1">
                  <p:embed/>
                  <p:pic>
                    <p:nvPicPr>
                      <p:cNvPr id="3" name="Object 2" hidden="1">
                        <a:extLst>
                          <a:ext uri="{FF2B5EF4-FFF2-40B4-BE49-F238E27FC236}">
                            <a16:creationId xmlns:a16="http://schemas.microsoft.com/office/drawing/2014/main" id="{C70A1FF9-3132-4F62-A932-5B7DCFFEC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0B5FEAE-53A3-4158-8CA1-8BBF35CD87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020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image" Target="../media/image1.emf"/><Relationship Id="rId5" Type="http://schemas.openxmlformats.org/officeDocument/2006/relationships/theme" Target="../theme/theme1.xml"/><Relationship Id="rId15" Type="http://schemas.openxmlformats.org/officeDocument/2006/relationships/tags" Target="../tags/tag11.xml"/><Relationship Id="rId23" Type="http://schemas.openxmlformats.org/officeDocument/2006/relationships/oleObject" Target="../embeddings/oleObject1.bin"/><Relationship Id="rId28" Type="http://schemas.openxmlformats.org/officeDocument/2006/relationships/image" Target="../media/image4.png"/><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slideLayout" Target="../slideLayouts/slideLayout4.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993908767"/>
              </p:ext>
            </p:extLst>
          </p:nvPr>
        </p:nvGraphicFramePr>
        <p:xfrm>
          <a:off x="0" y="4"/>
          <a:ext cx="161984" cy="121481"/>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4"/>
                        <a:ext cx="161984" cy="121481"/>
                      </a:xfrm>
                      <a:prstGeom prst="rect">
                        <a:avLst/>
                      </a:prstGeom>
                    </p:spPr>
                  </p:pic>
                </p:oleObj>
              </mc:Fallback>
            </mc:AlternateContent>
          </a:graphicData>
        </a:graphic>
      </p:graphicFrame>
      <p:sp>
        <p:nvSpPr>
          <p:cNvPr id="6" name="Rectangle 5" hidden="1"/>
          <p:cNvSpPr/>
          <p:nvPr>
            <p:custDataLst>
              <p:tags r:id="rId7"/>
            </p:custDataLst>
          </p:nvPr>
        </p:nvSpPr>
        <p:spPr bwMode="auto">
          <a:xfrm>
            <a:off x="0" y="4"/>
            <a:ext cx="161984" cy="121481"/>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33" b="0" i="0" baseline="0" dirty="0">
              <a:solidFill>
                <a:schemeClr val="tx1"/>
              </a:solidFill>
              <a:latin typeface="Arial" panose="020B0604020202020204" pitchFamily="34" charset="0"/>
              <a:ea typeface="+mn-ea"/>
              <a:cs typeface="+mn-cs"/>
              <a:sym typeface="Arial" panose="020B0604020202020204" pitchFamily="34" charset="0"/>
            </a:endParaRPr>
          </a:p>
        </p:txBody>
      </p:sp>
      <p:pic>
        <p:nvPicPr>
          <p:cNvPr id="63" name="Picture 62">
            <a:extLst>
              <a:ext uri="{FF2B5EF4-FFF2-40B4-BE49-F238E27FC236}">
                <a16:creationId xmlns:a16="http://schemas.microsoft.com/office/drawing/2014/main" id="{51C331AB-E68B-49EF-927F-6AA0F00E22F0}"/>
              </a:ext>
            </a:extLst>
          </p:cNvPr>
          <p:cNvPicPr>
            <a:picLocks noChangeAspect="1"/>
          </p:cNvPicPr>
          <p:nvPr/>
        </p:nvPicPr>
        <p:blipFill rotWithShape="1">
          <a:blip r:embed="rId25">
            <a:extLst>
              <a:ext uri="{BEBA8EAE-BF5A-486C-A8C5-ECC9F3942E4B}">
                <a14:imgProps xmlns:a14="http://schemas.microsoft.com/office/drawing/2010/main">
                  <a14:imgLayer r:embed="rId26">
                    <a14:imgEffect>
                      <a14:brightnessContrast bright="20000" contrast="20000"/>
                    </a14:imgEffect>
                  </a14:imgLayer>
                </a14:imgProps>
              </a:ext>
            </a:extLst>
          </a:blip>
          <a:srcRect l="12387" t="22035" r="51034" b="43026"/>
          <a:stretch/>
        </p:blipFill>
        <p:spPr bwMode="ltGray">
          <a:xfrm>
            <a:off x="1" y="0"/>
            <a:ext cx="9144000" cy="836579"/>
          </a:xfrm>
          <a:prstGeom prst="rect">
            <a:avLst/>
          </a:prstGeom>
        </p:spPr>
      </p:pic>
      <p:sp>
        <p:nvSpPr>
          <p:cNvPr id="19" name="Title Placeholder 2"/>
          <p:cNvSpPr>
            <a:spLocks noGrp="1" noChangeArrowheads="1"/>
          </p:cNvSpPr>
          <p:nvPr>
            <p:ph type="title"/>
          </p:nvPr>
        </p:nvSpPr>
        <p:spPr bwMode="ltGray">
          <a:xfrm>
            <a:off x="259404" y="469517"/>
            <a:ext cx="86561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endParaRPr lang="en-US" noProof="0" dirty="0"/>
          </a:p>
        </p:txBody>
      </p:sp>
      <p:sp>
        <p:nvSpPr>
          <p:cNvPr id="10" name="1. On-page tracker" hidden="1"/>
          <p:cNvSpPr>
            <a:spLocks noChangeArrowheads="1"/>
          </p:cNvSpPr>
          <p:nvPr/>
        </p:nvSpPr>
        <p:spPr bwMode="gray">
          <a:xfrm>
            <a:off x="259404" y="38526"/>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noProof="0" dirty="0">
                <a:solidFill>
                  <a:schemeClr val="bg1"/>
                </a:solidFill>
                <a:latin typeface="+mn-lt"/>
                <a:ea typeface="+mn-ea"/>
              </a:rPr>
              <a:t>Tracker</a:t>
            </a:r>
          </a:p>
        </p:txBody>
      </p:sp>
      <p:sp>
        <p:nvSpPr>
          <p:cNvPr id="11" name="3. Unit of measure" hidden="1"/>
          <p:cNvSpPr txBox="1">
            <a:spLocks noChangeArrowheads="1"/>
          </p:cNvSpPr>
          <p:nvPr/>
        </p:nvSpPr>
        <p:spPr bwMode="gray">
          <a:xfrm>
            <a:off x="259404" y="863922"/>
            <a:ext cx="865619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a:solidFill>
                  <a:schemeClr val="accent6"/>
                </a:solidFill>
                <a:latin typeface="+mn-lt"/>
                <a:ea typeface="+mn-ea"/>
              </a:rPr>
              <a:t>Unit of measure</a:t>
            </a:r>
          </a:p>
        </p:txBody>
      </p:sp>
      <p:sp>
        <p:nvSpPr>
          <p:cNvPr id="13" name="4. Footnote" hidden="1"/>
          <p:cNvSpPr txBox="1">
            <a:spLocks noChangeArrowheads="1"/>
          </p:cNvSpPr>
          <p:nvPr/>
        </p:nvSpPr>
        <p:spPr bwMode="gray">
          <a:xfrm>
            <a:off x="121488" y="4771783"/>
            <a:ext cx="769615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724" indent="-85724">
              <a:defRPr/>
            </a:pPr>
            <a:r>
              <a:rPr lang="en-US" sz="800"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21488" y="4951463"/>
            <a:ext cx="769615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p>
            <a:pPr marL="493700" indent="-493700" defTabSz="1193824">
              <a:tabLst/>
            </a:pPr>
            <a:r>
              <a:rPr lang="en-US" sz="800" baseline="0" noProof="0" dirty="0">
                <a:solidFill>
                  <a:schemeClr val="accent6"/>
                </a:solidFill>
                <a:latin typeface="+mn-lt"/>
                <a:ea typeface="+mn-ea"/>
              </a:rPr>
              <a:t>SOURCE: Source</a:t>
            </a:r>
          </a:p>
        </p:txBody>
      </p:sp>
      <p:grpSp>
        <p:nvGrpSpPr>
          <p:cNvPr id="15" name="ACET" hidden="1"/>
          <p:cNvGrpSpPr>
            <a:grpSpLocks/>
          </p:cNvGrpSpPr>
          <p:nvPr/>
        </p:nvGrpSpPr>
        <p:grpSpPr bwMode="gray">
          <a:xfrm>
            <a:off x="2757658" y="1474433"/>
            <a:ext cx="3292180" cy="511434"/>
            <a:chOff x="915" y="609"/>
            <a:chExt cx="2686" cy="421"/>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09"/>
              <a:ext cx="2686" cy="42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noProof="0" dirty="0">
                  <a:latin typeface="+mn-lt"/>
                  <a:ea typeface="+mn-ea"/>
                </a:rPr>
                <a:t>Title</a:t>
              </a:r>
            </a:p>
            <a:p>
              <a:r>
                <a:rPr lang="en-US" sz="1600" baseline="0" noProof="0" dirty="0">
                  <a:solidFill>
                    <a:schemeClr val="accent6"/>
                  </a:solidFill>
                  <a:latin typeface="+mn-lt"/>
                  <a:ea typeface="+mn-ea"/>
                </a:rPr>
                <a:t>Unit of measure</a:t>
              </a:r>
            </a:p>
          </p:txBody>
        </p:sp>
      </p:grpSp>
      <p:grpSp>
        <p:nvGrpSpPr>
          <p:cNvPr id="17" name="Sticker" hidden="1"/>
          <p:cNvGrpSpPr/>
          <p:nvPr/>
        </p:nvGrpSpPr>
        <p:grpSpPr bwMode="gray">
          <a:xfrm>
            <a:off x="8442272" y="906466"/>
            <a:ext cx="473335" cy="150811"/>
            <a:chOff x="8276889" y="285750"/>
            <a:chExt cx="463886" cy="197079"/>
          </a:xfrm>
        </p:grpSpPr>
        <p:sp>
          <p:nvSpPr>
            <p:cNvPr id="20" name="StickerRectangle"/>
            <p:cNvSpPr>
              <a:spLocks noChangeArrowheads="1"/>
            </p:cNvSpPr>
            <p:nvPr/>
          </p:nvSpPr>
          <p:spPr bwMode="gray">
            <a:xfrm>
              <a:off x="8276889" y="285750"/>
              <a:ext cx="463886" cy="19707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193824">
                <a:buClr>
                  <a:schemeClr val="tx2"/>
                </a:buClr>
              </a:pPr>
              <a:r>
                <a:rPr lang="en-US"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76889" y="285750"/>
              <a:ext cx="0" cy="19707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76889" y="482829"/>
              <a:ext cx="46388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p:nvGrpSpPr>
        <p:grpSpPr bwMode="gray">
          <a:xfrm>
            <a:off x="8211475" y="901607"/>
            <a:ext cx="704128" cy="806648"/>
            <a:chOff x="7835905" y="279400"/>
            <a:chExt cx="920133" cy="1054121"/>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28" name="Legend1"/>
            <p:cNvSpPr>
              <a:spLocks noChangeArrowheads="1"/>
            </p:cNvSpPr>
            <p:nvPr/>
          </p:nvSpPr>
          <p:spPr bwMode="gray">
            <a:xfrm>
              <a:off x="8089903" y="279400"/>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29" name="Legend2"/>
            <p:cNvSpPr>
              <a:spLocks noChangeArrowheads="1"/>
            </p:cNvSpPr>
            <p:nvPr/>
          </p:nvSpPr>
          <p:spPr bwMode="gray">
            <a:xfrm>
              <a:off x="8089903" y="549275"/>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30" name="Legend3"/>
            <p:cNvSpPr>
              <a:spLocks noChangeArrowheads="1"/>
            </p:cNvSpPr>
            <p:nvPr/>
          </p:nvSpPr>
          <p:spPr bwMode="gray">
            <a:xfrm>
              <a:off x="8089903" y="820740"/>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31" name="Legend4"/>
            <p:cNvSpPr>
              <a:spLocks noChangeArrowheads="1"/>
            </p:cNvSpPr>
            <p:nvPr/>
          </p:nvSpPr>
          <p:spPr bwMode="gray">
            <a:xfrm>
              <a:off x="8089905" y="1092201"/>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grpSp>
      <p:grpSp>
        <p:nvGrpSpPr>
          <p:cNvPr id="32" name="LegendLines" hidden="1"/>
          <p:cNvGrpSpPr/>
          <p:nvPr/>
        </p:nvGrpSpPr>
        <p:grpSpPr bwMode="gray">
          <a:xfrm>
            <a:off x="7975808" y="901608"/>
            <a:ext cx="939803" cy="602560"/>
            <a:chOff x="7540629" y="279400"/>
            <a:chExt cx="1228107" cy="787417"/>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36" name="Legend1"/>
            <p:cNvSpPr>
              <a:spLocks noChangeArrowheads="1"/>
            </p:cNvSpPr>
            <p:nvPr/>
          </p:nvSpPr>
          <p:spPr bwMode="gray">
            <a:xfrm>
              <a:off x="8102603" y="279400"/>
              <a:ext cx="666133"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37" name="Legend2"/>
            <p:cNvSpPr>
              <a:spLocks noChangeArrowheads="1"/>
            </p:cNvSpPr>
            <p:nvPr/>
          </p:nvSpPr>
          <p:spPr bwMode="gray">
            <a:xfrm>
              <a:off x="8102603" y="546099"/>
              <a:ext cx="666133"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38" name="Legend3"/>
            <p:cNvSpPr>
              <a:spLocks noChangeArrowheads="1"/>
            </p:cNvSpPr>
            <p:nvPr/>
          </p:nvSpPr>
          <p:spPr bwMode="gray">
            <a:xfrm>
              <a:off x="8102603" y="825498"/>
              <a:ext cx="666133"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grpSp>
      <p:grpSp>
        <p:nvGrpSpPr>
          <p:cNvPr id="39" name="LegendMoons" hidden="1"/>
          <p:cNvGrpSpPr/>
          <p:nvPr/>
        </p:nvGrpSpPr>
        <p:grpSpPr bwMode="gray">
          <a:xfrm>
            <a:off x="8160457" y="879739"/>
            <a:ext cx="755150" cy="1033822"/>
            <a:chOff x="7769225" y="250825"/>
            <a:chExt cx="986808" cy="1350987"/>
          </a:xfrm>
        </p:grpSpPr>
        <p:grpSp>
          <p:nvGrpSpPr>
            <p:cNvPr id="40" name="MoonLegend1"/>
            <p:cNvGrpSpPr>
              <a:grpSpLocks noChangeAspect="1"/>
            </p:cNvGrpSpPr>
            <p:nvPr>
              <p:custDataLst>
                <p:tags r:id="rId8"/>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9"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41" name="MoonLegend2"/>
            <p:cNvGrpSpPr>
              <a:grpSpLocks noChangeAspect="1"/>
            </p:cNvGrpSpPr>
            <p:nvPr>
              <p:custDataLst>
                <p:tags r:id="rId9"/>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7"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42"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5"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43"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3"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44" name="MoonLegend3"/>
            <p:cNvGrpSpPr>
              <a:grpSpLocks noChangeAspect="1"/>
            </p:cNvGrpSpPr>
            <p:nvPr>
              <p:custDataLst>
                <p:tags r:id="rId12"/>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1"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sp>
          <p:nvSpPr>
            <p:cNvPr id="45" name="Legend1"/>
            <p:cNvSpPr>
              <a:spLocks noChangeArrowheads="1"/>
            </p:cNvSpPr>
            <p:nvPr/>
          </p:nvSpPr>
          <p:spPr bwMode="gray">
            <a:xfrm>
              <a:off x="8089900" y="263523"/>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46" name="Legend2"/>
            <p:cNvSpPr>
              <a:spLocks noChangeArrowheads="1"/>
            </p:cNvSpPr>
            <p:nvPr/>
          </p:nvSpPr>
          <p:spPr bwMode="gray">
            <a:xfrm>
              <a:off x="8089900" y="538163"/>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47" name="Legend3"/>
            <p:cNvSpPr>
              <a:spLocks noChangeArrowheads="1"/>
            </p:cNvSpPr>
            <p:nvPr/>
          </p:nvSpPr>
          <p:spPr bwMode="gray">
            <a:xfrm>
              <a:off x="8089900" y="812801"/>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48" name="Legend4"/>
            <p:cNvSpPr>
              <a:spLocks noChangeArrowheads="1"/>
            </p:cNvSpPr>
            <p:nvPr/>
          </p:nvSpPr>
          <p:spPr bwMode="gray">
            <a:xfrm>
              <a:off x="8089900" y="1084268"/>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49" name="Legend5"/>
            <p:cNvSpPr>
              <a:spLocks noChangeArrowheads="1"/>
            </p:cNvSpPr>
            <p:nvPr/>
          </p:nvSpPr>
          <p:spPr bwMode="gray">
            <a:xfrm>
              <a:off x="8089900" y="1360492"/>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grpSp>
      <p:sp>
        <p:nvSpPr>
          <p:cNvPr id="61" name="Text Placeholder 2"/>
          <p:cNvSpPr>
            <a:spLocks noGrp="1"/>
          </p:cNvSpPr>
          <p:nvPr>
            <p:ph type="body" idx="1"/>
          </p:nvPr>
        </p:nvSpPr>
        <p:spPr bwMode="ltGray">
          <a:xfrm>
            <a:off x="2757658" y="2102920"/>
            <a:ext cx="3292180" cy="1231106"/>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spAutoFit/>
          </a:bodyPr>
          <a:lstStyle/>
          <a:p>
            <a:pPr lvl="0" defTabSz="895332"/>
            <a:r>
              <a:rPr lang="en-US" dirty="0"/>
              <a:t>Edit Master text styles</a:t>
            </a:r>
          </a:p>
          <a:p>
            <a:pPr marL="194396" lvl="1" indent="-190796" defTabSz="895332"/>
            <a:r>
              <a:rPr lang="en-US" dirty="0"/>
              <a:t>Second level</a:t>
            </a:r>
          </a:p>
          <a:p>
            <a:pPr marL="446391" lvl="2" indent="-248395" defTabSz="895332"/>
            <a:r>
              <a:rPr lang="en-US" dirty="0"/>
              <a:t>Third level</a:t>
            </a:r>
          </a:p>
          <a:p>
            <a:pPr marL="615588" lvl="3" indent="-154796" defTabSz="895332"/>
            <a:r>
              <a:rPr lang="en-US" dirty="0"/>
              <a:t>Fourth level</a:t>
            </a:r>
          </a:p>
          <a:p>
            <a:pPr marL="748786" lvl="4" indent="-129598" defTabSz="895332"/>
            <a:r>
              <a:rPr lang="en-US" dirty="0"/>
              <a:t>Fifth level</a:t>
            </a:r>
          </a:p>
        </p:txBody>
      </p:sp>
      <p:pic>
        <p:nvPicPr>
          <p:cNvPr id="9" name="Picture 8">
            <a:extLst>
              <a:ext uri="{FF2B5EF4-FFF2-40B4-BE49-F238E27FC236}">
                <a16:creationId xmlns:a16="http://schemas.microsoft.com/office/drawing/2014/main" id="{A5BD0B84-1948-41BC-BA35-D0ECCAD96D09}"/>
              </a:ext>
            </a:extLst>
          </p:cNvPr>
          <p:cNvPicPr>
            <a:picLocks noChangeAspect="1"/>
          </p:cNvPicPr>
          <p:nvPr/>
        </p:nvPicPr>
        <p:blipFill>
          <a:blip r:embed="rId27"/>
          <a:stretch>
            <a:fillRect/>
          </a:stretch>
        </p:blipFill>
        <p:spPr bwMode="ltGray">
          <a:xfrm>
            <a:off x="7920534" y="4776925"/>
            <a:ext cx="758405" cy="316697"/>
          </a:xfrm>
          <a:prstGeom prst="rect">
            <a:avLst/>
          </a:prstGeom>
        </p:spPr>
      </p:pic>
      <p:sp>
        <p:nvSpPr>
          <p:cNvPr id="62" name="Slide Number">
            <a:extLst>
              <a:ext uri="{FF2B5EF4-FFF2-40B4-BE49-F238E27FC236}">
                <a16:creationId xmlns:a16="http://schemas.microsoft.com/office/drawing/2014/main" id="{1434D8F5-7029-4161-9BD3-3ADD4FE1DB84}"/>
              </a:ext>
            </a:extLst>
          </p:cNvPr>
          <p:cNvSpPr txBox="1">
            <a:spLocks/>
          </p:cNvSpPr>
          <p:nvPr/>
        </p:nvSpPr>
        <p:spPr bwMode="ltGray">
          <a:xfrm>
            <a:off x="8739040" y="4965901"/>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US" sz="800" smtClean="0">
                <a:solidFill>
                  <a:schemeClr val="accent6"/>
                </a:solidFill>
              </a:rPr>
              <a:pPr lvl="0" algn="r"/>
              <a:t>‹#›</a:t>
            </a:fld>
            <a:endParaRPr lang="en-US" sz="800" dirty="0">
              <a:solidFill>
                <a:schemeClr val="accent6"/>
              </a:solidFill>
            </a:endParaRPr>
          </a:p>
        </p:txBody>
      </p:sp>
      <p:pic>
        <p:nvPicPr>
          <p:cNvPr id="67" name="Picture 66">
            <a:extLst>
              <a:ext uri="{FF2B5EF4-FFF2-40B4-BE49-F238E27FC236}">
                <a16:creationId xmlns:a16="http://schemas.microsoft.com/office/drawing/2014/main" id="{2C9B6230-0CEC-4F8D-BD56-23BDF3E424C9}"/>
              </a:ext>
            </a:extLst>
          </p:cNvPr>
          <p:cNvPicPr>
            <a:picLocks noChangeAspect="1"/>
          </p:cNvPicPr>
          <p:nvPr/>
        </p:nvPicPr>
        <p:blipFill rotWithShape="1">
          <a:blip r:embed="rId28"/>
          <a:srcRect l="21169" b="10389"/>
          <a:stretch/>
        </p:blipFill>
        <p:spPr bwMode="ltGray">
          <a:xfrm>
            <a:off x="1" y="257484"/>
            <a:ext cx="206658" cy="579095"/>
          </a:xfrm>
          <a:prstGeom prst="rect">
            <a:avLst/>
          </a:prstGeom>
        </p:spPr>
      </p:pic>
    </p:spTree>
    <p:extLst>
      <p:ext uri="{BB962C8B-B14F-4D97-AF65-F5344CB8AC3E}">
        <p14:creationId xmlns:p14="http://schemas.microsoft.com/office/powerpoint/2010/main" val="1026720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Lst>
  <p:txStyles>
    <p:titleStyle>
      <a:lvl1pPr algn="l" defTabSz="1193824" rtl="0" eaLnBrk="1" fontAlgn="base" hangingPunct="1">
        <a:spcBef>
          <a:spcPct val="0"/>
        </a:spcBef>
        <a:spcAft>
          <a:spcPct val="0"/>
        </a:spcAft>
        <a:tabLst>
          <a:tab pos="359840" algn="l"/>
        </a:tabLst>
        <a:defRPr sz="2000" b="0" baseline="0">
          <a:solidFill>
            <a:schemeClr val="bg1"/>
          </a:solidFill>
          <a:latin typeface="+mj-lt"/>
          <a:ea typeface="+mj-ea"/>
          <a:cs typeface="+mj-cs"/>
        </a:defRPr>
      </a:lvl1pPr>
      <a:lvl2pPr algn="l" defTabSz="1193824" rtl="0" eaLnBrk="1" fontAlgn="base" hangingPunct="1">
        <a:spcBef>
          <a:spcPct val="0"/>
        </a:spcBef>
        <a:spcAft>
          <a:spcPct val="0"/>
        </a:spcAft>
        <a:defRPr sz="2533" b="1">
          <a:solidFill>
            <a:schemeClr val="tx2"/>
          </a:solidFill>
          <a:latin typeface="Arial" charset="0"/>
        </a:defRPr>
      </a:lvl2pPr>
      <a:lvl3pPr algn="l" defTabSz="1193824" rtl="0" eaLnBrk="1" fontAlgn="base" hangingPunct="1">
        <a:spcBef>
          <a:spcPct val="0"/>
        </a:spcBef>
        <a:spcAft>
          <a:spcPct val="0"/>
        </a:spcAft>
        <a:defRPr sz="2533" b="1">
          <a:solidFill>
            <a:schemeClr val="tx2"/>
          </a:solidFill>
          <a:latin typeface="Arial" charset="0"/>
        </a:defRPr>
      </a:lvl3pPr>
      <a:lvl4pPr algn="l" defTabSz="1193824" rtl="0" eaLnBrk="1" fontAlgn="base" hangingPunct="1">
        <a:spcBef>
          <a:spcPct val="0"/>
        </a:spcBef>
        <a:spcAft>
          <a:spcPct val="0"/>
        </a:spcAft>
        <a:defRPr sz="2533" b="1">
          <a:solidFill>
            <a:schemeClr val="tx2"/>
          </a:solidFill>
          <a:latin typeface="Arial" charset="0"/>
        </a:defRPr>
      </a:lvl4pPr>
      <a:lvl5pPr algn="l" defTabSz="1193824" rtl="0" eaLnBrk="1" fontAlgn="base" hangingPunct="1">
        <a:spcBef>
          <a:spcPct val="0"/>
        </a:spcBef>
        <a:spcAft>
          <a:spcPct val="0"/>
        </a:spcAft>
        <a:defRPr sz="2533" b="1">
          <a:solidFill>
            <a:schemeClr val="tx2"/>
          </a:solidFill>
          <a:latin typeface="Arial" charset="0"/>
        </a:defRPr>
      </a:lvl5pPr>
      <a:lvl6pPr marL="609612" algn="l" defTabSz="1193824" rtl="0" eaLnBrk="1" fontAlgn="base" hangingPunct="1">
        <a:spcBef>
          <a:spcPct val="0"/>
        </a:spcBef>
        <a:spcAft>
          <a:spcPct val="0"/>
        </a:spcAft>
        <a:defRPr sz="2533" b="1">
          <a:solidFill>
            <a:schemeClr val="tx2"/>
          </a:solidFill>
          <a:latin typeface="Arial" charset="0"/>
        </a:defRPr>
      </a:lvl6pPr>
      <a:lvl7pPr marL="1219224" algn="l" defTabSz="1193824" rtl="0" eaLnBrk="1" fontAlgn="base" hangingPunct="1">
        <a:spcBef>
          <a:spcPct val="0"/>
        </a:spcBef>
        <a:spcAft>
          <a:spcPct val="0"/>
        </a:spcAft>
        <a:defRPr sz="2533" b="1">
          <a:solidFill>
            <a:schemeClr val="tx2"/>
          </a:solidFill>
          <a:latin typeface="Arial" charset="0"/>
        </a:defRPr>
      </a:lvl7pPr>
      <a:lvl8pPr marL="1828837" algn="l" defTabSz="1193824" rtl="0" eaLnBrk="1" fontAlgn="base" hangingPunct="1">
        <a:spcBef>
          <a:spcPct val="0"/>
        </a:spcBef>
        <a:spcAft>
          <a:spcPct val="0"/>
        </a:spcAft>
        <a:defRPr sz="2533" b="1">
          <a:solidFill>
            <a:schemeClr val="tx2"/>
          </a:solidFill>
          <a:latin typeface="Arial" charset="0"/>
        </a:defRPr>
      </a:lvl8pPr>
      <a:lvl9pPr marL="2438449" algn="l" defTabSz="1193824" rtl="0" eaLnBrk="1" fontAlgn="base" hangingPunct="1">
        <a:spcBef>
          <a:spcPct val="0"/>
        </a:spcBef>
        <a:spcAft>
          <a:spcPct val="0"/>
        </a:spcAft>
        <a:defRPr sz="2533" b="1">
          <a:solidFill>
            <a:schemeClr val="tx2"/>
          </a:solidFill>
          <a:latin typeface="Arial" charset="0"/>
        </a:defRPr>
      </a:lvl9pPr>
    </p:titleStyle>
    <p:bodyStyle>
      <a:lvl1pPr marL="0" indent="0" algn="l" defTabSz="895323" rtl="0" eaLnBrk="1" fontAlgn="base" latinLnBrk="0" hangingPunct="1">
        <a:spcBef>
          <a:spcPct val="0"/>
        </a:spcBef>
        <a:spcAft>
          <a:spcPct val="0"/>
        </a:spcAft>
        <a:buClr>
          <a:schemeClr val="tx2"/>
        </a:buClr>
        <a:buSzPct val="100000"/>
        <a:defRPr lang="en-US" sz="1600" kern="1200" baseline="0">
          <a:solidFill>
            <a:schemeClr val="tx1"/>
          </a:solidFill>
          <a:latin typeface="+mn-lt"/>
          <a:ea typeface="+mn-ea"/>
          <a:cs typeface="+mn-cs"/>
        </a:defRPr>
      </a:lvl1pPr>
      <a:lvl2pPr marL="194394" indent="-190794" algn="l" defTabSz="895323" rtl="0" eaLnBrk="1" fontAlgn="base" latinLnBrk="0" hangingPunct="1">
        <a:spcBef>
          <a:spcPct val="0"/>
        </a:spcBef>
        <a:spcAft>
          <a:spcPct val="0"/>
        </a:spcAft>
        <a:buClr>
          <a:schemeClr val="tx2"/>
        </a:buClr>
        <a:buSzPct val="125000"/>
        <a:buFont typeface="Arial" charset="0"/>
        <a:buChar char="▪"/>
        <a:defRPr lang="en-US" sz="1600" kern="1200" baseline="0">
          <a:solidFill>
            <a:schemeClr val="tx1"/>
          </a:solidFill>
          <a:latin typeface="+mn-lt"/>
          <a:ea typeface="+mn-ea"/>
          <a:cs typeface="+mn-cs"/>
        </a:defRPr>
      </a:lvl2pPr>
      <a:lvl3pPr marL="446387" indent="-248392" algn="l" defTabSz="895323" rtl="0" eaLnBrk="1" fontAlgn="base" latinLnBrk="0" hangingPunct="1">
        <a:spcBef>
          <a:spcPct val="0"/>
        </a:spcBef>
        <a:spcAft>
          <a:spcPct val="0"/>
        </a:spcAft>
        <a:buClr>
          <a:schemeClr val="tx2"/>
        </a:buClr>
        <a:buSzPct val="120000"/>
        <a:buFont typeface="Arial" charset="0"/>
        <a:buChar char="–"/>
        <a:defRPr lang="en-US" sz="1600" kern="1200" baseline="0">
          <a:solidFill>
            <a:schemeClr val="tx1"/>
          </a:solidFill>
          <a:latin typeface="+mn-lt"/>
          <a:ea typeface="+mn-ea"/>
          <a:cs typeface="+mn-cs"/>
        </a:defRPr>
      </a:lvl3pPr>
      <a:lvl4pPr marL="615582" indent="-154794" algn="l" defTabSz="895323" rtl="0" eaLnBrk="1" fontAlgn="base" latinLnBrk="0" hangingPunct="1">
        <a:spcBef>
          <a:spcPct val="0"/>
        </a:spcBef>
        <a:spcAft>
          <a:spcPct val="0"/>
        </a:spcAft>
        <a:buClr>
          <a:schemeClr val="tx2"/>
        </a:buClr>
        <a:buSzPct val="120000"/>
        <a:buFont typeface="Arial" charset="0"/>
        <a:buChar char="▫"/>
        <a:defRPr lang="en-US" sz="1600" kern="1200" baseline="0">
          <a:solidFill>
            <a:schemeClr val="tx1"/>
          </a:solidFill>
          <a:latin typeface="+mn-lt"/>
          <a:ea typeface="+mn-ea"/>
          <a:cs typeface="+mn-cs"/>
        </a:defRPr>
      </a:lvl4pPr>
      <a:lvl5pPr marL="748778" indent="-129596" algn="l" defTabSz="895323" rtl="0" eaLnBrk="1" fontAlgn="base" latinLnBrk="0" hangingPunct="1">
        <a:spcBef>
          <a:spcPct val="0"/>
        </a:spcBef>
        <a:spcAft>
          <a:spcPct val="0"/>
        </a:spcAft>
        <a:buClr>
          <a:schemeClr val="tx2"/>
        </a:buClr>
        <a:buSzPct val="89000"/>
        <a:buFont typeface="Arial" charset="0"/>
        <a:buChar char="-"/>
        <a:defRPr lang="en-US" sz="1600" kern="1200" baseline="0" dirty="0">
          <a:solidFill>
            <a:schemeClr val="tx1"/>
          </a:solidFill>
          <a:latin typeface="+mn-lt"/>
          <a:ea typeface="+mn-ea"/>
          <a:cs typeface="+mn-cs"/>
        </a:defRPr>
      </a:lvl5pPr>
      <a:lvl6pPr marL="999764" indent="-173570" algn="l" defTabSz="1193824"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64" indent="-173570" algn="l" defTabSz="1193824"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64" indent="-173570" algn="l" defTabSz="1193824"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64" indent="-173570" algn="l" defTabSz="1193824"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p:bodyStyle>
    <p:otherStyle>
      <a:defPPr>
        <a:defRPr lang="en-US"/>
      </a:defPPr>
      <a:lvl1pPr marL="0" algn="l" defTabSz="1219224" rtl="0" eaLnBrk="1" latinLnBrk="0" hangingPunct="1">
        <a:defRPr sz="2400" kern="1200">
          <a:solidFill>
            <a:schemeClr val="tx1"/>
          </a:solidFill>
          <a:latin typeface="+mn-lt"/>
          <a:ea typeface="+mn-ea"/>
          <a:cs typeface="+mn-cs"/>
        </a:defRPr>
      </a:lvl1pPr>
      <a:lvl2pPr marL="609612" algn="l" defTabSz="1219224" rtl="0" eaLnBrk="1" latinLnBrk="0" hangingPunct="1">
        <a:defRPr sz="2400" kern="1200">
          <a:solidFill>
            <a:schemeClr val="tx1"/>
          </a:solidFill>
          <a:latin typeface="+mn-lt"/>
          <a:ea typeface="+mn-ea"/>
          <a:cs typeface="+mn-cs"/>
        </a:defRPr>
      </a:lvl2pPr>
      <a:lvl3pPr marL="1219224" algn="l" defTabSz="1219224" rtl="0" eaLnBrk="1" latinLnBrk="0" hangingPunct="1">
        <a:defRPr sz="2400" kern="1200">
          <a:solidFill>
            <a:schemeClr val="tx1"/>
          </a:solidFill>
          <a:latin typeface="+mn-lt"/>
          <a:ea typeface="+mn-ea"/>
          <a:cs typeface="+mn-cs"/>
        </a:defRPr>
      </a:lvl3pPr>
      <a:lvl4pPr marL="1828837" algn="l" defTabSz="1219224" rtl="0" eaLnBrk="1" latinLnBrk="0" hangingPunct="1">
        <a:defRPr sz="2400" kern="1200">
          <a:solidFill>
            <a:schemeClr val="tx1"/>
          </a:solidFill>
          <a:latin typeface="+mn-lt"/>
          <a:ea typeface="+mn-ea"/>
          <a:cs typeface="+mn-cs"/>
        </a:defRPr>
      </a:lvl4pPr>
      <a:lvl5pPr marL="2438449" algn="l" defTabSz="1219224" rtl="0" eaLnBrk="1" latinLnBrk="0" hangingPunct="1">
        <a:defRPr sz="2400" kern="1200">
          <a:solidFill>
            <a:schemeClr val="tx1"/>
          </a:solidFill>
          <a:latin typeface="+mn-lt"/>
          <a:ea typeface="+mn-ea"/>
          <a:cs typeface="+mn-cs"/>
        </a:defRPr>
      </a:lvl5pPr>
      <a:lvl6pPr marL="3048062" algn="l" defTabSz="1219224" rtl="0" eaLnBrk="1" latinLnBrk="0" hangingPunct="1">
        <a:defRPr sz="2400" kern="1200">
          <a:solidFill>
            <a:schemeClr val="tx1"/>
          </a:solidFill>
          <a:latin typeface="+mn-lt"/>
          <a:ea typeface="+mn-ea"/>
          <a:cs typeface="+mn-cs"/>
        </a:defRPr>
      </a:lvl6pPr>
      <a:lvl7pPr marL="3657673" algn="l" defTabSz="1219224" rtl="0" eaLnBrk="1" latinLnBrk="0" hangingPunct="1">
        <a:defRPr sz="2400" kern="1200">
          <a:solidFill>
            <a:schemeClr val="tx1"/>
          </a:solidFill>
          <a:latin typeface="+mn-lt"/>
          <a:ea typeface="+mn-ea"/>
          <a:cs typeface="+mn-cs"/>
        </a:defRPr>
      </a:lvl7pPr>
      <a:lvl8pPr marL="4267285" algn="l" defTabSz="1219224" rtl="0" eaLnBrk="1" latinLnBrk="0" hangingPunct="1">
        <a:defRPr sz="2400" kern="1200">
          <a:solidFill>
            <a:schemeClr val="tx1"/>
          </a:solidFill>
          <a:latin typeface="+mn-lt"/>
          <a:ea typeface="+mn-ea"/>
          <a:cs typeface="+mn-cs"/>
        </a:defRPr>
      </a:lvl8pPr>
      <a:lvl9pPr marL="4876898" algn="l" defTabSz="1219224"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56" y="1324374"/>
            <a:ext cx="3959038" cy="3939540"/>
          </a:xfrm>
        </p:spPr>
        <p:txBody>
          <a:bodyPr/>
          <a:lstStyle/>
          <a:p>
            <a:r>
              <a:rPr lang="en-US" dirty="0"/>
              <a:t>Classification of a VAE /VAP using 2025 CDC guidelines/Checklists</a:t>
            </a:r>
            <a:br>
              <a:rPr lang="en-US" dirty="0"/>
            </a:br>
            <a:br>
              <a:rPr lang="en-US" dirty="0"/>
            </a:br>
            <a:br>
              <a:rPr lang="en-US" dirty="0"/>
            </a:br>
            <a:br>
              <a:rPr lang="en-US" dirty="0"/>
            </a:br>
            <a:r>
              <a:rPr lang="en-US" dirty="0"/>
              <a:t> </a:t>
            </a:r>
          </a:p>
        </p:txBody>
      </p:sp>
    </p:spTree>
    <p:extLst>
      <p:ext uri="{BB962C8B-B14F-4D97-AF65-F5344CB8AC3E}">
        <p14:creationId xmlns:p14="http://schemas.microsoft.com/office/powerpoint/2010/main" val="391360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D6D6-E32D-21F0-AA6D-0599CCFBA735}"/>
              </a:ext>
            </a:extLst>
          </p:cNvPr>
          <p:cNvSpPr>
            <a:spLocks noGrp="1"/>
          </p:cNvSpPr>
          <p:nvPr>
            <p:ph type="title"/>
          </p:nvPr>
        </p:nvSpPr>
        <p:spPr/>
        <p:txBody>
          <a:bodyPr/>
          <a:lstStyle/>
          <a:p>
            <a:r>
              <a:rPr lang="en-US" dirty="0"/>
              <a:t>Pediatric ventilator associated event </a:t>
            </a:r>
            <a:endParaRPr lang="en-ZA" dirty="0"/>
          </a:p>
        </p:txBody>
      </p:sp>
      <p:sp>
        <p:nvSpPr>
          <p:cNvPr id="4" name="TextBox 3">
            <a:extLst>
              <a:ext uri="{FF2B5EF4-FFF2-40B4-BE49-F238E27FC236}">
                <a16:creationId xmlns:a16="http://schemas.microsoft.com/office/drawing/2014/main" id="{D9C6FECA-7092-E86B-661D-85DB9395C630}"/>
              </a:ext>
            </a:extLst>
          </p:cNvPr>
          <p:cNvSpPr txBox="1"/>
          <p:nvPr/>
        </p:nvSpPr>
        <p:spPr>
          <a:xfrm>
            <a:off x="259404" y="911404"/>
            <a:ext cx="8884596" cy="3323987"/>
          </a:xfrm>
          <a:prstGeom prst="rect">
            <a:avLst/>
          </a:prstGeom>
          <a:noFill/>
        </p:spPr>
        <p:txBody>
          <a:bodyPr wrap="square">
            <a:spAutoFit/>
          </a:bodyPr>
          <a:lstStyle/>
          <a:p>
            <a:r>
              <a:rPr lang="en-US" sz="1400" dirty="0"/>
              <a:t>Patients INCLUDED in PedVAE surveillance: •</a:t>
            </a:r>
          </a:p>
          <a:p>
            <a:r>
              <a:rPr lang="en-US" sz="1400" dirty="0"/>
              <a:t> All patients in the neonatal and pediatric inpatient locations found in Chapter 15, regardless of patient’s age • Patients on a ventilator (as defined below) who are receiving o a conventional mode of mechanical ventilation (for example, synchronized intermittent mandatory ventilation) o high-frequency oscillatory or jet ventilation • </a:t>
            </a:r>
          </a:p>
          <a:p>
            <a:endParaRPr lang="en-US" sz="1400" dirty="0"/>
          </a:p>
          <a:p>
            <a:r>
              <a:rPr lang="en-US" sz="1400" dirty="0"/>
              <a:t>Patients EXCLUDED from PedVAE surveillance: • All patients in the adult inpatient locations found in Chapter 15, regardless of patient’s age • Patients on extracorporeal life support or </a:t>
            </a:r>
            <a:r>
              <a:rPr lang="en-US" sz="1400" dirty="0" err="1"/>
              <a:t>paracorporeal</a:t>
            </a:r>
            <a:r>
              <a:rPr lang="en-US" sz="1400" dirty="0"/>
              <a:t> membrane oxygenation are excluded from PedVAE surveillance during periods of time when the support is in place for the entire calendar day </a:t>
            </a:r>
          </a:p>
          <a:p>
            <a:endParaRPr lang="en-US" sz="1400" dirty="0"/>
          </a:p>
          <a:p>
            <a:r>
              <a:rPr lang="en-US" sz="1400" b="1" dirty="0"/>
              <a:t>PedVAE: </a:t>
            </a:r>
            <a:r>
              <a:rPr lang="en-US" sz="1400" b="1" dirty="0" err="1"/>
              <a:t>PedVAEs</a:t>
            </a:r>
            <a:r>
              <a:rPr lang="en-US" sz="1400" b="1" dirty="0"/>
              <a:t> </a:t>
            </a:r>
          </a:p>
          <a:p>
            <a:r>
              <a:rPr lang="en-US" sz="1400" dirty="0"/>
              <a:t>are identified by deterioration in respiratory status after a period of stability or improvement on the ventilator (Figure 1). Patients must be mechanically ventilated for at least 4 calendar days to fulfill PedVAE criteria (where the day of intubation and initiation of mechanical ventilation is day 1).</a:t>
            </a:r>
          </a:p>
          <a:p>
            <a:endParaRPr lang="en-US" sz="1400" dirty="0"/>
          </a:p>
        </p:txBody>
      </p:sp>
    </p:spTree>
    <p:extLst>
      <p:ext uri="{BB962C8B-B14F-4D97-AF65-F5344CB8AC3E}">
        <p14:creationId xmlns:p14="http://schemas.microsoft.com/office/powerpoint/2010/main" val="368125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89F0BC-F9EA-761E-2A32-1AC0834C9FA5}"/>
              </a:ext>
            </a:extLst>
          </p:cNvPr>
          <p:cNvSpPr txBox="1"/>
          <p:nvPr/>
        </p:nvSpPr>
        <p:spPr>
          <a:xfrm>
            <a:off x="91440" y="959239"/>
            <a:ext cx="9052560" cy="3969292"/>
          </a:xfrm>
          <a:prstGeom prst="rect">
            <a:avLst/>
          </a:prstGeom>
          <a:noFill/>
        </p:spPr>
        <p:txBody>
          <a:bodyPr wrap="square">
            <a:spAutoFit/>
          </a:bodyPr>
          <a:lstStyle/>
          <a:p>
            <a:r>
              <a:rPr lang="en-US" b="1" dirty="0"/>
              <a:t>Mean Airway Pressure (MAP): </a:t>
            </a:r>
          </a:p>
          <a:p>
            <a:r>
              <a:rPr lang="en-US" dirty="0"/>
              <a:t>The average pressure exerted on the airway and lungs from the beginning of inspiration until the beginning of the next inspiration [21]. In patients on mechanical ventilation, MAP is the most powerful influence on oxygenation and is determined by positive end-expiratory pressure (PEEP), peak inspiratory pressure (PIP), inspiratory time, and frequency [22]. A sustained increase in the daily minimum MAP of ≥ 4 cmH2O following a period of stability or improvement on the ventilator is one of two criteria that can be used in meeting the PedVAE definition. </a:t>
            </a:r>
          </a:p>
          <a:p>
            <a:endParaRPr lang="en-US" dirty="0"/>
          </a:p>
          <a:p>
            <a:r>
              <a:rPr lang="en-US" b="1" dirty="0"/>
              <a:t>Daily Minimum MAP:</a:t>
            </a:r>
          </a:p>
          <a:p>
            <a:endParaRPr lang="en-US" sz="1400" dirty="0"/>
          </a:p>
          <a:p>
            <a:r>
              <a:rPr lang="en-US" sz="1400" dirty="0"/>
              <a:t> The lowest value of MAP during a calendar day. For the purposes of surveillance: • When determining the daily minimum MAP value, round MAP values in the following manner: a MAP of 10.00 – 10.49 is rounded to 10 and a MAP of 10.50 – 10.99 is rounded to 11. For example, a patient who is intubated and started on mechanical ventilation at 21:30 on June 1, with a MAP of 10.35 cmH2O at 21:30 and a MAP of 10.54 cmH2O at 23:30 would have a daily minimum MAP of 10 cmH2O on June 1. •</a:t>
            </a:r>
          </a:p>
          <a:p>
            <a:endParaRPr lang="en-US" sz="1400" dirty="0"/>
          </a:p>
          <a:p>
            <a:r>
              <a:rPr lang="en-US" sz="1400" dirty="0"/>
              <a:t> In patients &lt; 30 days old, MAP values of 0-8 cmH2O are considered equivalent; therefore, any day on which the daily minimum MAP was 0-8 cmH2O would be assigned a daily minimum value of 8 cmH2O.</a:t>
            </a:r>
          </a:p>
          <a:p>
            <a:r>
              <a:rPr lang="en-US" sz="1400" dirty="0"/>
              <a:t> • In patients ≥ 30 days old, MAP values of 0-10 cmH2O are considered equivalent; therefore, any day on which the daily minimum MAP was 0-10 cmH2O would be assigned a daily minimum value of 10</a:t>
            </a:r>
            <a:endParaRPr lang="en-ZA" sz="1400" dirty="0"/>
          </a:p>
        </p:txBody>
      </p:sp>
      <p:sp>
        <p:nvSpPr>
          <p:cNvPr id="3" name="Title 1">
            <a:extLst>
              <a:ext uri="{FF2B5EF4-FFF2-40B4-BE49-F238E27FC236}">
                <a16:creationId xmlns:a16="http://schemas.microsoft.com/office/drawing/2014/main" id="{75C3B31F-0168-BC41-C8EC-73D94FBD4697}"/>
              </a:ext>
            </a:extLst>
          </p:cNvPr>
          <p:cNvSpPr>
            <a:spLocks noGrp="1"/>
          </p:cNvSpPr>
          <p:nvPr>
            <p:ph type="title"/>
          </p:nvPr>
        </p:nvSpPr>
        <p:spPr>
          <a:xfrm>
            <a:off x="258763" y="469900"/>
            <a:ext cx="8656637" cy="307975"/>
          </a:xfrm>
        </p:spPr>
        <p:txBody>
          <a:bodyPr/>
          <a:lstStyle/>
          <a:p>
            <a:r>
              <a:rPr lang="en-US" dirty="0"/>
              <a:t>Pediatric ventilator associated event </a:t>
            </a:r>
            <a:endParaRPr lang="en-ZA" dirty="0"/>
          </a:p>
        </p:txBody>
      </p:sp>
    </p:spTree>
    <p:extLst>
      <p:ext uri="{BB962C8B-B14F-4D97-AF65-F5344CB8AC3E}">
        <p14:creationId xmlns:p14="http://schemas.microsoft.com/office/powerpoint/2010/main" val="361595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DDA9-9C84-D307-12C5-D19F2B9BDF47}"/>
              </a:ext>
            </a:extLst>
          </p:cNvPr>
          <p:cNvSpPr>
            <a:spLocks noGrp="1"/>
          </p:cNvSpPr>
          <p:nvPr>
            <p:ph type="title"/>
          </p:nvPr>
        </p:nvSpPr>
        <p:spPr/>
        <p:txBody>
          <a:bodyPr/>
          <a:lstStyle/>
          <a:p>
            <a:r>
              <a:rPr lang="en-US" dirty="0"/>
              <a:t>2025 NHSN Pediatric Ventilator-Associated Event (</a:t>
            </a:r>
            <a:r>
              <a:rPr lang="en-US" dirty="0" err="1"/>
              <a:t>PedVAE</a:t>
            </a:r>
            <a:r>
              <a:rPr lang="en-US" dirty="0"/>
              <a:t>) Checklist </a:t>
            </a:r>
            <a:endParaRPr lang="en-ZA" dirty="0"/>
          </a:p>
        </p:txBody>
      </p:sp>
      <p:pic>
        <p:nvPicPr>
          <p:cNvPr id="5" name="Picture 4">
            <a:extLst>
              <a:ext uri="{FF2B5EF4-FFF2-40B4-BE49-F238E27FC236}">
                <a16:creationId xmlns:a16="http://schemas.microsoft.com/office/drawing/2014/main" id="{74C43A80-0E39-E3E0-22EE-BBDFD120341B}"/>
              </a:ext>
            </a:extLst>
          </p:cNvPr>
          <p:cNvPicPr>
            <a:picLocks noChangeAspect="1"/>
          </p:cNvPicPr>
          <p:nvPr/>
        </p:nvPicPr>
        <p:blipFill>
          <a:blip r:embed="rId2"/>
          <a:srcRect l="18332" t="20592" r="19417" b="5926"/>
          <a:stretch>
            <a:fillRect/>
          </a:stretch>
        </p:blipFill>
        <p:spPr>
          <a:xfrm>
            <a:off x="259404" y="1101977"/>
            <a:ext cx="7109136" cy="4369183"/>
          </a:xfrm>
          <a:prstGeom prst="rect">
            <a:avLst/>
          </a:prstGeom>
        </p:spPr>
      </p:pic>
    </p:spTree>
    <p:extLst>
      <p:ext uri="{BB962C8B-B14F-4D97-AF65-F5344CB8AC3E}">
        <p14:creationId xmlns:p14="http://schemas.microsoft.com/office/powerpoint/2010/main" val="402868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Infection-related Ventilator-Associated Complication (IVAC) </a:t>
            </a:r>
            <a:r>
              <a:rPr lang="en-US" dirty="0"/>
              <a:t>	</a:t>
            </a:r>
            <a:br>
              <a:rPr lang="en-US" dirty="0"/>
            </a:br>
            <a:endParaRPr lang="en-US" dirty="0"/>
          </a:p>
        </p:txBody>
      </p:sp>
      <p:sp>
        <p:nvSpPr>
          <p:cNvPr id="4" name="Rectangle 3"/>
          <p:cNvSpPr/>
          <p:nvPr/>
        </p:nvSpPr>
        <p:spPr>
          <a:xfrm>
            <a:off x="195391" y="900109"/>
            <a:ext cx="8681663" cy="348531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dirty="0">
                <a:solidFill>
                  <a:srgbClr val="000000"/>
                </a:solidFill>
                <a:latin typeface="Calibri" panose="020F0502020204030204" pitchFamily="34" charset="0"/>
              </a:rPr>
              <a:t>On or after calendar day 3 of mechanical ventilation (MV) and within 2 calendar days before or after the onset of worsening oxygenation, the patient meets </a:t>
            </a:r>
            <a:r>
              <a:rPr lang="en-US" sz="1400" b="1" i="1" dirty="0">
                <a:solidFill>
                  <a:srgbClr val="000000"/>
                </a:solidFill>
                <a:latin typeface="Calibri" panose="020F0502020204030204" pitchFamily="34" charset="0"/>
              </a:rPr>
              <a:t>both </a:t>
            </a:r>
            <a:r>
              <a:rPr lang="en-US" sz="1400" dirty="0">
                <a:solidFill>
                  <a:srgbClr val="000000"/>
                </a:solidFill>
                <a:latin typeface="Calibri" panose="020F0502020204030204" pitchFamily="34" charset="0"/>
              </a:rPr>
              <a:t>1 and 2: 	</a:t>
            </a:r>
          </a:p>
          <a:p>
            <a:endParaRPr lang="en-US" sz="1400" dirty="0">
              <a:latin typeface="Calibri" panose="020F0502020204030204" pitchFamily="34" charset="0"/>
            </a:endParaRPr>
          </a:p>
          <a:p>
            <a:r>
              <a:rPr lang="en-US" sz="1400" dirty="0">
                <a:solidFill>
                  <a:srgbClr val="000000"/>
                </a:solidFill>
                <a:latin typeface="Calibri" panose="020F0502020204030204" pitchFamily="34" charset="0"/>
              </a:rPr>
              <a:t>1) Patient has </a:t>
            </a:r>
            <a:r>
              <a:rPr lang="en-US" sz="1400" b="1" i="1" dirty="0">
                <a:solidFill>
                  <a:srgbClr val="000000"/>
                </a:solidFill>
                <a:latin typeface="Calibri" panose="020F0502020204030204" pitchFamily="34" charset="0"/>
              </a:rPr>
              <a:t>one </a:t>
            </a:r>
            <a:r>
              <a:rPr lang="en-US" sz="1400" dirty="0">
                <a:solidFill>
                  <a:srgbClr val="000000"/>
                </a:solidFill>
                <a:latin typeface="Calibri" panose="020F0502020204030204" pitchFamily="34" charset="0"/>
              </a:rPr>
              <a:t>of the following: </a:t>
            </a:r>
          </a:p>
          <a:p>
            <a:r>
              <a:rPr lang="en-US" sz="1400" dirty="0">
                <a:solidFill>
                  <a:srgbClr val="000000"/>
                </a:solidFill>
                <a:latin typeface="Calibri" panose="020F0502020204030204" pitchFamily="34" charset="0"/>
              </a:rPr>
              <a:t>	 Temperature &gt; 38°C (&gt;100.4°F) </a:t>
            </a:r>
            <a:r>
              <a:rPr lang="en-US" sz="1400" b="1" dirty="0">
                <a:solidFill>
                  <a:srgbClr val="000000"/>
                </a:solidFill>
                <a:latin typeface="Calibri" panose="020F0502020204030204" pitchFamily="34" charset="0"/>
              </a:rPr>
              <a:t>– Check ICU chart</a:t>
            </a:r>
          </a:p>
          <a:p>
            <a:r>
              <a:rPr lang="en-US" sz="1400" dirty="0">
                <a:solidFill>
                  <a:srgbClr val="000000"/>
                </a:solidFill>
                <a:latin typeface="Calibri" panose="020F0502020204030204" pitchFamily="34" charset="0"/>
              </a:rPr>
              <a:t>	Temperature &lt; 36°C (&lt;96.8°F) -      </a:t>
            </a:r>
            <a:r>
              <a:rPr lang="en-US" sz="1400" b="1" dirty="0">
                <a:solidFill>
                  <a:srgbClr val="000000"/>
                </a:solidFill>
                <a:latin typeface="Calibri" panose="020F0502020204030204" pitchFamily="34" charset="0"/>
              </a:rPr>
              <a:t>Check  ICU chart</a:t>
            </a:r>
          </a:p>
          <a:p>
            <a:r>
              <a:rPr lang="en-US" sz="1400" dirty="0">
                <a:solidFill>
                  <a:srgbClr val="000000"/>
                </a:solidFill>
                <a:latin typeface="Calibri" panose="020F0502020204030204" pitchFamily="34" charset="0"/>
              </a:rPr>
              <a:t>	White blood cell count ≥ 12,000 cells/mm3 – </a:t>
            </a:r>
            <a:r>
              <a:rPr lang="en-US" sz="1400" b="1" dirty="0">
                <a:solidFill>
                  <a:srgbClr val="000000"/>
                </a:solidFill>
                <a:latin typeface="Calibri" panose="020F0502020204030204" pitchFamily="34" charset="0"/>
              </a:rPr>
              <a:t>Check on ICNET</a:t>
            </a:r>
          </a:p>
          <a:p>
            <a:r>
              <a:rPr lang="en-US" sz="1400" dirty="0">
                <a:solidFill>
                  <a:srgbClr val="000000"/>
                </a:solidFill>
                <a:latin typeface="Calibri" panose="020F0502020204030204" pitchFamily="34" charset="0"/>
              </a:rPr>
              <a:t>                        White blood cell count ≤ 4,000 cells/mm3 – </a:t>
            </a:r>
            <a:r>
              <a:rPr lang="en-US" sz="1400" b="1" dirty="0">
                <a:solidFill>
                  <a:srgbClr val="000000"/>
                </a:solidFill>
                <a:latin typeface="Calibri" panose="020F0502020204030204" pitchFamily="34" charset="0"/>
              </a:rPr>
              <a:t>Check on ICNET</a:t>
            </a:r>
            <a:r>
              <a:rPr lang="en-US" sz="1400" b="1" dirty="0">
                <a:solidFill>
                  <a:srgbClr val="000000"/>
                </a:solidFill>
                <a:latin typeface="MS Gothic" panose="020B0609070205080204" pitchFamily="49" charset="-128"/>
              </a:rPr>
              <a:t>	</a:t>
            </a:r>
          </a:p>
          <a:p>
            <a:r>
              <a:rPr lang="en-US" b="1" dirty="0"/>
              <a:t>AND </a:t>
            </a:r>
            <a:r>
              <a:rPr lang="en-US" dirty="0"/>
              <a:t>	</a:t>
            </a:r>
          </a:p>
          <a:p>
            <a:endParaRPr lang="en-US" dirty="0"/>
          </a:p>
          <a:p>
            <a:r>
              <a:rPr lang="en-US" sz="1400" dirty="0"/>
              <a:t>2) Patient meets </a:t>
            </a:r>
            <a:r>
              <a:rPr lang="en-US" sz="1400" b="1" i="1" dirty="0"/>
              <a:t>both </a:t>
            </a:r>
            <a:r>
              <a:rPr lang="en-US" sz="1400" dirty="0"/>
              <a:t>of the following: </a:t>
            </a:r>
          </a:p>
          <a:p>
            <a:r>
              <a:rPr lang="en-US" sz="1400" dirty="0"/>
              <a:t>                             A new antimicrobial agent(s)* is started </a:t>
            </a:r>
          </a:p>
          <a:p>
            <a:r>
              <a:rPr lang="en-US" sz="1400" dirty="0"/>
              <a:t>	         The new antimicrobial agent(s)** is continued for ≥ 4 qualifying antimicrobial day </a:t>
            </a:r>
          </a:p>
          <a:p>
            <a:r>
              <a:rPr lang="en-US" sz="1400" dirty="0"/>
              <a:t>	</a:t>
            </a:r>
          </a:p>
          <a:p>
            <a:r>
              <a:rPr lang="en-US" sz="1400" dirty="0">
                <a:solidFill>
                  <a:srgbClr val="000000"/>
                </a:solidFill>
                <a:latin typeface="+mj-lt"/>
              </a:rPr>
              <a:t>                (</a:t>
            </a:r>
            <a:r>
              <a:rPr lang="en-US" sz="1400" b="1" dirty="0">
                <a:solidFill>
                  <a:srgbClr val="000000"/>
                </a:solidFill>
                <a:latin typeface="+mj-lt"/>
              </a:rPr>
              <a:t>check on prescription chart?ICNET</a:t>
            </a:r>
            <a:r>
              <a:rPr lang="en-US" sz="1400" dirty="0">
                <a:solidFill>
                  <a:srgbClr val="000000"/>
                </a:solidFill>
                <a:latin typeface="+mj-lt"/>
              </a:rPr>
              <a:t>)</a:t>
            </a:r>
          </a:p>
          <a:p>
            <a:endParaRPr lang="en-US" sz="1400" dirty="0">
              <a:solidFill>
                <a:srgbClr val="000000"/>
              </a:solidFill>
              <a:latin typeface="+mj-lt"/>
            </a:endParaRPr>
          </a:p>
        </p:txBody>
      </p:sp>
      <p:pic>
        <p:nvPicPr>
          <p:cNvPr id="7" name="Picture 6">
            <a:extLst>
              <a:ext uri="{FF2B5EF4-FFF2-40B4-BE49-F238E27FC236}">
                <a16:creationId xmlns:a16="http://schemas.microsoft.com/office/drawing/2014/main" id="{2E521F49-97AA-3337-6493-E2D98176C3C0}"/>
              </a:ext>
            </a:extLst>
          </p:cNvPr>
          <p:cNvPicPr>
            <a:picLocks noChangeAspect="1"/>
          </p:cNvPicPr>
          <p:nvPr/>
        </p:nvPicPr>
        <p:blipFill>
          <a:blip r:embed="rId2"/>
          <a:srcRect l="44833" t="34075" r="41750" b="46814"/>
          <a:stretch/>
        </p:blipFill>
        <p:spPr>
          <a:xfrm>
            <a:off x="6004560" y="1516380"/>
            <a:ext cx="2301240" cy="1729740"/>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14473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6534-4E0E-F6E1-17E7-B6B6BEB654C7}"/>
              </a:ext>
            </a:extLst>
          </p:cNvPr>
          <p:cNvSpPr>
            <a:spLocks noGrp="1"/>
          </p:cNvSpPr>
          <p:nvPr>
            <p:ph type="title"/>
          </p:nvPr>
        </p:nvSpPr>
        <p:spPr/>
        <p:txBody>
          <a:bodyPr/>
          <a:lstStyle/>
          <a:p>
            <a:endParaRPr lang="en-ZA" dirty="0"/>
          </a:p>
        </p:txBody>
      </p:sp>
      <p:pic>
        <p:nvPicPr>
          <p:cNvPr id="5" name="Picture 4">
            <a:extLst>
              <a:ext uri="{FF2B5EF4-FFF2-40B4-BE49-F238E27FC236}">
                <a16:creationId xmlns:a16="http://schemas.microsoft.com/office/drawing/2014/main" id="{91C11C00-254B-3686-C04E-3E32FB87762C}"/>
              </a:ext>
            </a:extLst>
          </p:cNvPr>
          <p:cNvPicPr>
            <a:picLocks noChangeAspect="1"/>
          </p:cNvPicPr>
          <p:nvPr/>
        </p:nvPicPr>
        <p:blipFill>
          <a:blip r:embed="rId2"/>
          <a:srcRect l="45001" t="73180" r="39999" b="10200"/>
          <a:stretch/>
        </p:blipFill>
        <p:spPr>
          <a:xfrm>
            <a:off x="6019800" y="1947797"/>
            <a:ext cx="2788920" cy="2029843"/>
          </a:xfrm>
          <a:prstGeom prst="rect">
            <a:avLst/>
          </a:prstGeom>
        </p:spPr>
        <p:style>
          <a:lnRef idx="2">
            <a:schemeClr val="accent4"/>
          </a:lnRef>
          <a:fillRef idx="1">
            <a:schemeClr val="lt1"/>
          </a:fillRef>
          <a:effectRef idx="0">
            <a:schemeClr val="accent4"/>
          </a:effectRef>
          <a:fontRef idx="minor">
            <a:schemeClr val="dk1"/>
          </a:fontRef>
        </p:style>
      </p:pic>
      <p:pic>
        <p:nvPicPr>
          <p:cNvPr id="6" name="Picture 5">
            <a:extLst>
              <a:ext uri="{FF2B5EF4-FFF2-40B4-BE49-F238E27FC236}">
                <a16:creationId xmlns:a16="http://schemas.microsoft.com/office/drawing/2014/main" id="{8A325586-B97D-F6C6-4CEF-51B69FD57809}"/>
              </a:ext>
            </a:extLst>
          </p:cNvPr>
          <p:cNvPicPr>
            <a:picLocks noChangeAspect="1"/>
          </p:cNvPicPr>
          <p:nvPr/>
        </p:nvPicPr>
        <p:blipFill>
          <a:blip r:embed="rId3"/>
          <a:srcRect l="20000" t="21038" r="21083" b="9128"/>
          <a:stretch>
            <a:fillRect/>
          </a:stretch>
        </p:blipFill>
        <p:spPr>
          <a:xfrm>
            <a:off x="0" y="302452"/>
            <a:ext cx="5387340" cy="4841048"/>
          </a:xfrm>
          <a:prstGeom prst="rect">
            <a:avLst/>
          </a:prstGeom>
        </p:spPr>
      </p:pic>
    </p:spTree>
    <p:extLst>
      <p:ext uri="{BB962C8B-B14F-4D97-AF65-F5344CB8AC3E}">
        <p14:creationId xmlns:p14="http://schemas.microsoft.com/office/powerpoint/2010/main" val="146208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Possible Ventilator-Associated Pneumonia (PVAP) </a:t>
            </a:r>
            <a:r>
              <a:rPr lang="en-US" dirty="0"/>
              <a:t>	</a:t>
            </a:r>
            <a:br>
              <a:rPr lang="en-US" dirty="0"/>
            </a:br>
            <a:endParaRPr lang="en-US" dirty="0"/>
          </a:p>
        </p:txBody>
      </p:sp>
      <p:sp>
        <p:nvSpPr>
          <p:cNvPr id="3" name="TextBox 2"/>
          <p:cNvSpPr txBox="1"/>
          <p:nvPr/>
        </p:nvSpPr>
        <p:spPr>
          <a:xfrm>
            <a:off x="118334" y="777294"/>
            <a:ext cx="25164189" cy="44251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t>AND </a:t>
            </a:r>
            <a:r>
              <a:rPr lang="en-US" dirty="0"/>
              <a:t>Patient must meet </a:t>
            </a:r>
            <a:r>
              <a:rPr lang="en-US" b="1" i="1" dirty="0"/>
              <a:t>one </a:t>
            </a:r>
            <a:r>
              <a:rPr lang="en-US" dirty="0"/>
              <a:t>of following criteria on or after calendar day 3 of MV and within 2 calendar days before or </a:t>
            </a:r>
          </a:p>
          <a:p>
            <a:r>
              <a:rPr lang="en-US" dirty="0"/>
              <a:t>after the onset of worsening oxygenation (Refer to VAE Protocol for organisms excluded from meeting PVAP)</a:t>
            </a:r>
            <a:r>
              <a:rPr lang="en-US" b="1" dirty="0"/>
              <a:t>: </a:t>
            </a:r>
            <a:r>
              <a:rPr lang="en-US" dirty="0"/>
              <a:t>	</a:t>
            </a:r>
          </a:p>
          <a:p>
            <a:pPr marL="342900" indent="-342900">
              <a:buAutoNum type="arabicPeriod"/>
            </a:pPr>
            <a:r>
              <a:rPr lang="en-US" b="1" dirty="0"/>
              <a:t>Criterion 1</a:t>
            </a:r>
            <a:r>
              <a:rPr lang="en-US" dirty="0"/>
              <a:t>: Positive culture of </a:t>
            </a:r>
            <a:r>
              <a:rPr lang="en-US" b="1" i="1" dirty="0"/>
              <a:t>one </a:t>
            </a:r>
            <a:r>
              <a:rPr lang="en-US" dirty="0"/>
              <a:t>of the following specimens, meeting quantitative or semi-quantitative</a:t>
            </a:r>
            <a:r>
              <a:rPr lang="en-US" b="1" dirty="0"/>
              <a:t>†</a:t>
            </a:r>
          </a:p>
          <a:p>
            <a:pPr marL="342900" indent="-342900">
              <a:buAutoNum type="arabicPeriod"/>
            </a:pPr>
            <a:r>
              <a:rPr lang="en-US" b="1" dirty="0"/>
              <a:t> </a:t>
            </a:r>
            <a:r>
              <a:rPr lang="en-US" dirty="0"/>
              <a:t>thresholds as outlined in protocol, without requirement for purulent respiratory secretions: </a:t>
            </a:r>
          </a:p>
          <a:p>
            <a:r>
              <a:rPr lang="en-US" dirty="0"/>
              <a:t>	Endotracheal aspirate, ≥ 105 CFU/ml or corresponding semi-quantitative result	</a:t>
            </a:r>
          </a:p>
          <a:p>
            <a:r>
              <a:rPr lang="en-US" dirty="0"/>
              <a:t>                       Bronchoalveolar lavage, ≥ 104 CFU/ml or corresponding semi-quantitative result 	</a:t>
            </a:r>
          </a:p>
          <a:p>
            <a:r>
              <a:rPr lang="en-US" dirty="0"/>
              <a:t>                       Lung tissue, ≥ 104 CFU/g or corresponding semi-quantitative result </a:t>
            </a:r>
          </a:p>
          <a:p>
            <a:r>
              <a:rPr lang="en-US" dirty="0"/>
              <a:t>	Protected specimen brush, ≥ 103 CFU/ml or corresponding semi-quantitative result	</a:t>
            </a:r>
          </a:p>
          <a:p>
            <a:endParaRPr lang="en-US" dirty="0"/>
          </a:p>
          <a:p>
            <a:r>
              <a:rPr lang="en-US" dirty="0"/>
              <a:t>2. </a:t>
            </a:r>
            <a:r>
              <a:rPr lang="en-US" b="1" dirty="0"/>
              <a:t>Criterion 2</a:t>
            </a:r>
            <a:r>
              <a:rPr lang="en-US" dirty="0"/>
              <a:t>: Purulent respiratory secretions (defined as secretions from the lungs, bronchi, or trachea </a:t>
            </a:r>
          </a:p>
          <a:p>
            <a:r>
              <a:rPr lang="en-US" dirty="0"/>
              <a:t>that contain ≥ 25 neutrophils and ≤ 10 squamous epithelial cells per low power field [</a:t>
            </a:r>
            <a:r>
              <a:rPr lang="en-US" dirty="0" err="1"/>
              <a:t>lpf</a:t>
            </a:r>
            <a:r>
              <a:rPr lang="en-US" dirty="0"/>
              <a:t>, x100])</a:t>
            </a:r>
            <a:r>
              <a:rPr lang="en-US" b="1" dirty="0"/>
              <a:t>† PLUS </a:t>
            </a:r>
          </a:p>
          <a:p>
            <a:r>
              <a:rPr lang="en-US" dirty="0"/>
              <a:t>organism identified from </a:t>
            </a:r>
            <a:r>
              <a:rPr lang="en-US" b="1" i="1" dirty="0"/>
              <a:t>one </a:t>
            </a:r>
            <a:r>
              <a:rPr lang="en-US" dirty="0"/>
              <a:t>of the following specimens (to include qualitative culture, o</a:t>
            </a:r>
          </a:p>
          <a:p>
            <a:r>
              <a:rPr lang="en-US" dirty="0"/>
              <a:t>r quantitative/semi-quantitative culture without sufficient growth to meet Criterion 1): </a:t>
            </a:r>
          </a:p>
          <a:p>
            <a:r>
              <a:rPr lang="en-US" dirty="0"/>
              <a:t>	 Sputum </a:t>
            </a:r>
          </a:p>
          <a:p>
            <a:r>
              <a:rPr lang="en-US" dirty="0"/>
              <a:t>                       Endotracheal aspirate	</a:t>
            </a:r>
          </a:p>
          <a:p>
            <a:r>
              <a:rPr lang="en-US" dirty="0"/>
              <a:t>                        Bronchoalveolar lavage </a:t>
            </a:r>
          </a:p>
          <a:p>
            <a:r>
              <a:rPr lang="en-US" dirty="0"/>
              <a:t>	   Lung tissue </a:t>
            </a:r>
          </a:p>
          <a:p>
            <a:r>
              <a:rPr lang="en-US" dirty="0"/>
              <a:t> 	    Protected specimen brush </a:t>
            </a:r>
          </a:p>
          <a:p>
            <a:r>
              <a:rPr lang="en-US" dirty="0"/>
              <a:t>3. </a:t>
            </a:r>
            <a:r>
              <a:rPr lang="en-US" b="1" dirty="0"/>
              <a:t>Criterion 3</a:t>
            </a:r>
            <a:r>
              <a:rPr lang="en-US" dirty="0"/>
              <a:t>: </a:t>
            </a:r>
            <a:r>
              <a:rPr lang="en-US" b="1" i="1" dirty="0"/>
              <a:t>One </a:t>
            </a:r>
            <a:r>
              <a:rPr lang="en-US" dirty="0"/>
              <a:t>of the following positive tests: </a:t>
            </a:r>
          </a:p>
          <a:p>
            <a:r>
              <a:rPr lang="en-US" dirty="0"/>
              <a:t>	 Organism identified from pleural fluid (where specimen was obtained during thoracentesis or </a:t>
            </a:r>
          </a:p>
          <a:p>
            <a:r>
              <a:rPr lang="en-US" dirty="0"/>
              <a:t>within 24 hours of chest tube placement; pleural fluid specimens collected after a chest tube is repositioned </a:t>
            </a:r>
          </a:p>
          <a:p>
            <a:r>
              <a:rPr lang="en-US" dirty="0"/>
              <a:t>or from a chest tube in place &gt; 24 hours are not eligible for PVAP) </a:t>
            </a:r>
          </a:p>
          <a:p>
            <a:r>
              <a:rPr lang="en-US" dirty="0"/>
              <a:t>	</a:t>
            </a:r>
          </a:p>
        </p:txBody>
      </p:sp>
    </p:spTree>
    <p:extLst>
      <p:ext uri="{BB962C8B-B14F-4D97-AF65-F5344CB8AC3E}">
        <p14:creationId xmlns:p14="http://schemas.microsoft.com/office/powerpoint/2010/main" val="2961572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PVAP </a:t>
            </a:r>
          </a:p>
        </p:txBody>
      </p:sp>
      <p:sp>
        <p:nvSpPr>
          <p:cNvPr id="4" name="Rectangle 3"/>
          <p:cNvSpPr/>
          <p:nvPr/>
        </p:nvSpPr>
        <p:spPr>
          <a:xfrm>
            <a:off x="259404" y="777294"/>
            <a:ext cx="8406446" cy="33547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endParaRPr lang="en-US" sz="1600" dirty="0">
              <a:latin typeface="Calibri" panose="020F0502020204030204" pitchFamily="34" charset="0"/>
            </a:endParaRPr>
          </a:p>
          <a:p>
            <a:r>
              <a:rPr lang="en-US" sz="1400" dirty="0"/>
              <a:t>3. </a:t>
            </a:r>
            <a:r>
              <a:rPr lang="en-US" sz="1400" b="1" dirty="0"/>
              <a:t>Criterion 3</a:t>
            </a:r>
            <a:r>
              <a:rPr lang="en-US" sz="1400" dirty="0"/>
              <a:t>: </a:t>
            </a:r>
            <a:r>
              <a:rPr lang="en-US" sz="1400" b="1" i="1" dirty="0"/>
              <a:t>One </a:t>
            </a:r>
            <a:r>
              <a:rPr lang="en-US" sz="1400" dirty="0"/>
              <a:t>of the following positive tests: </a:t>
            </a:r>
          </a:p>
          <a:p>
            <a:endParaRPr lang="en-US" sz="1400" dirty="0"/>
          </a:p>
          <a:p>
            <a:r>
              <a:rPr lang="en-US" sz="1400" dirty="0"/>
              <a:t>1.  Organism identified from pleural fluid (where specimen was obtained during thoracentesis or </a:t>
            </a:r>
          </a:p>
          <a:p>
            <a:r>
              <a:rPr lang="en-US" sz="1400" dirty="0"/>
              <a:t>within 24 hours of chest tube placement; pleural fluid specimens collected after a chest tube is repositioned or from a chest tube in place &gt; 24 hours are not eligible for PVAP) </a:t>
            </a:r>
          </a:p>
          <a:p>
            <a:r>
              <a:rPr lang="en-US" sz="1400" dirty="0">
                <a:solidFill>
                  <a:srgbClr val="000000"/>
                </a:solidFill>
                <a:latin typeface="Calibri" panose="020F0502020204030204" pitchFamily="34" charset="0"/>
              </a:rPr>
              <a:t>2. Lung histopathology, defined as: 1) abscess formation or foci of consolidation with intense neutrophil accumulation in bronchioles and alveoli; 2) evidence of lung parenchyma invasion by fungi (hyphae, </a:t>
            </a:r>
            <a:r>
              <a:rPr lang="en-US" sz="1400" dirty="0" err="1">
                <a:solidFill>
                  <a:srgbClr val="000000"/>
                </a:solidFill>
                <a:latin typeface="Calibri" panose="020F0502020204030204" pitchFamily="34" charset="0"/>
              </a:rPr>
              <a:t>pseudohyphae</a:t>
            </a:r>
            <a:r>
              <a:rPr lang="en-US" sz="1400" dirty="0">
                <a:solidFill>
                  <a:srgbClr val="000000"/>
                </a:solidFill>
                <a:latin typeface="Calibri" panose="020F0502020204030204" pitchFamily="34" charset="0"/>
              </a:rPr>
              <a:t> or yeast forms); 3) evidence of infection with the viral pathogens listed below based on results of immunohistochemical assays, cytology, or microscopy performed on lung tissue </a:t>
            </a:r>
            <a:r>
              <a:rPr lang="en-US" sz="1400" dirty="0">
                <a:solidFill>
                  <a:srgbClr val="000000"/>
                </a:solidFill>
                <a:latin typeface="MS Gothic" panose="020B0609070205080204" pitchFamily="49" charset="-128"/>
              </a:rPr>
              <a:t> 	</a:t>
            </a:r>
          </a:p>
          <a:p>
            <a:endParaRPr lang="en-US" sz="1400" dirty="0">
              <a:latin typeface="MS Gothic" panose="020B0609070205080204" pitchFamily="49" charset="-128"/>
            </a:endParaRPr>
          </a:p>
          <a:p>
            <a:r>
              <a:rPr lang="en-US" sz="1400" dirty="0">
                <a:solidFill>
                  <a:srgbClr val="000000"/>
                </a:solidFill>
                <a:latin typeface="MS Gothic" panose="020B0609070205080204" pitchFamily="49" charset="-128"/>
              </a:rPr>
              <a:t>3.  </a:t>
            </a:r>
            <a:r>
              <a:rPr lang="en-US" sz="1400" dirty="0">
                <a:solidFill>
                  <a:srgbClr val="000000"/>
                </a:solidFill>
                <a:latin typeface="Calibri" panose="020F0502020204030204" pitchFamily="34" charset="0"/>
              </a:rPr>
              <a:t>Diagnostic test for </a:t>
            </a:r>
            <a:r>
              <a:rPr lang="en-US" sz="1400" i="1" dirty="0">
                <a:solidFill>
                  <a:srgbClr val="000000"/>
                </a:solidFill>
                <a:latin typeface="Calibri" panose="020F0502020204030204" pitchFamily="34" charset="0"/>
              </a:rPr>
              <a:t>Legionella </a:t>
            </a:r>
            <a:r>
              <a:rPr lang="en-US" sz="1400" dirty="0">
                <a:solidFill>
                  <a:srgbClr val="000000"/>
                </a:solidFill>
                <a:latin typeface="Calibri" panose="020F0502020204030204" pitchFamily="34" charset="0"/>
              </a:rPr>
              <a:t>species </a:t>
            </a:r>
            <a:r>
              <a:rPr lang="en-US" sz="1400" dirty="0">
                <a:solidFill>
                  <a:srgbClr val="000000"/>
                </a:solidFill>
                <a:latin typeface="MS Gothic" panose="020B0609070205080204" pitchFamily="49" charset="-128"/>
              </a:rPr>
              <a:t>	</a:t>
            </a:r>
          </a:p>
          <a:p>
            <a:endParaRPr lang="en-US" sz="1400" dirty="0">
              <a:latin typeface="MS Gothic" panose="020B0609070205080204" pitchFamily="49" charset="-128"/>
            </a:endParaRPr>
          </a:p>
          <a:p>
            <a:r>
              <a:rPr lang="en-US" sz="1400" dirty="0">
                <a:solidFill>
                  <a:srgbClr val="000000"/>
                </a:solidFill>
                <a:latin typeface="MS Gothic" panose="020B0609070205080204" pitchFamily="49" charset="-128"/>
              </a:rPr>
              <a:t>•4. </a:t>
            </a:r>
            <a:r>
              <a:rPr lang="en-US" sz="1400" dirty="0">
                <a:solidFill>
                  <a:srgbClr val="000000"/>
                </a:solidFill>
                <a:latin typeface="Calibri" panose="020F0502020204030204" pitchFamily="34" charset="0"/>
              </a:rPr>
              <a:t>Diagnostic test on respiratory secretions for influenza virus, respiratory syncytial virus, adenovirus, parainfluenza virus, rhinovirus, human metapneumovirus, corona2. </a:t>
            </a:r>
          </a:p>
        </p:txBody>
      </p:sp>
    </p:spTree>
    <p:extLst>
      <p:ext uri="{BB962C8B-B14F-4D97-AF65-F5344CB8AC3E}">
        <p14:creationId xmlns:p14="http://schemas.microsoft.com/office/powerpoint/2010/main" val="209880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E67C-9B02-97A5-420F-AD784965E766}"/>
              </a:ext>
            </a:extLst>
          </p:cNvPr>
          <p:cNvSpPr>
            <a:spLocks noGrp="1"/>
          </p:cNvSpPr>
          <p:nvPr>
            <p:ph type="title"/>
          </p:nvPr>
        </p:nvSpPr>
        <p:spPr/>
        <p:txBody>
          <a:bodyPr/>
          <a:lstStyle/>
          <a:p>
            <a:endParaRPr lang="en-ZA"/>
          </a:p>
        </p:txBody>
      </p:sp>
      <p:pic>
        <p:nvPicPr>
          <p:cNvPr id="5" name="Picture 4">
            <a:extLst>
              <a:ext uri="{FF2B5EF4-FFF2-40B4-BE49-F238E27FC236}">
                <a16:creationId xmlns:a16="http://schemas.microsoft.com/office/drawing/2014/main" id="{367D9154-64D0-B63D-0586-D8F4A1A7E9BA}"/>
              </a:ext>
            </a:extLst>
          </p:cNvPr>
          <p:cNvPicPr>
            <a:picLocks noChangeAspect="1"/>
          </p:cNvPicPr>
          <p:nvPr/>
        </p:nvPicPr>
        <p:blipFill>
          <a:blip r:embed="rId2"/>
          <a:srcRect l="31000" t="63481" r="51417" b="16926"/>
          <a:stretch/>
        </p:blipFill>
        <p:spPr>
          <a:xfrm>
            <a:off x="6964679" y="1924076"/>
            <a:ext cx="1950921" cy="1718283"/>
          </a:xfrm>
          <a:prstGeom prst="rect">
            <a:avLst/>
          </a:prstGeom>
        </p:spPr>
        <p:style>
          <a:lnRef idx="2">
            <a:schemeClr val="accent4"/>
          </a:lnRef>
          <a:fillRef idx="1">
            <a:schemeClr val="lt1"/>
          </a:fillRef>
          <a:effectRef idx="0">
            <a:schemeClr val="accent4"/>
          </a:effectRef>
          <a:fontRef idx="minor">
            <a:schemeClr val="dk1"/>
          </a:fontRef>
        </p:style>
      </p:pic>
      <p:pic>
        <p:nvPicPr>
          <p:cNvPr id="6" name="Picture 5">
            <a:extLst>
              <a:ext uri="{FF2B5EF4-FFF2-40B4-BE49-F238E27FC236}">
                <a16:creationId xmlns:a16="http://schemas.microsoft.com/office/drawing/2014/main" id="{662C6DF4-7E3E-ED84-7135-467CA636C814}"/>
              </a:ext>
            </a:extLst>
          </p:cNvPr>
          <p:cNvPicPr>
            <a:picLocks noChangeAspect="1"/>
          </p:cNvPicPr>
          <p:nvPr/>
        </p:nvPicPr>
        <p:blipFill>
          <a:blip r:embed="rId3"/>
          <a:srcRect l="20166" t="16297" r="21000" b="13778"/>
          <a:stretch>
            <a:fillRect/>
          </a:stretch>
        </p:blipFill>
        <p:spPr>
          <a:xfrm>
            <a:off x="259404" y="469517"/>
            <a:ext cx="6080961" cy="4597783"/>
          </a:xfrm>
          <a:prstGeom prst="rect">
            <a:avLst/>
          </a:prstGeom>
        </p:spPr>
      </p:pic>
    </p:spTree>
    <p:extLst>
      <p:ext uri="{BB962C8B-B14F-4D97-AF65-F5344CB8AC3E}">
        <p14:creationId xmlns:p14="http://schemas.microsoft.com/office/powerpoint/2010/main" val="133874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29CF-5424-1F77-B120-8952BDA39A59}"/>
              </a:ext>
            </a:extLst>
          </p:cNvPr>
          <p:cNvSpPr>
            <a:spLocks noGrp="1"/>
          </p:cNvSpPr>
          <p:nvPr>
            <p:ph type="title"/>
          </p:nvPr>
        </p:nvSpPr>
        <p:spPr/>
        <p:txBody>
          <a:bodyPr/>
          <a:lstStyle/>
          <a:p>
            <a:r>
              <a:rPr lang="en-US" dirty="0"/>
              <a:t>2025 NHSN Ventilator-Associated Event (VAE) Checklist</a:t>
            </a:r>
            <a:endParaRPr lang="en-ZA" dirty="0"/>
          </a:p>
        </p:txBody>
      </p:sp>
      <p:pic>
        <p:nvPicPr>
          <p:cNvPr id="4" name="Picture 3">
            <a:extLst>
              <a:ext uri="{FF2B5EF4-FFF2-40B4-BE49-F238E27FC236}">
                <a16:creationId xmlns:a16="http://schemas.microsoft.com/office/drawing/2014/main" id="{F7DAF076-3F62-ACCF-5001-6022F5686D28}"/>
              </a:ext>
            </a:extLst>
          </p:cNvPr>
          <p:cNvPicPr>
            <a:picLocks noChangeAspect="1"/>
          </p:cNvPicPr>
          <p:nvPr/>
        </p:nvPicPr>
        <p:blipFill>
          <a:blip r:embed="rId2"/>
          <a:srcRect l="19667" t="30074" r="19917" b="16444"/>
          <a:stretch>
            <a:fillRect/>
          </a:stretch>
        </p:blipFill>
        <p:spPr>
          <a:xfrm>
            <a:off x="259404" y="975360"/>
            <a:ext cx="7063416" cy="3322320"/>
          </a:xfrm>
          <a:prstGeom prst="rect">
            <a:avLst/>
          </a:prstGeom>
        </p:spPr>
      </p:pic>
    </p:spTree>
    <p:extLst>
      <p:ext uri="{BB962C8B-B14F-4D97-AF65-F5344CB8AC3E}">
        <p14:creationId xmlns:p14="http://schemas.microsoft.com/office/powerpoint/2010/main" val="95651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30157" t="24844" r="4443" b="5157"/>
          <a:stretch/>
        </p:blipFill>
        <p:spPr>
          <a:xfrm>
            <a:off x="317350" y="22860"/>
            <a:ext cx="8509299" cy="5120640"/>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425848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FB7C-95D5-E7C9-B598-AC8EB86D4C20}"/>
              </a:ext>
            </a:extLst>
          </p:cNvPr>
          <p:cNvSpPr>
            <a:spLocks noGrp="1"/>
          </p:cNvSpPr>
          <p:nvPr>
            <p:ph type="title"/>
          </p:nvPr>
        </p:nvSpPr>
        <p:spPr/>
        <p:txBody>
          <a:bodyPr/>
          <a:lstStyle/>
          <a:p>
            <a:r>
              <a:rPr lang="en-US" dirty="0"/>
              <a:t>VAE surveillance </a:t>
            </a:r>
            <a:endParaRPr lang="en-ZA" dirty="0"/>
          </a:p>
        </p:txBody>
      </p:sp>
      <p:sp>
        <p:nvSpPr>
          <p:cNvPr id="4" name="TextBox 3">
            <a:extLst>
              <a:ext uri="{FF2B5EF4-FFF2-40B4-BE49-F238E27FC236}">
                <a16:creationId xmlns:a16="http://schemas.microsoft.com/office/drawing/2014/main" id="{F44BEA75-E80D-3B12-7606-CC406C382054}"/>
              </a:ext>
            </a:extLst>
          </p:cNvPr>
          <p:cNvSpPr txBox="1"/>
          <p:nvPr/>
        </p:nvSpPr>
        <p:spPr>
          <a:xfrm>
            <a:off x="76200" y="923892"/>
            <a:ext cx="8656196" cy="2893100"/>
          </a:xfrm>
          <a:prstGeom prst="rect">
            <a:avLst/>
          </a:prstGeom>
          <a:noFill/>
        </p:spPr>
        <p:txBody>
          <a:bodyPr wrap="square">
            <a:spAutoFit/>
          </a:bodyPr>
          <a:lstStyle/>
          <a:p>
            <a:r>
              <a:rPr lang="en-US" sz="1400" b="1" dirty="0"/>
              <a:t>Inclusion and Exclusion Criteria Patients INCLUDED in VAE surveillance</a:t>
            </a:r>
            <a:r>
              <a:rPr lang="en-US" sz="1400" dirty="0"/>
              <a:t>: </a:t>
            </a:r>
          </a:p>
          <a:p>
            <a:r>
              <a:rPr lang="en-US" sz="1400" dirty="0"/>
              <a:t> All patients in the adult inpatient locations found in Chapter 15, regardless of patient’s age • Patients on a ventilator (as defined below) who are receiving: o a conventional mode of mechanical ventilation (for example, synchronized intermittent mandatory ventilation) o Airway Pressure Release Ventilation (APRV) or related modes (see “Frequently Asked Questions [FAQ]” numbers [nos.] 18 and 19 at the end of this protocol) • Patients on a ventilator (as defined below) who are receiving a conventional mode of mechanical ventilation, or APRV or related modes: o while in the prone position o while receiving nitric oxide therapy, helium-oxygen mixtures (heliox), or </a:t>
            </a:r>
            <a:r>
              <a:rPr lang="en-US" sz="1400" dirty="0" err="1"/>
              <a:t>epoprostenol</a:t>
            </a:r>
            <a:r>
              <a:rPr lang="en-US" sz="1400" dirty="0"/>
              <a:t> therapy Patients </a:t>
            </a:r>
          </a:p>
          <a:p>
            <a:endParaRPr lang="en-US" sz="1400" dirty="0"/>
          </a:p>
          <a:p>
            <a:r>
              <a:rPr lang="en-US" sz="1400" b="1" dirty="0"/>
              <a:t>EXCLUDED from VAE surveillance</a:t>
            </a:r>
            <a:r>
              <a:rPr lang="en-US" sz="1400" dirty="0"/>
              <a:t>: • All patients in the neonatal and pediatric inpatient locations found in Chapter 15, regardless of patient’s age • Patients on high-frequency ventilation, extracorporeal life support, or </a:t>
            </a:r>
            <a:r>
              <a:rPr lang="en-US" sz="1400" dirty="0" err="1"/>
              <a:t>paracorporeal</a:t>
            </a:r>
            <a:r>
              <a:rPr lang="en-US" sz="1400" dirty="0"/>
              <a:t> membrane oxygenation are excluded from VAE surveillance during periods of time when the support is in place for the entire calendar day (see FAQ no. 18 at the end of this protocol</a:t>
            </a:r>
            <a:endParaRPr lang="en-ZA" sz="1400" dirty="0"/>
          </a:p>
        </p:txBody>
      </p:sp>
    </p:spTree>
    <p:extLst>
      <p:ext uri="{BB962C8B-B14F-4D97-AF65-F5344CB8AC3E}">
        <p14:creationId xmlns:p14="http://schemas.microsoft.com/office/powerpoint/2010/main" val="123301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800A-B67C-30EA-54EC-8FDFD9D54952}"/>
              </a:ext>
            </a:extLst>
          </p:cNvPr>
          <p:cNvSpPr>
            <a:spLocks noGrp="1"/>
          </p:cNvSpPr>
          <p:nvPr>
            <p:ph type="title"/>
          </p:nvPr>
        </p:nvSpPr>
        <p:spPr/>
        <p:txBody>
          <a:bodyPr/>
          <a:lstStyle/>
          <a:p>
            <a:r>
              <a:rPr lang="en-US" dirty="0"/>
              <a:t>Meets criteria </a:t>
            </a:r>
            <a:endParaRPr lang="en-ZA" dirty="0"/>
          </a:p>
        </p:txBody>
      </p:sp>
      <p:pic>
        <p:nvPicPr>
          <p:cNvPr id="4" name="Picture 3">
            <a:extLst>
              <a:ext uri="{FF2B5EF4-FFF2-40B4-BE49-F238E27FC236}">
                <a16:creationId xmlns:a16="http://schemas.microsoft.com/office/drawing/2014/main" id="{E9D42242-6741-261D-BAC8-B25AD417C7FB}"/>
              </a:ext>
            </a:extLst>
          </p:cNvPr>
          <p:cNvPicPr>
            <a:picLocks noChangeAspect="1"/>
          </p:cNvPicPr>
          <p:nvPr/>
        </p:nvPicPr>
        <p:blipFill>
          <a:blip r:embed="rId2"/>
          <a:srcRect l="39752" t="27410" r="12748" b="12090"/>
          <a:stretch>
            <a:fillRect/>
          </a:stretch>
        </p:blipFill>
        <p:spPr>
          <a:xfrm>
            <a:off x="53340" y="205740"/>
            <a:ext cx="6751320" cy="4602480"/>
          </a:xfrm>
          <a:prstGeom prst="rect">
            <a:avLst/>
          </a:prstGeom>
        </p:spPr>
      </p:pic>
    </p:spTree>
    <p:extLst>
      <p:ext uri="{BB962C8B-B14F-4D97-AF65-F5344CB8AC3E}">
        <p14:creationId xmlns:p14="http://schemas.microsoft.com/office/powerpoint/2010/main" val="354333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3236-0C27-DA3F-910D-FB2C1CD2F0E0}"/>
              </a:ext>
            </a:extLst>
          </p:cNvPr>
          <p:cNvSpPr>
            <a:spLocks noGrp="1"/>
          </p:cNvSpPr>
          <p:nvPr>
            <p:ph type="title"/>
          </p:nvPr>
        </p:nvSpPr>
        <p:spPr/>
        <p:txBody>
          <a:bodyPr/>
          <a:lstStyle/>
          <a:p>
            <a:r>
              <a:rPr lang="en-US" dirty="0"/>
              <a:t>References</a:t>
            </a:r>
            <a:endParaRPr lang="en-ZA" dirty="0"/>
          </a:p>
        </p:txBody>
      </p:sp>
      <p:sp>
        <p:nvSpPr>
          <p:cNvPr id="3" name="TextBox 2">
            <a:extLst>
              <a:ext uri="{FF2B5EF4-FFF2-40B4-BE49-F238E27FC236}">
                <a16:creationId xmlns:a16="http://schemas.microsoft.com/office/drawing/2014/main" id="{E732350A-E62F-6259-478E-417CC1B48A35}"/>
              </a:ext>
            </a:extLst>
          </p:cNvPr>
          <p:cNvSpPr txBox="1"/>
          <p:nvPr/>
        </p:nvSpPr>
        <p:spPr>
          <a:xfrm>
            <a:off x="152400" y="1028700"/>
            <a:ext cx="5153975" cy="1222642"/>
          </a:xfrm>
          <a:prstGeom prst="rect">
            <a:avLst/>
          </a:prstGeom>
          <a:noFill/>
        </p:spPr>
        <p:txBody>
          <a:bodyPr wrap="none" rtlCol="0">
            <a:spAutoFit/>
          </a:bodyPr>
          <a:lstStyle/>
          <a:p>
            <a:r>
              <a:rPr lang="en-US" dirty="0"/>
              <a:t>National Healthcare Safety Network . Patient safety component manual </a:t>
            </a:r>
          </a:p>
          <a:p>
            <a:r>
              <a:rPr lang="en-US" dirty="0"/>
              <a:t>Chapter 10 Pediatric ventilator associated event </a:t>
            </a:r>
          </a:p>
          <a:p>
            <a:r>
              <a:rPr lang="en-US" dirty="0"/>
              <a:t>Chapter 11 Ventilator associated event January 2025</a:t>
            </a:r>
          </a:p>
          <a:p>
            <a:endParaRPr lang="en-US" dirty="0"/>
          </a:p>
          <a:p>
            <a:r>
              <a:rPr lang="en-US" dirty="0"/>
              <a:t>2025 NHSN Ventilator associated Event (VAE ) checklist</a:t>
            </a:r>
          </a:p>
          <a:p>
            <a:r>
              <a:rPr lang="en-US" dirty="0"/>
              <a:t>2025 NHSN Pediatric ventilator associated event checklist</a:t>
            </a:r>
            <a:endParaRPr lang="en-ZA" dirty="0"/>
          </a:p>
        </p:txBody>
      </p:sp>
    </p:spTree>
    <p:extLst>
      <p:ext uri="{BB962C8B-B14F-4D97-AF65-F5344CB8AC3E}">
        <p14:creationId xmlns:p14="http://schemas.microsoft.com/office/powerpoint/2010/main" val="269007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788B-86E0-E3F4-7006-60425299F50C}"/>
              </a:ext>
            </a:extLst>
          </p:cNvPr>
          <p:cNvSpPr>
            <a:spLocks noGrp="1"/>
          </p:cNvSpPr>
          <p:nvPr>
            <p:ph type="title"/>
          </p:nvPr>
        </p:nvSpPr>
        <p:spPr/>
        <p:txBody>
          <a:bodyPr/>
          <a:lstStyle/>
          <a:p>
            <a:r>
              <a:rPr lang="en-US" dirty="0"/>
              <a:t>Definitions</a:t>
            </a:r>
            <a:endParaRPr lang="en-ZA" dirty="0"/>
          </a:p>
        </p:txBody>
      </p:sp>
      <p:sp>
        <p:nvSpPr>
          <p:cNvPr id="4" name="TextBox 3">
            <a:extLst>
              <a:ext uri="{FF2B5EF4-FFF2-40B4-BE49-F238E27FC236}">
                <a16:creationId xmlns:a16="http://schemas.microsoft.com/office/drawing/2014/main" id="{84975862-772F-4D29-978C-CA2667A9ED94}"/>
              </a:ext>
            </a:extLst>
          </p:cNvPr>
          <p:cNvSpPr txBox="1"/>
          <p:nvPr/>
        </p:nvSpPr>
        <p:spPr>
          <a:xfrm>
            <a:off x="182880" y="929397"/>
            <a:ext cx="8816340" cy="4131644"/>
          </a:xfrm>
          <a:prstGeom prst="rect">
            <a:avLst/>
          </a:prstGeom>
          <a:noFill/>
        </p:spPr>
        <p:txBody>
          <a:bodyPr wrap="square">
            <a:spAutoFit/>
          </a:bodyPr>
          <a:lstStyle/>
          <a:p>
            <a:r>
              <a:rPr lang="en-US" sz="1400" b="1" dirty="0"/>
              <a:t>Ventilator: </a:t>
            </a:r>
          </a:p>
          <a:p>
            <a:r>
              <a:rPr lang="en-US" sz="1400" dirty="0"/>
              <a:t>A device used to support, assist, or control respiration (inclusive of the weaning period) through the application of positive pressure to the airway when delivered via an artificial airway, specifically oral/nasal endotracheal or tracheostomy tube. Ventilation and lung expansion devices that deliver positive pressure to the airway (for example, CPAP, BiPAP, Bi-level, IPPB, and PEEP) via non-invasive means (for example, nasal prongs, nasal mask, full face mask, total mask, etc.) are not considered ventilators unless positive pressure is delivered via an artificial airway (oral/nasal endotracheal or tracheostomy tube</a:t>
            </a:r>
            <a:r>
              <a:rPr lang="en-US" dirty="0"/>
              <a:t>)</a:t>
            </a:r>
          </a:p>
          <a:p>
            <a:endParaRPr lang="en-US" dirty="0"/>
          </a:p>
          <a:p>
            <a:r>
              <a:rPr lang="en-US" b="1" dirty="0"/>
              <a:t>VAE: </a:t>
            </a:r>
          </a:p>
          <a:p>
            <a:r>
              <a:rPr lang="en-US" sz="1400" dirty="0"/>
              <a:t>VAEs are identified by using a combination of objective criteria: deterioration in respiratory status after a period of stability or improvement on the ventilator, evidence of infection or inflammation, and laboratory evidence of respiratory infection, and are categorized into the following 3 tiers: ventilator associated condition (VAC), infection-related ventilator-associated complication (IVAC), and possible ventilator-associated pneumonia (PVAP). The following pages outline the criteria that must be used for meeting each of the VAE surveillance definitions (Figure 1). Patients must be mechanically ventilated for at least 4 calendar days to fulfill VAE criteria (where the day of intubation and initiation of mechanical ventilation is day 1). The earliest date of event for VAE (the date of onset of worsening oxygenation) is day 3 of mechanical ventilation. Line lists of VAE data elements demonstrating scenarios that meet and do not meet the VAE definitions are presented in FAQ no. 2 at the end of this protocol</a:t>
            </a:r>
            <a:endParaRPr lang="en-ZA" sz="1400" dirty="0"/>
          </a:p>
        </p:txBody>
      </p:sp>
    </p:spTree>
    <p:extLst>
      <p:ext uri="{BB962C8B-B14F-4D97-AF65-F5344CB8AC3E}">
        <p14:creationId xmlns:p14="http://schemas.microsoft.com/office/powerpoint/2010/main" val="199153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7C29-2E97-187A-C3B9-1348282F9FA6}"/>
              </a:ext>
            </a:extLst>
          </p:cNvPr>
          <p:cNvSpPr>
            <a:spLocks noGrp="1"/>
          </p:cNvSpPr>
          <p:nvPr>
            <p:ph type="title"/>
          </p:nvPr>
        </p:nvSpPr>
        <p:spPr/>
        <p:txBody>
          <a:bodyPr/>
          <a:lstStyle/>
          <a:p>
            <a:r>
              <a:rPr lang="en-US" dirty="0"/>
              <a:t>Definitions continues</a:t>
            </a:r>
            <a:endParaRPr lang="en-ZA" dirty="0"/>
          </a:p>
        </p:txBody>
      </p:sp>
      <p:sp>
        <p:nvSpPr>
          <p:cNvPr id="4" name="TextBox 3">
            <a:extLst>
              <a:ext uri="{FF2B5EF4-FFF2-40B4-BE49-F238E27FC236}">
                <a16:creationId xmlns:a16="http://schemas.microsoft.com/office/drawing/2014/main" id="{F42040B5-9DE6-5234-1304-F74E70E114C6}"/>
              </a:ext>
            </a:extLst>
          </p:cNvPr>
          <p:cNvSpPr txBox="1"/>
          <p:nvPr/>
        </p:nvSpPr>
        <p:spPr>
          <a:xfrm>
            <a:off x="83820" y="937220"/>
            <a:ext cx="8656197" cy="3539430"/>
          </a:xfrm>
          <a:prstGeom prst="rect">
            <a:avLst/>
          </a:prstGeom>
          <a:noFill/>
        </p:spPr>
        <p:txBody>
          <a:bodyPr wrap="square">
            <a:spAutoFit/>
          </a:bodyPr>
          <a:lstStyle/>
          <a:p>
            <a:r>
              <a:rPr lang="en-US" sz="1400" b="1" dirty="0"/>
              <a:t>Positive End-Expiratory Pressure (PEEP</a:t>
            </a:r>
            <a:r>
              <a:rPr lang="en-US" sz="1400" dirty="0"/>
              <a:t>): </a:t>
            </a:r>
          </a:p>
          <a:p>
            <a:r>
              <a:rPr lang="en-US" sz="1400" dirty="0"/>
              <a:t>“A technique used in respiratory therapy in which airway pressure greater than atmospheric pressure is achieved at the end of exhalation by the introduction of a mechanical impedance to exhalation” [19]. In patients on mechanical ventilation, PEEP is one of the key parameters that can be adjusted depending on the patient’s oxygenation needs and is typically in the range of 0 to 15 cmH2O. A sustained increase in the daily minimum PEEP of ≥ 3 cmH2O following a period of stability or improvement on the ventilator is one of two criteria that can be used in meeting the VAC definition. For the purposes of VAE surveillance, PEEP values from 0 to 5 cmH2O are considered equivalent.</a:t>
            </a:r>
          </a:p>
          <a:p>
            <a:endParaRPr lang="en-US" sz="1400" dirty="0"/>
          </a:p>
          <a:p>
            <a:r>
              <a:rPr lang="en-US" sz="1400" dirty="0"/>
              <a:t> </a:t>
            </a:r>
            <a:r>
              <a:rPr lang="en-US" sz="1400" b="1" dirty="0"/>
              <a:t>Fraction of Inspired Oxygen (FiO2</a:t>
            </a:r>
            <a:r>
              <a:rPr lang="en-US" sz="1400" dirty="0"/>
              <a:t>): </a:t>
            </a:r>
          </a:p>
          <a:p>
            <a:r>
              <a:rPr lang="en-US" sz="1400" dirty="0"/>
              <a:t>The fraction of oxygen in inspired gas. For example, the FiO2 of ambient air is 0.21; the oxygen concentration of ambient air is 21%. In patients on mechanical ventilation, the FiO2 is one of the key parameters that can be adjusted depending on the patient’s oxygenation needs and is typically in the range of 0.30 (oxygen concentration of 30%) to 1.0 (oxygen concentration of 100%). A sustained increase in the daily minimum FiO2 of ≥ 0.20 (20 points) following a period of stability or improvement on the ventilator is one of the two criteria that can be used in meeting the VAC definition</a:t>
            </a:r>
            <a:endParaRPr lang="en-ZA" sz="1400" dirty="0"/>
          </a:p>
        </p:txBody>
      </p:sp>
    </p:spTree>
    <p:extLst>
      <p:ext uri="{BB962C8B-B14F-4D97-AF65-F5344CB8AC3E}">
        <p14:creationId xmlns:p14="http://schemas.microsoft.com/office/powerpoint/2010/main" val="383518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0BC7-3C3B-924B-C2AB-EDA6CDA4F3FB}"/>
              </a:ext>
            </a:extLst>
          </p:cNvPr>
          <p:cNvSpPr>
            <a:spLocks noGrp="1"/>
          </p:cNvSpPr>
          <p:nvPr>
            <p:ph type="title"/>
          </p:nvPr>
        </p:nvSpPr>
        <p:spPr/>
        <p:txBody>
          <a:bodyPr/>
          <a:lstStyle/>
          <a:p>
            <a:r>
              <a:rPr lang="en-US" dirty="0"/>
              <a:t>Definitions continued </a:t>
            </a:r>
            <a:endParaRPr lang="en-ZA" dirty="0"/>
          </a:p>
        </p:txBody>
      </p:sp>
      <p:sp>
        <p:nvSpPr>
          <p:cNvPr id="4" name="TextBox 3">
            <a:extLst>
              <a:ext uri="{FF2B5EF4-FFF2-40B4-BE49-F238E27FC236}">
                <a16:creationId xmlns:a16="http://schemas.microsoft.com/office/drawing/2014/main" id="{8E827474-CD98-510A-B96C-F746773169B7}"/>
              </a:ext>
            </a:extLst>
          </p:cNvPr>
          <p:cNvSpPr txBox="1"/>
          <p:nvPr/>
        </p:nvSpPr>
        <p:spPr>
          <a:xfrm>
            <a:off x="121920" y="916908"/>
            <a:ext cx="8900160" cy="4185761"/>
          </a:xfrm>
          <a:prstGeom prst="rect">
            <a:avLst/>
          </a:prstGeom>
          <a:noFill/>
        </p:spPr>
        <p:txBody>
          <a:bodyPr wrap="square">
            <a:spAutoFit/>
          </a:bodyPr>
          <a:lstStyle/>
          <a:p>
            <a:r>
              <a:rPr lang="en-US" sz="1400" b="1" dirty="0"/>
              <a:t>Daily Minimum PEEP:</a:t>
            </a:r>
          </a:p>
          <a:p>
            <a:r>
              <a:rPr lang="en-US" sz="1400" dirty="0"/>
              <a:t>The lowest value of PEEP during a calendar day that is set on the ventilator and maintained for &gt; 1 hour. This requirement that the daily minimum PEEP be the lowest setting maintained for &gt; 1 hour will ensure that units monitoring and recording PEEP settings hourly or more frequently than once per hour are able to apply the VAE surveillance PEEP criterion in a standardized way. If ventilator settings are monitored and recorded less frequently than once per hour (for example, every 2 hours or every 4 hours), the daily minimum PEEP is simply the lowest value of PEEP set on the ventilator during the calendar day</a:t>
            </a:r>
          </a:p>
          <a:p>
            <a:endParaRPr lang="en-US" sz="1400" dirty="0"/>
          </a:p>
          <a:p>
            <a:r>
              <a:rPr lang="en-US" sz="1400" b="1" dirty="0"/>
              <a:t>Daily Minimum FiO2</a:t>
            </a:r>
            <a:r>
              <a:rPr lang="en-US" sz="1400" dirty="0"/>
              <a:t>: </a:t>
            </a:r>
          </a:p>
          <a:p>
            <a:r>
              <a:rPr lang="en-US" sz="1400" dirty="0"/>
              <a:t>The lowest value of FiO2 during a calendar day that is set on the ventilator and maintained for &gt; 1 hour. This requirement that the daily minimum FiO2 be the lowest setting maintained for &gt; 1 hour will ensure that units monitoring and recording FiO2 settings hourly or more frequently than once per hour are able to apply the VAE surveillance FiO2 criterion in a standardized way. If ventilator settings are monitored and recorded less frequently than once per hour (for example, every 2 hours or every 4 hours), the daily minimum FiO2 is simply the lowest value of FiO2 set on the ventilator during the calendar day</a:t>
            </a:r>
          </a:p>
          <a:p>
            <a:endParaRPr lang="en-US" sz="1400" dirty="0"/>
          </a:p>
          <a:p>
            <a:endParaRPr lang="en-US" sz="1400" dirty="0"/>
          </a:p>
          <a:p>
            <a:r>
              <a:rPr lang="en-US" sz="1400" b="1" dirty="0"/>
              <a:t>To meet the criteria for daily minimum PEEP or FIO2 the  reading must be maintained for 2 consecutive hours. </a:t>
            </a:r>
          </a:p>
        </p:txBody>
      </p:sp>
    </p:spTree>
    <p:extLst>
      <p:ext uri="{BB962C8B-B14F-4D97-AF65-F5344CB8AC3E}">
        <p14:creationId xmlns:p14="http://schemas.microsoft.com/office/powerpoint/2010/main" val="393525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DDEB-76B6-911E-D607-6D0FD1F75FDE}"/>
              </a:ext>
            </a:extLst>
          </p:cNvPr>
          <p:cNvSpPr>
            <a:spLocks noGrp="1"/>
          </p:cNvSpPr>
          <p:nvPr>
            <p:ph type="title"/>
          </p:nvPr>
        </p:nvSpPr>
        <p:spPr/>
        <p:txBody>
          <a:bodyPr/>
          <a:lstStyle/>
          <a:p>
            <a:r>
              <a:rPr lang="en-US" dirty="0"/>
              <a:t>Definitions continued </a:t>
            </a:r>
            <a:endParaRPr lang="en-ZA" dirty="0"/>
          </a:p>
        </p:txBody>
      </p:sp>
      <p:sp>
        <p:nvSpPr>
          <p:cNvPr id="4" name="TextBox 3">
            <a:extLst>
              <a:ext uri="{FF2B5EF4-FFF2-40B4-BE49-F238E27FC236}">
                <a16:creationId xmlns:a16="http://schemas.microsoft.com/office/drawing/2014/main" id="{D669A97F-ACEE-AADD-DC49-33E0930734CB}"/>
              </a:ext>
            </a:extLst>
          </p:cNvPr>
          <p:cNvSpPr txBox="1"/>
          <p:nvPr/>
        </p:nvSpPr>
        <p:spPr>
          <a:xfrm>
            <a:off x="259404" y="1038829"/>
            <a:ext cx="8374056" cy="4185761"/>
          </a:xfrm>
          <a:prstGeom prst="rect">
            <a:avLst/>
          </a:prstGeom>
          <a:noFill/>
        </p:spPr>
        <p:txBody>
          <a:bodyPr wrap="square">
            <a:spAutoFit/>
          </a:bodyPr>
          <a:lstStyle/>
          <a:p>
            <a:r>
              <a:rPr lang="en-US" sz="1400" b="1" dirty="0"/>
              <a:t>Period of Worsening Oxygenation: </a:t>
            </a:r>
          </a:p>
          <a:p>
            <a:endParaRPr lang="en-US" sz="1400" b="1" dirty="0"/>
          </a:p>
          <a:p>
            <a:r>
              <a:rPr lang="en-US" sz="1400" dirty="0"/>
              <a:t>The period of worsening oxygenation is defined as an increase in the daily minimum FiO2 of at least 0.20 (20 points) over the daily minimum FiO2 of the first day in the baseline period or an increase in the daily minimum PEEP values of at least 3 cmH2O over the daily minimum PEEP of the first day in the baseline period, that immediately follows the baseline period and is sustained for at least 2 or more calendar days. </a:t>
            </a:r>
          </a:p>
          <a:p>
            <a:endParaRPr lang="en-US" sz="1400" dirty="0"/>
          </a:p>
          <a:p>
            <a:endParaRPr lang="en-US" sz="1400" dirty="0"/>
          </a:p>
          <a:p>
            <a:r>
              <a:rPr lang="en-US" sz="1400" b="1" dirty="0"/>
              <a:t>VAE Window Period:</a:t>
            </a:r>
          </a:p>
          <a:p>
            <a:r>
              <a:rPr lang="en-US" sz="1400" dirty="0"/>
              <a:t> This is the period of days around the date of event (specifically the day of onset of worsening oxygenation) within which other VAE criteria must be met. It is usually a 5-day period and includes the 2 days before, the day of, and the 2 days after the VAE date of event. There is an exception, however, in which the VAE Window Period is only 3 or 4 days, as follows: In cases where the VAE date of event corresponds to mechanical ventilation (MV) day 3 or day 4, the window period described above may only be a 3-day or a 4-day window, because it can NOT include any days before the third day of MV. For example, if the VAE date of event is MV day 3, then the window period includes only the VAE date of event and the 2 days after the VAE date of event (because the 2 days before the VAE date of event are before the third day of MV)</a:t>
            </a:r>
            <a:endParaRPr lang="en-ZA" sz="1400" dirty="0"/>
          </a:p>
        </p:txBody>
      </p:sp>
    </p:spTree>
    <p:extLst>
      <p:ext uri="{BB962C8B-B14F-4D97-AF65-F5344CB8AC3E}">
        <p14:creationId xmlns:p14="http://schemas.microsoft.com/office/powerpoint/2010/main" val="76706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EF7A-D6B7-AADF-7F43-664E51908267}"/>
              </a:ext>
            </a:extLst>
          </p:cNvPr>
          <p:cNvSpPr>
            <a:spLocks noGrp="1"/>
          </p:cNvSpPr>
          <p:nvPr>
            <p:ph type="title"/>
          </p:nvPr>
        </p:nvSpPr>
        <p:spPr/>
        <p:txBody>
          <a:bodyPr/>
          <a:lstStyle/>
          <a:p>
            <a:r>
              <a:rPr lang="en-US" dirty="0"/>
              <a:t>Definitions continued</a:t>
            </a:r>
            <a:endParaRPr lang="en-ZA" dirty="0"/>
          </a:p>
        </p:txBody>
      </p:sp>
      <p:sp>
        <p:nvSpPr>
          <p:cNvPr id="4" name="TextBox 3">
            <a:extLst>
              <a:ext uri="{FF2B5EF4-FFF2-40B4-BE49-F238E27FC236}">
                <a16:creationId xmlns:a16="http://schemas.microsoft.com/office/drawing/2014/main" id="{30CBA651-00ED-3205-56D3-95632E0005AC}"/>
              </a:ext>
            </a:extLst>
          </p:cNvPr>
          <p:cNvSpPr txBox="1"/>
          <p:nvPr/>
        </p:nvSpPr>
        <p:spPr>
          <a:xfrm>
            <a:off x="259404" y="1067194"/>
            <a:ext cx="8541696" cy="4062651"/>
          </a:xfrm>
          <a:prstGeom prst="rect">
            <a:avLst/>
          </a:prstGeom>
          <a:noFill/>
        </p:spPr>
        <p:txBody>
          <a:bodyPr wrap="square">
            <a:spAutoFit/>
          </a:bodyPr>
          <a:lstStyle/>
          <a:p>
            <a:r>
              <a:rPr lang="en-US" sz="1400" b="1" dirty="0"/>
              <a:t>14-day Event Period</a:t>
            </a:r>
            <a:r>
              <a:rPr lang="en-US" sz="1400" dirty="0"/>
              <a:t>: VAEs are defined by a 14-day period, starting on the day of onset of worsening oxygenation (the date of event, day 1). While patients may have multiple VAEs during a single hospitalization, a new VAE cannot be identified or reported until this 14-day period has elapsed. VAE criteria met during the 14-day period are attributed to the current</a:t>
            </a:r>
          </a:p>
          <a:p>
            <a:endParaRPr lang="en-US" sz="1400" dirty="0"/>
          </a:p>
          <a:p>
            <a:r>
              <a:rPr lang="en-US" sz="1400" b="1" dirty="0"/>
              <a:t>New Antimicrobial Agent</a:t>
            </a:r>
            <a:r>
              <a:rPr lang="en-US" sz="1400" dirty="0"/>
              <a:t>: </a:t>
            </a:r>
          </a:p>
          <a:p>
            <a:r>
              <a:rPr lang="en-US" sz="1400" dirty="0"/>
              <a:t>Defined as any agent listed in the Appendix that is initiated on or after the third calendar day of mechanical ventilation AND in the VAE Window Period (specifically, the period typically defined by the 2 calendar days before, the day of, and the 2 calendar days after the onset date of the VAE). The agent is considered new for the purposes of this definition if it was NOT given to the patient on either of the 2 days preceding the current start date</a:t>
            </a:r>
          </a:p>
          <a:p>
            <a:endParaRPr lang="en-US" sz="1400" dirty="0"/>
          </a:p>
          <a:p>
            <a:r>
              <a:rPr lang="en-US" sz="1400" b="1" dirty="0"/>
              <a:t>Purulent Respiratory Secretions:</a:t>
            </a:r>
          </a:p>
          <a:p>
            <a:r>
              <a:rPr lang="en-US" sz="1400" dirty="0"/>
              <a:t> Defined as secretions from the lungs, bronchi, or trachea that contain ≥ 25 neutrophils and ≤ 10 squamous epithelial cells per low power field [</a:t>
            </a:r>
            <a:r>
              <a:rPr lang="en-US" sz="1400" dirty="0" err="1"/>
              <a:t>lpf</a:t>
            </a:r>
            <a:r>
              <a:rPr lang="en-US" sz="1400" dirty="0"/>
              <a:t>, x100]. Some clinical laboratories may use different results reporting formats for direct examinations of respiratory secretions. Additional instructions for using the purulent respiratory secretions criterion are provided in Table 2, below (see also FAQ no. 15 at the end of this protocol</a:t>
            </a:r>
            <a:r>
              <a:rPr lang="en-US" sz="2000" dirty="0"/>
              <a:t>).</a:t>
            </a:r>
            <a:endParaRPr lang="en-ZA" sz="1400" dirty="0"/>
          </a:p>
        </p:txBody>
      </p:sp>
    </p:spTree>
    <p:extLst>
      <p:ext uri="{BB962C8B-B14F-4D97-AF65-F5344CB8AC3E}">
        <p14:creationId xmlns:p14="http://schemas.microsoft.com/office/powerpoint/2010/main" val="56606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9" y="212663"/>
            <a:ext cx="8656197" cy="307777"/>
          </a:xfrm>
        </p:spPr>
        <p:txBody>
          <a:bodyPr/>
          <a:lstStyle/>
          <a:p>
            <a:br>
              <a:rPr lang="en-US" dirty="0"/>
            </a:br>
            <a:r>
              <a:rPr lang="en-US" dirty="0"/>
              <a:t> </a:t>
            </a:r>
            <a:r>
              <a:rPr lang="en-US" b="1" dirty="0"/>
              <a:t>Ventilator-Associated Condition (VAC) </a:t>
            </a:r>
            <a:r>
              <a:rPr lang="en-US" dirty="0"/>
              <a:t>	</a:t>
            </a:r>
          </a:p>
        </p:txBody>
      </p:sp>
      <p:sp>
        <p:nvSpPr>
          <p:cNvPr id="3" name="Rectangle 2"/>
          <p:cNvSpPr/>
          <p:nvPr/>
        </p:nvSpPr>
        <p:spPr>
          <a:xfrm>
            <a:off x="74469" y="624839"/>
            <a:ext cx="8976361" cy="38472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endParaRPr lang="en-US" sz="1200" dirty="0"/>
          </a:p>
          <a:p>
            <a:r>
              <a:rPr lang="en-US" sz="1400" dirty="0"/>
              <a:t> </a:t>
            </a:r>
            <a:r>
              <a:rPr lang="en-US" sz="1400" b="1" dirty="0"/>
              <a:t>Stability or improvement </a:t>
            </a:r>
            <a:r>
              <a:rPr lang="en-US" sz="1400" dirty="0"/>
              <a:t>is defined by ≥ 2 calendar days of stable or decreasing daily minimum FiO2 or PEEP values. The baseline period is defined as the 2 calendar days immediately preceding the first day of increased daily minimum PEEP or FiO2. </a:t>
            </a:r>
          </a:p>
          <a:p>
            <a:r>
              <a:rPr lang="en-US" sz="1400" dirty="0"/>
              <a:t>**Daily minimum defined by lowest value of FiO2 or PEEP during a calendar day that is maintained for &gt; 1 hour. </a:t>
            </a:r>
          </a:p>
          <a:p>
            <a:r>
              <a:rPr lang="en-US" sz="1400" dirty="0"/>
              <a:t>Daily minimum PEEP values of 0-5 cm H2O are considered equivalent for the purposes of VAE surveillance 	</a:t>
            </a:r>
          </a:p>
          <a:p>
            <a:r>
              <a:rPr lang="en-US" sz="1400" dirty="0"/>
              <a:t> </a:t>
            </a:r>
            <a:r>
              <a:rPr lang="en-US" sz="1400" b="1" dirty="0"/>
              <a:t>AND </a:t>
            </a:r>
            <a:r>
              <a:rPr lang="en-US" sz="1400" dirty="0"/>
              <a:t>immediately following a period of stability or improvement (as above), patient has at least </a:t>
            </a:r>
            <a:r>
              <a:rPr lang="en-US" sz="1400" b="1" i="1" dirty="0"/>
              <a:t>one </a:t>
            </a:r>
            <a:r>
              <a:rPr lang="en-US" sz="1400" dirty="0"/>
              <a:t>of the following indicators of worsening oxygenation: 	</a:t>
            </a:r>
          </a:p>
          <a:p>
            <a:r>
              <a:rPr lang="en-US" sz="1400" dirty="0"/>
              <a:t>1. Increase in daily minimum** FiO2 of ≥ 0.20 (20 points) over daily minimum FiO2 of the first day in the baseline period, sustained for ≥ 2 calendar days 	</a:t>
            </a:r>
          </a:p>
          <a:p>
            <a:r>
              <a:rPr lang="en-US" sz="1400" dirty="0"/>
              <a:t>2. Increase in daily minimum** PEEP values of ≥ 3 cm H2O</a:t>
            </a:r>
            <a:r>
              <a:rPr lang="en-US" sz="1400" b="1" dirty="0"/>
              <a:t>† </a:t>
            </a:r>
            <a:r>
              <a:rPr lang="en-US" sz="1400" dirty="0"/>
              <a:t>over daily minimum PEEP of the first day in the baseline period, sustained for ≥ 2 calendar days </a:t>
            </a:r>
          </a:p>
          <a:p>
            <a:endParaRPr lang="en-US" sz="1400" dirty="0"/>
          </a:p>
          <a:p>
            <a:r>
              <a:rPr lang="en-US" sz="1400" b="1" dirty="0"/>
              <a:t>Go to your ICU chart . What made you suspect a VAP? If specimen look </a:t>
            </a:r>
            <a:r>
              <a:rPr lang="en-US" sz="1400" b="1"/>
              <a:t>if within 5 day </a:t>
            </a:r>
            <a:r>
              <a:rPr lang="en-US" sz="1400" b="1" dirty="0"/>
              <a:t>infection window you had 2 days of improvement /stability and then increased PEEP or FiO2. </a:t>
            </a:r>
          </a:p>
          <a:p>
            <a:endParaRPr lang="en-US" sz="1100" dirty="0"/>
          </a:p>
          <a:p>
            <a:r>
              <a:rPr lang="en-US" sz="1100" dirty="0"/>
              <a:t>	 	</a:t>
            </a:r>
          </a:p>
        </p:txBody>
      </p:sp>
      <p:pic>
        <p:nvPicPr>
          <p:cNvPr id="7" name="Picture 6">
            <a:extLst>
              <a:ext uri="{FF2B5EF4-FFF2-40B4-BE49-F238E27FC236}">
                <a16:creationId xmlns:a16="http://schemas.microsoft.com/office/drawing/2014/main" id="{4AD3C7EC-A540-E886-3539-4A4426BF96A1}"/>
              </a:ext>
            </a:extLst>
          </p:cNvPr>
          <p:cNvPicPr>
            <a:picLocks noChangeAspect="1"/>
          </p:cNvPicPr>
          <p:nvPr/>
        </p:nvPicPr>
        <p:blipFill>
          <a:blip r:embed="rId2"/>
          <a:srcRect l="26416" t="29778" r="58500" b="45777"/>
          <a:stretch/>
        </p:blipFill>
        <p:spPr>
          <a:xfrm>
            <a:off x="5316906" y="57149"/>
            <a:ext cx="3413760" cy="755736"/>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484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02A2-5C16-9EB5-8106-32CEC2C27CCE}"/>
              </a:ext>
            </a:extLst>
          </p:cNvPr>
          <p:cNvSpPr>
            <a:spLocks noGrp="1"/>
          </p:cNvSpPr>
          <p:nvPr>
            <p:ph type="title"/>
          </p:nvPr>
        </p:nvSpPr>
        <p:spPr/>
        <p:txBody>
          <a:bodyPr/>
          <a:lstStyle/>
          <a:p>
            <a:r>
              <a:rPr lang="en-US" dirty="0"/>
              <a:t>2025 NHSN Ventilator-Associated Event (VAE) Checklist</a:t>
            </a:r>
            <a:endParaRPr lang="en-ZA" dirty="0"/>
          </a:p>
        </p:txBody>
      </p:sp>
      <p:pic>
        <p:nvPicPr>
          <p:cNvPr id="5" name="Picture 4">
            <a:extLst>
              <a:ext uri="{FF2B5EF4-FFF2-40B4-BE49-F238E27FC236}">
                <a16:creationId xmlns:a16="http://schemas.microsoft.com/office/drawing/2014/main" id="{66402AB1-4901-29B1-B4A6-13B43B7E6BBF}"/>
              </a:ext>
            </a:extLst>
          </p:cNvPr>
          <p:cNvPicPr>
            <a:picLocks noChangeAspect="1"/>
          </p:cNvPicPr>
          <p:nvPr/>
        </p:nvPicPr>
        <p:blipFill>
          <a:blip r:embed="rId2"/>
          <a:srcRect l="61584" t="72001" r="24416" b="7406"/>
          <a:stretch/>
        </p:blipFill>
        <p:spPr>
          <a:xfrm>
            <a:off x="6895899" y="944880"/>
            <a:ext cx="2141421" cy="1775460"/>
          </a:xfrm>
          <a:prstGeom prst="rect">
            <a:avLst/>
          </a:prstGeom>
        </p:spPr>
        <p:style>
          <a:lnRef idx="2">
            <a:schemeClr val="accent4"/>
          </a:lnRef>
          <a:fillRef idx="1">
            <a:schemeClr val="lt1"/>
          </a:fillRef>
          <a:effectRef idx="0">
            <a:schemeClr val="accent4"/>
          </a:effectRef>
          <a:fontRef idx="minor">
            <a:schemeClr val="dk1"/>
          </a:fontRef>
        </p:style>
      </p:pic>
      <p:pic>
        <p:nvPicPr>
          <p:cNvPr id="6" name="Picture 5">
            <a:extLst>
              <a:ext uri="{FF2B5EF4-FFF2-40B4-BE49-F238E27FC236}">
                <a16:creationId xmlns:a16="http://schemas.microsoft.com/office/drawing/2014/main" id="{A4AF5EFB-D2E6-4BCD-BD14-E1D12F0F37EB}"/>
              </a:ext>
            </a:extLst>
          </p:cNvPr>
          <p:cNvPicPr>
            <a:picLocks noChangeAspect="1"/>
          </p:cNvPicPr>
          <p:nvPr/>
        </p:nvPicPr>
        <p:blipFill>
          <a:blip r:embed="rId3"/>
          <a:srcRect l="21250" t="16888" r="20833" b="18371"/>
          <a:stretch>
            <a:fillRect/>
          </a:stretch>
        </p:blipFill>
        <p:spPr>
          <a:xfrm>
            <a:off x="259404" y="944880"/>
            <a:ext cx="6705276" cy="4114800"/>
          </a:xfrm>
          <a:prstGeom prst="rect">
            <a:avLst/>
          </a:prstGeom>
        </p:spPr>
      </p:pic>
    </p:spTree>
    <p:extLst>
      <p:ext uri="{BB962C8B-B14F-4D97-AF65-F5344CB8AC3E}">
        <p14:creationId xmlns:p14="http://schemas.microsoft.com/office/powerpoint/2010/main" val="1034103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EWNAMES" val="True"/>
  <p:tag name="PREVIOUSNAME" val="C:\Users\Kathy Torlage\Documents\McKinsey Work\28 Sep 18\NQT001\HASA Presentation_SV_v3-KT.pptx"/>
  <p:tag name="THINKCELLPRESENTATIONDONOTDELETE" val="&lt;?xml version=&quot;1.0&quot; encoding=&quot;UTF-16&quot; standalone=&quot;yes&quot;?&gt;&lt;root reqver=&quot;24162&quot;&gt;&lt;version val=&quot;2709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5&quot;&gt;&lt;elem m_fUsage=&quot;3.09393003619000062088E+00&quot;&gt;&lt;m_msothmcolidx val=&quot;0&quot;/&gt;&lt;m_rgb r=&quot;C6&quot; g=&quot;E0&quot; b=&quot;F7&quot;/&gt;&lt;m_nBrightness tagver0=&quot;26206&quot; tagname0=&quot;m_nBrightnessUNRECOGNIZED&quot; val=&quot;0&quot;/&gt;&lt;/elem&gt;&lt;elem m_fUsage=&quot;2.06447769900000022147E+00&quot;&gt;&lt;m_msothmcolidx val=&quot;0&quot;/&gt;&lt;m_rgb r=&quot;C5&quot; g=&quot;C5&quot; b=&quot;C5&quot;/&gt;&lt;m_nBrightness tagver0=&quot;26206&quot; tagname0=&quot;m_nBrightnessUNRECOGNIZED&quot; val=&quot;0&quot;/&gt;&lt;/elem&gt;&lt;elem m_fUsage=&quot;1.20729690000000022820E+00&quot;&gt;&lt;m_msothmcolidx val=&quot;0&quot;/&gt;&lt;m_rgb r=&quot;EC&quot; g=&quot;EC&quot; b=&quot;EC&quot;/&gt;&lt;m_nBrightness tagver0=&quot;26206&quot; tagname0=&quot;m_nBrightnessUNRECOGNIZED&quot; val=&quot;0&quot;/&gt;&lt;/elem&gt;&lt;elem m_fUsage=&quot;8.10000000000000053291E-01&quot;&gt;&lt;m_msothmcolidx val=&quot;0&quot;/&gt;&lt;m_rgb r=&quot;41&quot; g=&quot;BD&quot; b=&quot;04&quot;/&gt;&lt;m_nBrightness tagver0=&quot;26206&quot; tagname0=&quot;m_nBrightnessUNRECOGNIZED&quot; val=&quot;0&quot;/&gt;&lt;/elem&gt;&lt;elem m_fUsage=&quot;2.82429536481000165171E-01&quot;&gt;&lt;m_msothmcolidx val=&quot;0&quot;/&gt;&lt;m_rgb r=&quot;77&quot; g=&quot;B8&quot; b=&quot;EC&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jhsUbpURm2roTBtWcRcH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jhsUbpURm2roTBtWcRc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10sDRGXxQVC5QsPMP7s.1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Lifegroup_CF_DUV065">
  <a:themeElements>
    <a:clrScheme name="Custom">
      <a:dk1>
        <a:srgbClr val="000000"/>
      </a:dk1>
      <a:lt1>
        <a:srgbClr val="FFFFFF"/>
      </a:lt1>
      <a:dk2>
        <a:srgbClr val="1E3D57"/>
      </a:dk2>
      <a:lt2>
        <a:srgbClr val="64C3C4"/>
      </a:lt2>
      <a:accent1>
        <a:srgbClr val="7BB9ED"/>
      </a:accent1>
      <a:accent2>
        <a:srgbClr val="1E84D8"/>
      </a:accent2>
      <a:accent3>
        <a:srgbClr val="14578E"/>
      </a:accent3>
      <a:accent4>
        <a:srgbClr val="0C3456"/>
      </a:accent4>
      <a:accent5>
        <a:srgbClr val="D9272E"/>
      </a:accent5>
      <a:accent6>
        <a:srgbClr val="808080"/>
      </a:accent6>
      <a:hlink>
        <a:srgbClr val="14578E"/>
      </a:hlink>
      <a:folHlink>
        <a:srgbClr val="0C3456"/>
      </a:folHlink>
    </a:clrScheme>
    <a:fontScheme name="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1E3D57"/>
        </a:dk2>
        <a:lt2>
          <a:srgbClr val="64C3C4"/>
        </a:lt2>
        <a:accent1>
          <a:srgbClr val="7BB9ED"/>
        </a:accent1>
        <a:accent2>
          <a:srgbClr val="1E84D8"/>
        </a:accent2>
        <a:accent3>
          <a:srgbClr val="14578E"/>
        </a:accent3>
        <a:accent4>
          <a:srgbClr val="0C3456"/>
        </a:accent4>
        <a:accent5>
          <a:srgbClr val="D9272E"/>
        </a:accent5>
        <a:accent6>
          <a:srgbClr val="808080"/>
        </a:accent6>
        <a:hlink>
          <a:srgbClr val="14578E"/>
        </a:hlink>
        <a:folHlink>
          <a:srgbClr val="0C345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0911 Steerco 2 v.7 Abridged version 1100AM.potx" id="{309F05F6-F64B-4811-8B7D-EF164167096D}" vid="{E3856120-9109-4FDB-9B11-66E3EE27A2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d03ca2b-7849-4d7c-950b-d3b5018601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C2BC59C044E048B598626976B42F35" ma:contentTypeVersion="15" ma:contentTypeDescription="Create a new document." ma:contentTypeScope="" ma:versionID="a08298afe6755dfaecddf0a954953ea2">
  <xsd:schema xmlns:xsd="http://www.w3.org/2001/XMLSchema" xmlns:xs="http://www.w3.org/2001/XMLSchema" xmlns:p="http://schemas.microsoft.com/office/2006/metadata/properties" xmlns:ns3="4833bcd3-ed97-40e1-9dfb-64f0de2de375" xmlns:ns4="2d03ca2b-7849-4d7c-950b-d3b50186012a" targetNamespace="http://schemas.microsoft.com/office/2006/metadata/properties" ma:root="true" ma:fieldsID="ed00f2ed8f2fac5fb7e3f8ec89e0c4fa" ns3:_="" ns4:_="">
    <xsd:import namespace="4833bcd3-ed97-40e1-9dfb-64f0de2de375"/>
    <xsd:import namespace="2d03ca2b-7849-4d7c-950b-d3b50186012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3bcd3-ed97-40e1-9dfb-64f0de2de3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03ca2b-7849-4d7c-950b-d3b5018601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63FDFA-6D20-442C-9928-A8C5365E3FB1}">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2d03ca2b-7849-4d7c-950b-d3b50186012a"/>
    <ds:schemaRef ds:uri="4833bcd3-ed97-40e1-9dfb-64f0de2de375"/>
    <ds:schemaRef ds:uri="http://purl.org/dc/elements/1.1/"/>
  </ds:schemaRefs>
</ds:datastoreItem>
</file>

<file path=customXml/itemProps2.xml><?xml version="1.0" encoding="utf-8"?>
<ds:datastoreItem xmlns:ds="http://schemas.openxmlformats.org/officeDocument/2006/customXml" ds:itemID="{FF8282EB-9ECB-42F2-9C7D-C1727256A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3bcd3-ed97-40e1-9dfb-64f0de2de375"/>
    <ds:schemaRef ds:uri="2d03ca2b-7849-4d7c-950b-d3b5018601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82D9D6-90EA-4492-8A76-9B150C11D8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15456</TotalTime>
  <Words>2937</Words>
  <Application>Microsoft Office PowerPoint</Application>
  <PresentationFormat>On-screen Show (16:9)</PresentationFormat>
  <Paragraphs>134</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MS Gothic</vt:lpstr>
      <vt:lpstr>Arial</vt:lpstr>
      <vt:lpstr>Calibri</vt:lpstr>
      <vt:lpstr>Lifegroup_CF_DUV065</vt:lpstr>
      <vt:lpstr>think-cell Slide</vt:lpstr>
      <vt:lpstr>Classification of a VAE /VAP using 2025 CDC guidelines/Checklists     </vt:lpstr>
      <vt:lpstr>VAE surveillance </vt:lpstr>
      <vt:lpstr>Definitions</vt:lpstr>
      <vt:lpstr>Definitions continues</vt:lpstr>
      <vt:lpstr>Definitions continued </vt:lpstr>
      <vt:lpstr>Definitions continued </vt:lpstr>
      <vt:lpstr>Definitions continued</vt:lpstr>
      <vt:lpstr>  Ventilator-Associated Condition (VAC)  </vt:lpstr>
      <vt:lpstr>2025 NHSN Ventilator-Associated Event (VAE) Checklist</vt:lpstr>
      <vt:lpstr>Pediatric ventilator associated event </vt:lpstr>
      <vt:lpstr>Pediatric ventilator associated event </vt:lpstr>
      <vt:lpstr>2025 NHSN Pediatric Ventilator-Associated Event (PedVAE) Checklist </vt:lpstr>
      <vt:lpstr>Infection-related Ventilator-Associated Complication (IVAC)   </vt:lpstr>
      <vt:lpstr>PowerPoint Presentation</vt:lpstr>
      <vt:lpstr>Possible Ventilator-Associated Pneumonia (PVAP)   </vt:lpstr>
      <vt:lpstr>PVAP </vt:lpstr>
      <vt:lpstr>PowerPoint Presentation</vt:lpstr>
      <vt:lpstr>2025 NHSN Ventilator-Associated Event (VAE) Checklist</vt:lpstr>
      <vt:lpstr>PowerPoint Presentation</vt:lpstr>
      <vt:lpstr>Meets criteria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Healthcare Group</dc:title>
  <dc:creator>Thato Mabudusha</dc:creator>
  <cp:lastModifiedBy>Marietjie Short</cp:lastModifiedBy>
  <cp:revision>654</cp:revision>
  <cp:lastPrinted>2019-07-05T08:27:04Z</cp:lastPrinted>
  <dcterms:created xsi:type="dcterms:W3CDTF">2018-09-13T13:27:56Z</dcterms:created>
  <dcterms:modified xsi:type="dcterms:W3CDTF">2025-08-29T09:06:54Z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0x01010029C2BC59C044E048B598626976B42F35</vt:lpwstr>
  </property>
</Properties>
</file>