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6"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5" d="100"/>
          <a:sy n="55" d="100"/>
        </p:scale>
        <p:origin x="53" y="3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B24B4BE-3AD2-4AAB-A500-61A093802AD9}"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29B56F-26C5-4A0F-AF95-306D36A16048}" type="slidenum">
              <a:rPr lang="en-US" smtClean="0"/>
              <a:t>‹#›</a:t>
            </a:fld>
            <a:endParaRPr lang="en-US"/>
          </a:p>
        </p:txBody>
      </p:sp>
    </p:spTree>
    <p:extLst>
      <p:ext uri="{BB962C8B-B14F-4D97-AF65-F5344CB8AC3E}">
        <p14:creationId xmlns:p14="http://schemas.microsoft.com/office/powerpoint/2010/main" val="4209150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B24B4BE-3AD2-4AAB-A500-61A093802AD9}" type="datetimeFigureOut">
              <a:rPr lang="en-US" smtClean="0"/>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29B56F-26C5-4A0F-AF95-306D36A16048}" type="slidenum">
              <a:rPr lang="en-US" smtClean="0"/>
              <a:t>‹#›</a:t>
            </a:fld>
            <a:endParaRPr lang="en-US"/>
          </a:p>
        </p:txBody>
      </p:sp>
    </p:spTree>
    <p:extLst>
      <p:ext uri="{BB962C8B-B14F-4D97-AF65-F5344CB8AC3E}">
        <p14:creationId xmlns:p14="http://schemas.microsoft.com/office/powerpoint/2010/main" val="2317744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1B24B4BE-3AD2-4AAB-A500-61A093802AD9}"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29B56F-26C5-4A0F-AF95-306D36A16048}" type="slidenum">
              <a:rPr lang="en-US" smtClean="0"/>
              <a:t>‹#›</a:t>
            </a:fld>
            <a:endParaRPr lang="en-US"/>
          </a:p>
        </p:txBody>
      </p:sp>
    </p:spTree>
    <p:extLst>
      <p:ext uri="{BB962C8B-B14F-4D97-AF65-F5344CB8AC3E}">
        <p14:creationId xmlns:p14="http://schemas.microsoft.com/office/powerpoint/2010/main" val="576965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1B24B4BE-3AD2-4AAB-A500-61A093802AD9}"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29B56F-26C5-4A0F-AF95-306D36A16048}"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230262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B24B4BE-3AD2-4AAB-A500-61A093802AD9}"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29B56F-26C5-4A0F-AF95-306D36A16048}" type="slidenum">
              <a:rPr lang="en-US" smtClean="0"/>
              <a:t>‹#›</a:t>
            </a:fld>
            <a:endParaRPr lang="en-US"/>
          </a:p>
        </p:txBody>
      </p:sp>
    </p:spTree>
    <p:extLst>
      <p:ext uri="{BB962C8B-B14F-4D97-AF65-F5344CB8AC3E}">
        <p14:creationId xmlns:p14="http://schemas.microsoft.com/office/powerpoint/2010/main" val="1554306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B24B4BE-3AD2-4AAB-A500-61A093802AD9}" type="datetimeFigureOut">
              <a:rPr lang="en-US" smtClean="0"/>
              <a:t>3/27/2025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29B56F-26C5-4A0F-AF95-306D36A16048}" type="slidenum">
              <a:rPr lang="en-US" smtClean="0"/>
              <a:t>‹#›</a:t>
            </a:fld>
            <a:endParaRPr lang="en-US"/>
          </a:p>
        </p:txBody>
      </p:sp>
    </p:spTree>
    <p:extLst>
      <p:ext uri="{BB962C8B-B14F-4D97-AF65-F5344CB8AC3E}">
        <p14:creationId xmlns:p14="http://schemas.microsoft.com/office/powerpoint/2010/main" val="4209558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B24B4BE-3AD2-4AAB-A500-61A093802AD9}" type="datetimeFigureOut">
              <a:rPr lang="en-US" smtClean="0"/>
              <a:t>3/27/2025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29B56F-26C5-4A0F-AF95-306D36A16048}" type="slidenum">
              <a:rPr lang="en-US" smtClean="0"/>
              <a:t>‹#›</a:t>
            </a:fld>
            <a:endParaRPr lang="en-US"/>
          </a:p>
        </p:txBody>
      </p:sp>
    </p:spTree>
    <p:extLst>
      <p:ext uri="{BB962C8B-B14F-4D97-AF65-F5344CB8AC3E}">
        <p14:creationId xmlns:p14="http://schemas.microsoft.com/office/powerpoint/2010/main" val="3243126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24B4BE-3AD2-4AAB-A500-61A093802AD9}"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29B56F-26C5-4A0F-AF95-306D36A16048}" type="slidenum">
              <a:rPr lang="en-US" smtClean="0"/>
              <a:t>‹#›</a:t>
            </a:fld>
            <a:endParaRPr lang="en-US"/>
          </a:p>
        </p:txBody>
      </p:sp>
    </p:spTree>
    <p:extLst>
      <p:ext uri="{BB962C8B-B14F-4D97-AF65-F5344CB8AC3E}">
        <p14:creationId xmlns:p14="http://schemas.microsoft.com/office/powerpoint/2010/main" val="1594702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24B4BE-3AD2-4AAB-A500-61A093802AD9}"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29B56F-26C5-4A0F-AF95-306D36A16048}" type="slidenum">
              <a:rPr lang="en-US" smtClean="0"/>
              <a:t>‹#›</a:t>
            </a:fld>
            <a:endParaRPr lang="en-US"/>
          </a:p>
        </p:txBody>
      </p:sp>
    </p:spTree>
    <p:extLst>
      <p:ext uri="{BB962C8B-B14F-4D97-AF65-F5344CB8AC3E}">
        <p14:creationId xmlns:p14="http://schemas.microsoft.com/office/powerpoint/2010/main" val="3182070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1B24B4BE-3AD2-4AAB-A500-61A093802AD9}"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29B56F-26C5-4A0F-AF95-306D36A16048}" type="slidenum">
              <a:rPr lang="en-US" smtClean="0"/>
              <a:t>‹#›</a:t>
            </a:fld>
            <a:endParaRPr lang="en-US"/>
          </a:p>
        </p:txBody>
      </p:sp>
    </p:spTree>
    <p:extLst>
      <p:ext uri="{BB962C8B-B14F-4D97-AF65-F5344CB8AC3E}">
        <p14:creationId xmlns:p14="http://schemas.microsoft.com/office/powerpoint/2010/main" val="3127437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B24B4BE-3AD2-4AAB-A500-61A093802AD9}"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29B56F-26C5-4A0F-AF95-306D36A16048}" type="slidenum">
              <a:rPr lang="en-US" smtClean="0"/>
              <a:t>‹#›</a:t>
            </a:fld>
            <a:endParaRPr lang="en-US"/>
          </a:p>
        </p:txBody>
      </p:sp>
    </p:spTree>
    <p:extLst>
      <p:ext uri="{BB962C8B-B14F-4D97-AF65-F5344CB8AC3E}">
        <p14:creationId xmlns:p14="http://schemas.microsoft.com/office/powerpoint/2010/main" val="3736142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B24B4BE-3AD2-4AAB-A500-61A093802AD9}" type="datetimeFigureOut">
              <a:rPr lang="en-US" smtClean="0"/>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29B56F-26C5-4A0F-AF95-306D36A16048}" type="slidenum">
              <a:rPr lang="en-US" smtClean="0"/>
              <a:t>‹#›</a:t>
            </a:fld>
            <a:endParaRPr lang="en-US"/>
          </a:p>
        </p:txBody>
      </p:sp>
    </p:spTree>
    <p:extLst>
      <p:ext uri="{BB962C8B-B14F-4D97-AF65-F5344CB8AC3E}">
        <p14:creationId xmlns:p14="http://schemas.microsoft.com/office/powerpoint/2010/main" val="3593217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24B4BE-3AD2-4AAB-A500-61A093802AD9}" type="datetimeFigureOut">
              <a:rPr lang="en-US" smtClean="0"/>
              <a:t>3/27/2025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29B56F-26C5-4A0F-AF95-306D36A16048}" type="slidenum">
              <a:rPr lang="en-US" smtClean="0"/>
              <a:t>‹#›</a:t>
            </a:fld>
            <a:endParaRPr lang="en-US"/>
          </a:p>
        </p:txBody>
      </p:sp>
    </p:spTree>
    <p:extLst>
      <p:ext uri="{BB962C8B-B14F-4D97-AF65-F5344CB8AC3E}">
        <p14:creationId xmlns:p14="http://schemas.microsoft.com/office/powerpoint/2010/main" val="222788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B24B4BE-3AD2-4AAB-A500-61A093802AD9}" type="datetimeFigureOut">
              <a:rPr lang="en-US" smtClean="0"/>
              <a:t>3/27/2025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D29B56F-26C5-4A0F-AF95-306D36A16048}" type="slidenum">
              <a:rPr lang="en-US" smtClean="0"/>
              <a:t>‹#›</a:t>
            </a:fld>
            <a:endParaRPr lang="en-US"/>
          </a:p>
        </p:txBody>
      </p:sp>
    </p:spTree>
    <p:extLst>
      <p:ext uri="{BB962C8B-B14F-4D97-AF65-F5344CB8AC3E}">
        <p14:creationId xmlns:p14="http://schemas.microsoft.com/office/powerpoint/2010/main" val="30123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B24B4BE-3AD2-4AAB-A500-61A093802AD9}" type="datetimeFigureOut">
              <a:rPr lang="en-US" smtClean="0"/>
              <a:t>3/27/2025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D29B56F-26C5-4A0F-AF95-306D36A16048}" type="slidenum">
              <a:rPr lang="en-US" smtClean="0"/>
              <a:t>‹#›</a:t>
            </a:fld>
            <a:endParaRPr lang="en-US"/>
          </a:p>
        </p:txBody>
      </p:sp>
    </p:spTree>
    <p:extLst>
      <p:ext uri="{BB962C8B-B14F-4D97-AF65-F5344CB8AC3E}">
        <p14:creationId xmlns:p14="http://schemas.microsoft.com/office/powerpoint/2010/main" val="3981244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1B24B4BE-3AD2-4AAB-A500-61A093802AD9}" type="datetimeFigureOut">
              <a:rPr lang="en-US" smtClean="0"/>
              <a:t>3/27/2025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D29B56F-26C5-4A0F-AF95-306D36A16048}" type="slidenum">
              <a:rPr lang="en-US" smtClean="0"/>
              <a:t>‹#›</a:t>
            </a:fld>
            <a:endParaRPr lang="en-US"/>
          </a:p>
        </p:txBody>
      </p:sp>
    </p:spTree>
    <p:extLst>
      <p:ext uri="{BB962C8B-B14F-4D97-AF65-F5344CB8AC3E}">
        <p14:creationId xmlns:p14="http://schemas.microsoft.com/office/powerpoint/2010/main" val="1652375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B24B4BE-3AD2-4AAB-A500-61A093802AD9}" type="datetimeFigureOut">
              <a:rPr lang="en-US" smtClean="0"/>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29B56F-26C5-4A0F-AF95-306D36A16048}" type="slidenum">
              <a:rPr lang="en-US" smtClean="0"/>
              <a:t>‹#›</a:t>
            </a:fld>
            <a:endParaRPr lang="en-US"/>
          </a:p>
        </p:txBody>
      </p:sp>
    </p:spTree>
    <p:extLst>
      <p:ext uri="{BB962C8B-B14F-4D97-AF65-F5344CB8AC3E}">
        <p14:creationId xmlns:p14="http://schemas.microsoft.com/office/powerpoint/2010/main" val="1947713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75">
          <a:fgClr>
            <a:schemeClr val="accent4"/>
          </a:fgClr>
          <a:bgClr>
            <a:schemeClr val="accent4">
              <a:lumMod val="60000"/>
              <a:lumOff val="40000"/>
            </a:schemeClr>
          </a:bgClr>
        </a:patt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B24B4BE-3AD2-4AAB-A500-61A093802AD9}" type="datetimeFigureOut">
              <a:rPr lang="en-US" smtClean="0"/>
              <a:t>3/27/2025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D29B56F-26C5-4A0F-AF95-306D36A16048}" type="slidenum">
              <a:rPr lang="en-US" smtClean="0"/>
              <a:t>‹#›</a:t>
            </a:fld>
            <a:endParaRPr lang="en-US"/>
          </a:p>
        </p:txBody>
      </p:sp>
    </p:spTree>
    <p:extLst>
      <p:ext uri="{BB962C8B-B14F-4D97-AF65-F5344CB8AC3E}">
        <p14:creationId xmlns:p14="http://schemas.microsoft.com/office/powerpoint/2010/main" val="250612867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4700712" y="157339"/>
            <a:ext cx="7222375" cy="6121419"/>
          </a:xfrm>
          <a:prstGeom prst="rect">
            <a:avLst/>
          </a:prstGeom>
          <a:noFill/>
        </p:spPr>
        <p:txBody>
          <a:bodyPr wrap="square" rtlCol="0">
            <a:spAutoFit/>
          </a:bodyPr>
          <a:lstStyle/>
          <a:p>
            <a:pPr>
              <a:lnSpc>
                <a:spcPct val="107000"/>
              </a:lnSpc>
              <a:spcAft>
                <a:spcPts val="800"/>
              </a:spcAft>
            </a:pPr>
            <a:r>
              <a:rPr lang="en-US" dirty="0">
                <a:latin typeface="Arial Rounded MT Bold" panose="020F0704030504030204" pitchFamily="34" charset="0"/>
                <a:ea typeface="Calibri" panose="020F0502020204030204" pitchFamily="34" charset="0"/>
                <a:cs typeface="Times New Roman" panose="02020603050405020304" pitchFamily="18" charset="0"/>
              </a:rPr>
              <a:t>We may come from different facilities, face different battles, and tackle unique challenges—but at our core, we are united by the same mission: </a:t>
            </a:r>
            <a:r>
              <a:rPr lang="en-US" dirty="0" smtClean="0">
                <a:latin typeface="Arial Rounded MT Bold" panose="020F0704030504030204" pitchFamily="34" charset="0"/>
                <a:ea typeface="Calibri" panose="020F0502020204030204" pitchFamily="34" charset="0"/>
                <a:cs typeface="Times New Roman" panose="02020603050405020304" pitchFamily="18" charset="0"/>
              </a:rPr>
              <a:t>Preventing Infections And Saving Lives. </a:t>
            </a:r>
          </a:p>
          <a:p>
            <a:pPr>
              <a:lnSpc>
                <a:spcPct val="107000"/>
              </a:lnSpc>
              <a:spcAft>
                <a:spcPts val="800"/>
              </a:spcAft>
            </a:pPr>
            <a:r>
              <a:rPr lang="en-US" dirty="0" smtClean="0">
                <a:latin typeface="Arial Rounded MT Bold" panose="020F0704030504030204" pitchFamily="34" charset="0"/>
                <a:ea typeface="Calibri" panose="020F0502020204030204" pitchFamily="34" charset="0"/>
                <a:cs typeface="Times New Roman" panose="02020603050405020304" pitchFamily="18" charset="0"/>
              </a:rPr>
              <a:t>This </a:t>
            </a:r>
            <a:r>
              <a:rPr lang="en-US" dirty="0">
                <a:latin typeface="Arial Rounded MT Bold" panose="020F0704030504030204" pitchFamily="34" charset="0"/>
                <a:ea typeface="Calibri" panose="020F0502020204030204" pitchFamily="34" charset="0"/>
                <a:cs typeface="Times New Roman" panose="02020603050405020304" pitchFamily="18" charset="0"/>
              </a:rPr>
              <a:t>fight is too big for any of us to take on alone. We need each other—to share strategies, to lift each other up when the weight of this work feels heavy, to remind ourselves that we are part of something bigger</a:t>
            </a:r>
            <a:r>
              <a:rPr lang="en-US" dirty="0" smtClean="0">
                <a:latin typeface="Arial Rounded MT Bold" panose="020F07040305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US" dirty="0" smtClean="0">
                <a:latin typeface="Arial Rounded MT Bold" panose="020F0704030504030204" pitchFamily="34" charset="0"/>
                <a:ea typeface="Calibri" panose="020F0502020204030204" pitchFamily="34" charset="0"/>
                <a:cs typeface="Times New Roman" panose="02020603050405020304" pitchFamily="18" charset="0"/>
              </a:rPr>
              <a:t>If </a:t>
            </a:r>
            <a:r>
              <a:rPr lang="en-US" dirty="0">
                <a:latin typeface="Arial Rounded MT Bold" panose="020F0704030504030204" pitchFamily="34" charset="0"/>
                <a:ea typeface="Calibri" panose="020F0502020204030204" pitchFamily="34" charset="0"/>
                <a:cs typeface="Times New Roman" panose="02020603050405020304" pitchFamily="18" charset="0"/>
              </a:rPr>
              <a:t>you’re an IP and you haven’t built those connections yet, start today</a:t>
            </a:r>
            <a:r>
              <a:rPr lang="en-US" dirty="0" smtClean="0">
                <a:latin typeface="Arial Rounded MT Bold" panose="020F07040305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US" dirty="0" smtClean="0">
                <a:latin typeface="Arial Rounded MT Bold" panose="020F0704030504030204" pitchFamily="34" charset="0"/>
                <a:ea typeface="Calibri" panose="020F0502020204030204" pitchFamily="34" charset="0"/>
                <a:cs typeface="Times New Roman" panose="02020603050405020304" pitchFamily="18" charset="0"/>
              </a:rPr>
              <a:t>💡 </a:t>
            </a:r>
            <a:r>
              <a:rPr lang="en-US" dirty="0">
                <a:latin typeface="Arial Rounded MT Bold" panose="020F0704030504030204" pitchFamily="34" charset="0"/>
                <a:ea typeface="Calibri" panose="020F0502020204030204" pitchFamily="34" charset="0"/>
                <a:cs typeface="Times New Roman" panose="02020603050405020304" pitchFamily="18" charset="0"/>
              </a:rPr>
              <a:t>Reach out to an IP at another facility</a:t>
            </a:r>
            <a:r>
              <a:rPr lang="en-US" dirty="0" smtClean="0">
                <a:latin typeface="Arial Rounded MT Bold" panose="020F07040305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US" dirty="0" smtClean="0">
                <a:latin typeface="Arial Rounded MT Bold" panose="020F0704030504030204" pitchFamily="34" charset="0"/>
                <a:ea typeface="Calibri" panose="020F0502020204030204" pitchFamily="34" charset="0"/>
                <a:cs typeface="Times New Roman" panose="02020603050405020304" pitchFamily="18" charset="0"/>
              </a:rPr>
              <a:t>💡 </a:t>
            </a:r>
            <a:r>
              <a:rPr lang="en-US" dirty="0">
                <a:latin typeface="Arial Rounded MT Bold" panose="020F0704030504030204" pitchFamily="34" charset="0"/>
                <a:ea typeface="Calibri" panose="020F0502020204030204" pitchFamily="34" charset="0"/>
                <a:cs typeface="Times New Roman" panose="02020603050405020304" pitchFamily="18" charset="0"/>
              </a:rPr>
              <a:t>Send a message to someone whose work inspires you and start a conversation.</a:t>
            </a:r>
            <a:endParaRPr lang="en-US" dirty="0" smtClean="0">
              <a:latin typeface="Arial Rounded MT Bold" panose="020F07040305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smtClean="0">
                <a:latin typeface="Arial Rounded MT Bold" panose="020F0704030504030204" pitchFamily="34" charset="0"/>
                <a:ea typeface="Calibri" panose="020F0502020204030204" pitchFamily="34" charset="0"/>
                <a:cs typeface="Times New Roman" panose="02020603050405020304" pitchFamily="18" charset="0"/>
              </a:rPr>
              <a:t>Every </a:t>
            </a:r>
            <a:r>
              <a:rPr lang="en-US" dirty="0">
                <a:latin typeface="Arial Rounded MT Bold" panose="020F0704030504030204" pitchFamily="34" charset="0"/>
                <a:ea typeface="Calibri" panose="020F0502020204030204" pitchFamily="34" charset="0"/>
                <a:cs typeface="Times New Roman" panose="02020603050405020304" pitchFamily="18" charset="0"/>
              </a:rPr>
              <a:t>day, we fight critical battles, but we don’t have to fight them alone. There’s a vast network of IPs with diverse backgrounds, perspectives, and experiences</a:t>
            </a:r>
            <a:r>
              <a:rPr lang="en-US" dirty="0" smtClean="0">
                <a:latin typeface="Arial Rounded MT Bold" panose="020F07040305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US" dirty="0" smtClean="0">
                <a:latin typeface="Arial Rounded MT Bold" panose="020F0704030504030204" pitchFamily="34" charset="0"/>
                <a:ea typeface="Calibri" panose="020F0502020204030204" pitchFamily="34" charset="0"/>
                <a:cs typeface="Times New Roman" panose="02020603050405020304" pitchFamily="18" charset="0"/>
              </a:rPr>
              <a:t>Step </a:t>
            </a:r>
            <a:r>
              <a:rPr lang="en-US" dirty="0">
                <a:latin typeface="Arial Rounded MT Bold" panose="020F0704030504030204" pitchFamily="34" charset="0"/>
                <a:ea typeface="Calibri" panose="020F0502020204030204" pitchFamily="34" charset="0"/>
                <a:cs typeface="Times New Roman" panose="02020603050405020304" pitchFamily="18" charset="0"/>
              </a:rPr>
              <a:t>out of your silo. Build those connections. Strengthen our community</a:t>
            </a:r>
            <a:r>
              <a:rPr lang="en-US" dirty="0" smtClean="0">
                <a:latin typeface="Arial Rounded MT Bold" panose="020F07040305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US" dirty="0" smtClean="0">
                <a:latin typeface="Arial Rounded MT Bold" panose="020F0704030504030204" pitchFamily="34" charset="0"/>
                <a:ea typeface="Calibri" panose="020F0502020204030204" pitchFamily="34" charset="0"/>
                <a:cs typeface="Times New Roman" panose="02020603050405020304" pitchFamily="18" charset="0"/>
              </a:rPr>
              <a:t>Join </a:t>
            </a:r>
            <a:r>
              <a:rPr lang="en-US" dirty="0">
                <a:latin typeface="Arial Rounded MT Bold" panose="020F0704030504030204" pitchFamily="34" charset="0"/>
                <a:ea typeface="Calibri" panose="020F0502020204030204" pitchFamily="34" charset="0"/>
                <a:cs typeface="Times New Roman" panose="02020603050405020304" pitchFamily="18" charset="0"/>
              </a:rPr>
              <a:t>ICSSA.</a:t>
            </a:r>
          </a:p>
        </p:txBody>
      </p:sp>
      <p:pic>
        <p:nvPicPr>
          <p:cNvPr id="2" name="Picture 1"/>
          <p:cNvPicPr>
            <a:picLocks noChangeAspect="1"/>
          </p:cNvPicPr>
          <p:nvPr/>
        </p:nvPicPr>
        <p:blipFill>
          <a:blip r:embed="rId2"/>
          <a:stretch>
            <a:fillRect/>
          </a:stretch>
        </p:blipFill>
        <p:spPr>
          <a:xfrm>
            <a:off x="0" y="0"/>
            <a:ext cx="4458998" cy="6756058"/>
          </a:xfrm>
          <a:prstGeom prst="rect">
            <a:avLst/>
          </a:prstGeom>
        </p:spPr>
      </p:pic>
    </p:spTree>
    <p:extLst>
      <p:ext uri="{BB962C8B-B14F-4D97-AF65-F5344CB8AC3E}">
        <p14:creationId xmlns:p14="http://schemas.microsoft.com/office/powerpoint/2010/main" val="4139521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3153" y="74894"/>
            <a:ext cx="3335032" cy="6700810"/>
          </a:xfrm>
          <a:prstGeom prst="rect">
            <a:avLst/>
          </a:prstGeom>
        </p:spPr>
      </p:pic>
      <p:sp>
        <p:nvSpPr>
          <p:cNvPr id="5" name="TextBox 4"/>
          <p:cNvSpPr txBox="1"/>
          <p:nvPr/>
        </p:nvSpPr>
        <p:spPr>
          <a:xfrm>
            <a:off x="3968496" y="603504"/>
            <a:ext cx="7964424" cy="5718489"/>
          </a:xfrm>
          <a:prstGeom prst="rect">
            <a:avLst/>
          </a:prstGeom>
          <a:noFill/>
        </p:spPr>
        <p:txBody>
          <a:bodyPr wrap="square" rtlCol="0">
            <a:spAutoFit/>
          </a:bodyPr>
          <a:lstStyle/>
          <a:p>
            <a:pPr>
              <a:lnSpc>
                <a:spcPct val="107000"/>
              </a:lnSpc>
              <a:spcAft>
                <a:spcPts val="800"/>
              </a:spcAft>
            </a:pPr>
            <a:r>
              <a:rPr lang="en-US" b="1" dirty="0" smtClean="0">
                <a:effectLst/>
                <a:latin typeface="Comic Sans MS" panose="030F0702030302020204" pitchFamily="66" charset="0"/>
                <a:ea typeface="Calibri" panose="020F0502020204030204" pitchFamily="34" charset="0"/>
                <a:cs typeface="Segoe UI" panose="020B0502040204020203" pitchFamily="34" charset="0"/>
              </a:rPr>
              <a:t>We have different settings, different challenges but the same core mission, preventing infections in our facilities. </a:t>
            </a:r>
            <a:br>
              <a:rPr lang="en-US" b="1" dirty="0" smtClean="0">
                <a:effectLst/>
                <a:latin typeface="Comic Sans MS" panose="030F0702030302020204" pitchFamily="66" charset="0"/>
                <a:ea typeface="Calibri" panose="020F0502020204030204" pitchFamily="34" charset="0"/>
                <a:cs typeface="Segoe UI" panose="020B0502040204020203" pitchFamily="34" charset="0"/>
              </a:rPr>
            </a:br>
            <a:r>
              <a:rPr lang="en-US" b="1" dirty="0">
                <a:latin typeface="Comic Sans MS" panose="030F0702030302020204" pitchFamily="66" charset="0"/>
                <a:ea typeface="Calibri" panose="020F0502020204030204" pitchFamily="34" charset="0"/>
                <a:cs typeface="Times New Roman" panose="02020603050405020304" pitchFamily="18" charset="0"/>
              </a:rPr>
              <a:t>We need each other. To share strategies. To validate frustrations. To remind ourselves that the challenges we face aren’t just ours alone.</a:t>
            </a:r>
            <a:br>
              <a:rPr lang="en-US" b="1" dirty="0">
                <a:latin typeface="Comic Sans MS" panose="030F0702030302020204" pitchFamily="66" charset="0"/>
                <a:ea typeface="Calibri" panose="020F0502020204030204" pitchFamily="34" charset="0"/>
                <a:cs typeface="Times New Roman" panose="02020603050405020304" pitchFamily="18" charset="0"/>
              </a:rPr>
            </a:br>
            <a:r>
              <a:rPr lang="en-US" b="1" dirty="0">
                <a:latin typeface="Comic Sans MS" panose="030F0702030302020204" pitchFamily="66" charset="0"/>
                <a:ea typeface="Calibri" panose="020F0502020204030204" pitchFamily="34" charset="0"/>
                <a:cs typeface="Times New Roman" panose="02020603050405020304" pitchFamily="18" charset="0"/>
              </a:rPr>
              <a:t/>
            </a:r>
            <a:br>
              <a:rPr lang="en-US" b="1" dirty="0">
                <a:latin typeface="Comic Sans MS" panose="030F0702030302020204" pitchFamily="66" charset="0"/>
                <a:ea typeface="Calibri" panose="020F0502020204030204" pitchFamily="34" charset="0"/>
                <a:cs typeface="Times New Roman" panose="02020603050405020304" pitchFamily="18" charset="0"/>
              </a:rPr>
            </a:br>
            <a:r>
              <a:rPr lang="en-US" b="1" dirty="0">
                <a:latin typeface="Comic Sans MS" panose="030F0702030302020204" pitchFamily="66" charset="0"/>
                <a:ea typeface="Calibri" panose="020F0502020204030204" pitchFamily="34" charset="0"/>
                <a:cs typeface="Times New Roman" panose="02020603050405020304" pitchFamily="18" charset="0"/>
              </a:rPr>
              <a:t>If you’re an IP and you haven’t built those connections yet, start today</a:t>
            </a:r>
          </a:p>
          <a:p>
            <a:pPr>
              <a:lnSpc>
                <a:spcPct val="107000"/>
              </a:lnSpc>
              <a:spcAft>
                <a:spcPts val="800"/>
              </a:spcAft>
            </a:pPr>
            <a:r>
              <a:rPr lang="en-US" b="1" dirty="0" smtClean="0">
                <a:effectLst/>
                <a:latin typeface="Comic Sans MS" panose="030F0702030302020204" pitchFamily="66" charset="0"/>
                <a:ea typeface="Calibri" panose="020F0502020204030204" pitchFamily="34" charset="0"/>
                <a:cs typeface="Segoe UI" panose="020B0502040204020203" pitchFamily="34" charset="0"/>
              </a:rPr>
              <a:t>Reach out to an IP at another facility </a:t>
            </a:r>
            <a:endParaRPr lang="en-US" b="1" dirty="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r>
              <a:rPr lang="en-US" b="1" dirty="0" smtClean="0">
                <a:effectLst/>
                <a:latin typeface="Comic Sans MS" panose="030F0702030302020204" pitchFamily="66" charset="0"/>
                <a:ea typeface="Calibri" panose="020F0502020204030204" pitchFamily="34" charset="0"/>
                <a:cs typeface="Segoe UI" panose="020B0502040204020203" pitchFamily="34" charset="0"/>
              </a:rPr>
              <a:t>Send a message to someone whose work you admire and get the conversation started.</a:t>
            </a:r>
            <a:r>
              <a:rPr lang="en-US" b="1" dirty="0">
                <a:latin typeface="Comic Sans MS" panose="030F0702030302020204" pitchFamily="66" charset="0"/>
                <a:ea typeface="Calibri" panose="020F0502020204030204" pitchFamily="34" charset="0"/>
                <a:cs typeface="Times New Roman" panose="02020603050405020304" pitchFamily="18" charset="0"/>
              </a:rPr>
              <a:t/>
            </a:r>
            <a:br>
              <a:rPr lang="en-US" b="1" dirty="0">
                <a:latin typeface="Comic Sans MS" panose="030F0702030302020204" pitchFamily="66" charset="0"/>
                <a:ea typeface="Calibri" panose="020F0502020204030204" pitchFamily="34" charset="0"/>
                <a:cs typeface="Times New Roman" panose="02020603050405020304" pitchFamily="18" charset="0"/>
              </a:rPr>
            </a:br>
            <a:r>
              <a:rPr lang="en-US" b="1" dirty="0">
                <a:latin typeface="Comic Sans MS" panose="030F0702030302020204" pitchFamily="66" charset="0"/>
                <a:ea typeface="Calibri" panose="020F0502020204030204" pitchFamily="34" charset="0"/>
                <a:cs typeface="Times New Roman" panose="02020603050405020304" pitchFamily="18" charset="0"/>
              </a:rPr>
              <a:t/>
            </a:r>
            <a:br>
              <a:rPr lang="en-US" b="1" dirty="0">
                <a:latin typeface="Comic Sans MS" panose="030F0702030302020204" pitchFamily="66" charset="0"/>
                <a:ea typeface="Calibri" panose="020F0502020204030204" pitchFamily="34" charset="0"/>
                <a:cs typeface="Times New Roman" panose="02020603050405020304" pitchFamily="18" charset="0"/>
              </a:rPr>
            </a:br>
            <a:r>
              <a:rPr lang="en-US" b="1" dirty="0">
                <a:latin typeface="Comic Sans MS" panose="030F0702030302020204" pitchFamily="66" charset="0"/>
                <a:ea typeface="Calibri" panose="020F0502020204030204" pitchFamily="34" charset="0"/>
                <a:cs typeface="Times New Roman" panose="02020603050405020304" pitchFamily="18" charset="0"/>
              </a:rPr>
              <a:t>We fight battles every day but we don’t have to fight them alone. There are thousands of IPs out there, with tons of different backgrounds, perspectives, personalities. </a:t>
            </a:r>
            <a:br>
              <a:rPr lang="en-US" b="1" dirty="0">
                <a:latin typeface="Comic Sans MS" panose="030F0702030302020204" pitchFamily="66" charset="0"/>
                <a:ea typeface="Calibri" panose="020F0502020204030204" pitchFamily="34" charset="0"/>
                <a:cs typeface="Times New Roman" panose="02020603050405020304" pitchFamily="18" charset="0"/>
              </a:rPr>
            </a:br>
            <a:r>
              <a:rPr lang="en-US" b="1" dirty="0">
                <a:latin typeface="Comic Sans MS" panose="030F0702030302020204" pitchFamily="66" charset="0"/>
                <a:ea typeface="Calibri" panose="020F0502020204030204" pitchFamily="34" charset="0"/>
                <a:cs typeface="Times New Roman" panose="02020603050405020304" pitchFamily="18" charset="0"/>
              </a:rPr>
              <a:t/>
            </a:r>
            <a:br>
              <a:rPr lang="en-US" b="1" dirty="0">
                <a:latin typeface="Comic Sans MS" panose="030F0702030302020204" pitchFamily="66" charset="0"/>
                <a:ea typeface="Calibri" panose="020F0502020204030204" pitchFamily="34" charset="0"/>
                <a:cs typeface="Times New Roman" panose="02020603050405020304" pitchFamily="18" charset="0"/>
              </a:rPr>
            </a:br>
            <a:r>
              <a:rPr lang="en-US" b="1" dirty="0">
                <a:latin typeface="Comic Sans MS" panose="030F0702030302020204" pitchFamily="66" charset="0"/>
                <a:ea typeface="Calibri" panose="020F0502020204030204" pitchFamily="34" charset="0"/>
                <a:cs typeface="Times New Roman" panose="02020603050405020304" pitchFamily="18" charset="0"/>
              </a:rPr>
              <a:t>Get out there and get to know them. Don’t keep yourself in a silo.</a:t>
            </a:r>
          </a:p>
          <a:p>
            <a:pPr>
              <a:lnSpc>
                <a:spcPct val="107000"/>
              </a:lnSpc>
              <a:spcAft>
                <a:spcPts val="800"/>
              </a:spcAft>
            </a:pPr>
            <a:r>
              <a:rPr lang="en-US" b="1" dirty="0" smtClean="0">
                <a:effectLst/>
                <a:latin typeface="Comic Sans MS" panose="030F0702030302020204" pitchFamily="66" charset="0"/>
                <a:ea typeface="Calibri" panose="020F0502020204030204" pitchFamily="34" charset="0"/>
                <a:cs typeface="Segoe UI" panose="020B0502040204020203" pitchFamily="34" charset="0"/>
              </a:rPr>
              <a:t>Join ICSSA</a:t>
            </a:r>
            <a:endParaRPr lang="en-US" b="1" dirty="0">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68399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C315CB1374D84C867398F03E8A5710" ma:contentTypeVersion="18" ma:contentTypeDescription="Create a new document." ma:contentTypeScope="" ma:versionID="e4e720c1d437d98b913e93b1ecd551b8">
  <xsd:schema xmlns:xsd="http://www.w3.org/2001/XMLSchema" xmlns:xs="http://www.w3.org/2001/XMLSchema" xmlns:p="http://schemas.microsoft.com/office/2006/metadata/properties" xmlns:ns3="20fd53ca-8368-449f-adc0-4829f4e07ff9" xmlns:ns4="c99fc171-646c-4ec8-a23e-f00af74f47cb" targetNamespace="http://schemas.microsoft.com/office/2006/metadata/properties" ma:root="true" ma:fieldsID="951011e76fde3efd88d20e6c9d72f9e1" ns3:_="" ns4:_="">
    <xsd:import namespace="20fd53ca-8368-449f-adc0-4829f4e07ff9"/>
    <xsd:import namespace="c99fc171-646c-4ec8-a23e-f00af74f47c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element ref="ns3:_activity" minOccurs="0"/>
                <xsd:element ref="ns3:MediaServiceOCR" minOccurs="0"/>
                <xsd:element ref="ns3:MediaServiceGenerationTime" minOccurs="0"/>
                <xsd:element ref="ns3:MediaServiceEventHashCode" minOccurs="0"/>
                <xsd:element ref="ns3:MediaServiceLocation"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fd53ca-8368-449f-adc0-4829f4e07f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_activity" ma:index="18" nillable="true" ma:displayName="_activity" ma:hidden="true" ma:internalName="_activity">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9fc171-646c-4ec8-a23e-f00af74f47c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20fd53ca-8368-449f-adc0-4829f4e07ff9" xsi:nil="true"/>
  </documentManagement>
</p:properties>
</file>

<file path=customXml/itemProps1.xml><?xml version="1.0" encoding="utf-8"?>
<ds:datastoreItem xmlns:ds="http://schemas.openxmlformats.org/officeDocument/2006/customXml" ds:itemID="{CB840CF4-2039-46AE-B49E-DBD0466D90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fd53ca-8368-449f-adc0-4829f4e07ff9"/>
    <ds:schemaRef ds:uri="c99fc171-646c-4ec8-a23e-f00af74f47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B67746-6EDF-41F0-A116-BD427E762020}">
  <ds:schemaRefs>
    <ds:schemaRef ds:uri="http://schemas.microsoft.com/sharepoint/v3/contenttype/forms"/>
  </ds:schemaRefs>
</ds:datastoreItem>
</file>

<file path=customXml/itemProps3.xml><?xml version="1.0" encoding="utf-8"?>
<ds:datastoreItem xmlns:ds="http://schemas.openxmlformats.org/officeDocument/2006/customXml" ds:itemID="{DEB68555-845B-49A8-811A-84C4D8E2E3FE}">
  <ds:schemaRefs>
    <ds:schemaRef ds:uri="http://schemas.microsoft.com/office/2006/documentManagement/types"/>
    <ds:schemaRef ds:uri="http://www.w3.org/XML/1998/namespace"/>
    <ds:schemaRef ds:uri="20fd53ca-8368-449f-adc0-4829f4e07ff9"/>
    <ds:schemaRef ds:uri="http://schemas.microsoft.com/office/2006/metadata/properties"/>
    <ds:schemaRef ds:uri="http://purl.org/dc/terms/"/>
    <ds:schemaRef ds:uri="http://schemas.openxmlformats.org/package/2006/metadata/core-properties"/>
    <ds:schemaRef ds:uri="http://purl.org/dc/dcmitype/"/>
    <ds:schemaRef ds:uri="http://purl.org/dc/elements/1.1/"/>
    <ds:schemaRef ds:uri="http://schemas.microsoft.com/office/infopath/2007/PartnerControls"/>
    <ds:schemaRef ds:uri="c99fc171-646c-4ec8-a23e-f00af74f47cb"/>
  </ds:schemaRefs>
</ds:datastoreItem>
</file>

<file path=docProps/app.xml><?xml version="1.0" encoding="utf-8"?>
<Properties xmlns="http://schemas.openxmlformats.org/officeDocument/2006/extended-properties" xmlns:vt="http://schemas.openxmlformats.org/officeDocument/2006/docPropsVTypes">
  <Template>Ion</Template>
  <TotalTime>2636</TotalTime>
  <Words>307</Words>
  <Application>Microsoft Office PowerPoint</Application>
  <PresentationFormat>Widescreen</PresentationFormat>
  <Paragraphs>12</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Arial Rounded MT Bold</vt:lpstr>
      <vt:lpstr>Calibri</vt:lpstr>
      <vt:lpstr>Century Gothic</vt:lpstr>
      <vt:lpstr>Comic Sans MS</vt:lpstr>
      <vt:lpstr>Segoe UI</vt:lpstr>
      <vt:lpstr>Times New Roman</vt:lpstr>
      <vt:lpstr>Wingdings 3</vt:lpstr>
      <vt:lpstr>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Rene de Beer</dc:creator>
  <cp:lastModifiedBy>Rene de Beer</cp:lastModifiedBy>
  <cp:revision>7</cp:revision>
  <dcterms:created xsi:type="dcterms:W3CDTF">2025-03-16T17:46:32Z</dcterms:created>
  <dcterms:modified xsi:type="dcterms:W3CDTF">2025-03-27T09:18:02Z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0x01010085C315CB1374D84C867398F03E8A5710</vt:lpwstr>
  </property>
</Properties>
</file>