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4"/>
  </p:sldMasterIdLst>
  <p:notesMasterIdLst>
    <p:notesMasterId r:id="rId16"/>
  </p:notesMasterIdLst>
  <p:sldIdLst>
    <p:sldId id="256" r:id="rId5"/>
    <p:sldId id="257" r:id="rId6"/>
    <p:sldId id="258" r:id="rId7"/>
    <p:sldId id="259" r:id="rId8"/>
    <p:sldId id="262" r:id="rId9"/>
    <p:sldId id="261" r:id="rId10"/>
    <p:sldId id="263" r:id="rId11"/>
    <p:sldId id="264" r:id="rId12"/>
    <p:sldId id="266" r:id="rId13"/>
    <p:sldId id="265" r:id="rId14"/>
    <p:sldId id="26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61" autoAdjust="0"/>
  </p:normalViewPr>
  <p:slideViewPr>
    <p:cSldViewPr snapToGrid="0">
      <p:cViewPr varScale="1">
        <p:scale>
          <a:sx n="74" d="100"/>
          <a:sy n="74" d="100"/>
        </p:scale>
        <p:origin x="96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2551E-1691-4551-A845-F64D51A11769}" type="datetimeFigureOut">
              <a:rPr lang="en-US" smtClean="0"/>
              <a:t>11/18/2024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0A9B95-A787-42A8-B18B-5889FADF7E72}" type="slidenum">
              <a:rPr lang="en-US" smtClean="0"/>
              <a:t>‹#›</a:t>
            </a:fld>
            <a:endParaRPr lang="en-US"/>
          </a:p>
        </p:txBody>
      </p:sp>
    </p:spTree>
    <p:extLst>
      <p:ext uri="{BB962C8B-B14F-4D97-AF65-F5344CB8AC3E}">
        <p14:creationId xmlns:p14="http://schemas.microsoft.com/office/powerpoint/2010/main" val="230166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9B95-A787-42A8-B18B-5889FADF7E72}" type="slidenum">
              <a:rPr lang="en-US" smtClean="0"/>
              <a:t>1</a:t>
            </a:fld>
            <a:endParaRPr lang="en-US"/>
          </a:p>
        </p:txBody>
      </p:sp>
    </p:spTree>
    <p:extLst>
      <p:ext uri="{BB962C8B-B14F-4D97-AF65-F5344CB8AC3E}">
        <p14:creationId xmlns:p14="http://schemas.microsoft.com/office/powerpoint/2010/main" val="283904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wrap up, I want to emphasize that we all have a part to play in advancing infection prevention</a:t>
            </a:r>
            <a:r>
              <a:rPr lang="en-US" dirty="0" smtClean="0"/>
              <a:t>., </a:t>
            </a:r>
            <a:r>
              <a:rPr lang="en-US" dirty="0"/>
              <a:t>let’s commit to moving the needle forward, step by step, to create a safer, more equitable healthcare environment for everyone.</a:t>
            </a:r>
          </a:p>
          <a:p>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10</a:t>
            </a:fld>
            <a:endParaRPr lang="en-US"/>
          </a:p>
        </p:txBody>
      </p:sp>
    </p:spTree>
    <p:extLst>
      <p:ext uri="{BB962C8B-B14F-4D97-AF65-F5344CB8AC3E}">
        <p14:creationId xmlns:p14="http://schemas.microsoft.com/office/powerpoint/2010/main" val="296969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9B95-A787-42A8-B18B-5889FADF7E72}" type="slidenum">
              <a:rPr lang="en-US" smtClean="0"/>
              <a:t>11</a:t>
            </a:fld>
            <a:endParaRPr lang="en-US"/>
          </a:p>
        </p:txBody>
      </p:sp>
    </p:spTree>
    <p:extLst>
      <p:ext uri="{BB962C8B-B14F-4D97-AF65-F5344CB8AC3E}">
        <p14:creationId xmlns:p14="http://schemas.microsoft.com/office/powerpoint/2010/main" val="308228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9B95-A787-42A8-B18B-5889FADF7E72}" type="slidenum">
              <a:rPr lang="en-US" smtClean="0"/>
              <a:t>2</a:t>
            </a:fld>
            <a:endParaRPr lang="en-US"/>
          </a:p>
        </p:txBody>
      </p:sp>
    </p:spTree>
    <p:extLst>
      <p:ext uri="{BB962C8B-B14F-4D97-AF65-F5344CB8AC3E}">
        <p14:creationId xmlns:p14="http://schemas.microsoft.com/office/powerpoint/2010/main" val="31683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9B95-A787-42A8-B18B-5889FADF7E72}" type="slidenum">
              <a:rPr lang="en-US" smtClean="0"/>
              <a:t>3</a:t>
            </a:fld>
            <a:endParaRPr lang="en-US"/>
          </a:p>
        </p:txBody>
      </p:sp>
    </p:spTree>
    <p:extLst>
      <p:ext uri="{BB962C8B-B14F-4D97-AF65-F5344CB8AC3E}">
        <p14:creationId xmlns:p14="http://schemas.microsoft.com/office/powerpoint/2010/main" val="36738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Infection prevention is a shared responsibility, and we’re all part of this mission. To “move the needle” on our profession, we need to make career advancement and professional development accessible to all healthcare workers, regardless of their educational background or role.</a:t>
            </a:r>
          </a:p>
          <a:p>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4</a:t>
            </a:fld>
            <a:endParaRPr lang="en-US"/>
          </a:p>
        </p:txBody>
      </p:sp>
    </p:spTree>
    <p:extLst>
      <p:ext uri="{BB962C8B-B14F-4D97-AF65-F5344CB8AC3E}">
        <p14:creationId xmlns:p14="http://schemas.microsoft.com/office/powerpoint/2010/main" val="116068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Protecting healthcare workers’ health and safety is essential. To ensure fairness, we must prioritize resources for under-resourced areas so everyone has access to safe working conditions, regardless of location</a:t>
            </a:r>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5</a:t>
            </a:fld>
            <a:endParaRPr lang="en-US"/>
          </a:p>
        </p:txBody>
      </p:sp>
    </p:spTree>
    <p:extLst>
      <p:ext uri="{BB962C8B-B14F-4D97-AF65-F5344CB8AC3E}">
        <p14:creationId xmlns:p14="http://schemas.microsoft.com/office/powerpoint/2010/main" val="49534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r>
            <a:br>
              <a:rPr lang="en-US" dirty="0" smtClean="0"/>
            </a:br>
            <a:r>
              <a:rPr lang="en-US" dirty="0" smtClean="0"/>
              <a:t>Our goal is to provide equal care to all patients. Infection prevention resources should be distributed fairly so that every patient, regardless of background, receives the same high-quality, safe 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6</a:t>
            </a:fld>
            <a:endParaRPr lang="en-US"/>
          </a:p>
        </p:txBody>
      </p:sp>
    </p:spTree>
    <p:extLst>
      <p:ext uri="{BB962C8B-B14F-4D97-AF65-F5344CB8AC3E}">
        <p14:creationId xmlns:p14="http://schemas.microsoft.com/office/powerpoint/2010/main" val="75837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Presenter Note:</a:t>
            </a:r>
            <a:r>
              <a:rPr lang="en-US" dirty="0" smtClean="0"/>
              <a:t/>
            </a:r>
            <a:br>
              <a:rPr lang="en-US" dirty="0" smtClean="0"/>
            </a:br>
            <a:r>
              <a:rPr lang="en-US" dirty="0" smtClean="0"/>
              <a:t>Public health preparedness must consider the diversity of our communities. By tailoring preparedness plans to meet unique needs, we can offer comprehensive support and ensure no one is left behind during health crises.</a:t>
            </a:r>
          </a:p>
          <a:p>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7</a:t>
            </a:fld>
            <a:endParaRPr lang="en-US"/>
          </a:p>
        </p:txBody>
      </p:sp>
    </p:spTree>
    <p:extLst>
      <p:ext uri="{BB962C8B-B14F-4D97-AF65-F5344CB8AC3E}">
        <p14:creationId xmlns:p14="http://schemas.microsoft.com/office/powerpoint/2010/main" val="354988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r>
            <a:br>
              <a:rPr lang="en-US" dirty="0" smtClean="0"/>
            </a:br>
            <a:r>
              <a:rPr lang="en-US" dirty="0" smtClean="0"/>
              <a:t>To protect every patient equally, infection prevention practices need to be consistent across all care settings. Whether a patient is in a hospital, clinic, or long-term care, they should receive the same high standard of infection prevention</a:t>
            </a:r>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8</a:t>
            </a:fld>
            <a:endParaRPr lang="en-US"/>
          </a:p>
        </p:txBody>
      </p:sp>
    </p:spTree>
    <p:extLst>
      <p:ext uri="{BB962C8B-B14F-4D97-AF65-F5344CB8AC3E}">
        <p14:creationId xmlns:p14="http://schemas.microsoft.com/office/powerpoint/2010/main" val="154021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Antimicrobial stewardship is crucial in protecting patient safety and public health. By optimizing antibiotic use, we reduce resistance and improve patient outcomes. Let’s work together to promote AMS practices through training, monitoring, and public awareness, ensuring responsible antibiotic use across our facility.</a:t>
            </a:r>
            <a:endParaRPr lang="en-US" dirty="0"/>
          </a:p>
        </p:txBody>
      </p:sp>
      <p:sp>
        <p:nvSpPr>
          <p:cNvPr id="4" name="Slide Number Placeholder 3"/>
          <p:cNvSpPr>
            <a:spLocks noGrp="1"/>
          </p:cNvSpPr>
          <p:nvPr>
            <p:ph type="sldNum" sz="quarter" idx="10"/>
          </p:nvPr>
        </p:nvSpPr>
        <p:spPr/>
        <p:txBody>
          <a:bodyPr/>
          <a:lstStyle/>
          <a:p>
            <a:fld id="{D60A9B95-A787-42A8-B18B-5889FADF7E72}" type="slidenum">
              <a:rPr lang="en-US" smtClean="0"/>
              <a:t>9</a:t>
            </a:fld>
            <a:endParaRPr lang="en-US"/>
          </a:p>
        </p:txBody>
      </p:sp>
    </p:spTree>
    <p:extLst>
      <p:ext uri="{BB962C8B-B14F-4D97-AF65-F5344CB8AC3E}">
        <p14:creationId xmlns:p14="http://schemas.microsoft.com/office/powerpoint/2010/main" val="132885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44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0AEF3CC0-0E8E-4345-82B3-FA955734930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49205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190900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61389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389113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69370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243895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3697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337781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223722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EF3CC0-0E8E-4345-82B3-FA955734930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78300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EF3CC0-0E8E-4345-82B3-FA955734930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43772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EF3CC0-0E8E-4345-82B3-FA955734930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89733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EF3CC0-0E8E-4345-82B3-FA955734930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399601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F3CC0-0E8E-4345-82B3-FA9557349303}"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100743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EF3CC0-0E8E-4345-82B3-FA955734930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393825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EF3CC0-0E8E-4345-82B3-FA955734930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9B7BA-AF3B-418F-AB02-80ACD7173231}" type="slidenum">
              <a:rPr lang="en-US" smtClean="0"/>
              <a:t>‹#›</a:t>
            </a:fld>
            <a:endParaRPr lang="en-US"/>
          </a:p>
        </p:txBody>
      </p:sp>
    </p:spTree>
    <p:extLst>
      <p:ext uri="{BB962C8B-B14F-4D97-AF65-F5344CB8AC3E}">
        <p14:creationId xmlns:p14="http://schemas.microsoft.com/office/powerpoint/2010/main" val="157883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bg2">
                <a:lumMod val="40000"/>
                <a:lumOff val="60000"/>
              </a:schemeClr>
            </a:gs>
            <a:gs pos="100000">
              <a:schemeClr val="bg2">
                <a:shade val="96000"/>
                <a:hueMod val="88000"/>
                <a:satMod val="220000"/>
                <a:lumMod val="82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AEF3CC0-0E8E-4345-82B3-FA9557349303}" type="datetimeFigureOut">
              <a:rPr lang="en-US" smtClean="0"/>
              <a:t>11/18/2024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BA9B7BA-AF3B-418F-AB02-80ACD7173231}" type="slidenum">
              <a:rPr lang="en-US" smtClean="0"/>
              <a:t>‹#›</a:t>
            </a:fld>
            <a:endParaRPr lang="en-US"/>
          </a:p>
        </p:txBody>
      </p:sp>
    </p:spTree>
    <p:extLst>
      <p:ext uri="{BB962C8B-B14F-4D97-AF65-F5344CB8AC3E}">
        <p14:creationId xmlns:p14="http://schemas.microsoft.com/office/powerpoint/2010/main" val="3623142445"/>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554" y="1836173"/>
            <a:ext cx="8001000" cy="2971801"/>
          </a:xfrm>
        </p:spPr>
        <p:txBody>
          <a:bodyPr/>
          <a:lstStyle/>
          <a:p>
            <a:r>
              <a:rPr lang="en-US" b="1" dirty="0" smtClean="0"/>
              <a:t>Moving the needle in Infection Prevention</a:t>
            </a:r>
            <a:endParaRPr lang="en-US" b="1" dirty="0"/>
          </a:p>
        </p:txBody>
      </p:sp>
      <p:sp>
        <p:nvSpPr>
          <p:cNvPr id="3" name="Subtitle 2"/>
          <p:cNvSpPr>
            <a:spLocks noGrp="1"/>
          </p:cNvSpPr>
          <p:nvPr>
            <p:ph type="subTitle" idx="1"/>
          </p:nvPr>
        </p:nvSpPr>
        <p:spPr>
          <a:xfrm>
            <a:off x="369872" y="5183208"/>
            <a:ext cx="10450528" cy="1143000"/>
          </a:xfrm>
        </p:spPr>
        <p:txBody>
          <a:bodyPr/>
          <a:lstStyle/>
          <a:p>
            <a:pPr algn="ctr"/>
            <a:r>
              <a:rPr lang="en-US" dirty="0"/>
              <a:t>Reflection on </a:t>
            </a:r>
            <a:r>
              <a:rPr lang="en-US" dirty="0" smtClean="0"/>
              <a:t>the International Infection Prevention Week</a:t>
            </a:r>
            <a:endParaRPr lang="en-US" dirty="0"/>
          </a:p>
        </p:txBody>
      </p:sp>
      <p:sp>
        <p:nvSpPr>
          <p:cNvPr id="5" name="TextBox 4"/>
          <p:cNvSpPr txBox="1"/>
          <p:nvPr/>
        </p:nvSpPr>
        <p:spPr>
          <a:xfrm>
            <a:off x="9448800" y="5860026"/>
            <a:ext cx="2743200" cy="369332"/>
          </a:xfrm>
          <a:prstGeom prst="rect">
            <a:avLst/>
          </a:prstGeom>
          <a:noFill/>
        </p:spPr>
        <p:txBody>
          <a:bodyPr wrap="square" rtlCol="0">
            <a:spAutoFit/>
          </a:bodyPr>
          <a:lstStyle/>
          <a:p>
            <a:r>
              <a:rPr lang="en-US" dirty="0" err="1" smtClean="0"/>
              <a:t>Renè</a:t>
            </a:r>
            <a:r>
              <a:rPr lang="en-US" dirty="0" smtClean="0"/>
              <a:t> Schoombie</a:t>
            </a:r>
            <a:endParaRPr lang="en-US" dirty="0"/>
          </a:p>
        </p:txBody>
      </p:sp>
      <p:pic>
        <p:nvPicPr>
          <p:cNvPr id="4" name="Picture 3"/>
          <p:cNvPicPr>
            <a:picLocks noChangeAspect="1"/>
          </p:cNvPicPr>
          <p:nvPr/>
        </p:nvPicPr>
        <p:blipFill>
          <a:blip r:embed="rId3"/>
          <a:stretch>
            <a:fillRect/>
          </a:stretch>
        </p:blipFill>
        <p:spPr>
          <a:xfrm>
            <a:off x="6771499" y="-17469"/>
            <a:ext cx="3670110" cy="2956816"/>
          </a:xfrm>
          <a:prstGeom prst="rect">
            <a:avLst/>
          </a:prstGeom>
        </p:spPr>
      </p:pic>
    </p:spTree>
    <p:extLst>
      <p:ext uri="{BB962C8B-B14F-4D97-AF65-F5344CB8AC3E}">
        <p14:creationId xmlns:p14="http://schemas.microsoft.com/office/powerpoint/2010/main" val="26373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16" y="74358"/>
            <a:ext cx="8534400" cy="1507067"/>
          </a:xfrm>
        </p:spPr>
        <p:txBody>
          <a:bodyPr>
            <a:normAutofit fontScale="90000"/>
          </a:bodyPr>
          <a:lstStyle/>
          <a:p>
            <a:r>
              <a:rPr lang="en-US" b="1" dirty="0"/>
              <a:t>Conclusion – Moving the Needle Together</a:t>
            </a:r>
            <a:br>
              <a:rPr lang="en-US" b="1" dirty="0"/>
            </a:br>
            <a:endParaRPr lang="en-US" dirty="0"/>
          </a:p>
        </p:txBody>
      </p:sp>
      <p:sp>
        <p:nvSpPr>
          <p:cNvPr id="3" name="Content Placeholder 2"/>
          <p:cNvSpPr>
            <a:spLocks noGrp="1"/>
          </p:cNvSpPr>
          <p:nvPr>
            <p:ph idx="1"/>
          </p:nvPr>
        </p:nvSpPr>
        <p:spPr>
          <a:xfrm>
            <a:off x="376551" y="3111852"/>
            <a:ext cx="11294898" cy="1063487"/>
          </a:xfrm>
        </p:spPr>
        <p:txBody>
          <a:bodyPr>
            <a:noAutofit/>
          </a:bodyPr>
          <a:lstStyle/>
          <a:p>
            <a:pPr marL="0" indent="0">
              <a:buNone/>
            </a:pPr>
            <a:r>
              <a:rPr lang="en-US" sz="1800" b="1" dirty="0" smtClean="0"/>
              <a:t>Message</a:t>
            </a:r>
            <a:r>
              <a:rPr lang="en-US" sz="1800" b="1" dirty="0"/>
              <a:t>:</a:t>
            </a:r>
            <a:r>
              <a:rPr lang="en-US" sz="1800" dirty="0"/>
              <a:t> </a:t>
            </a:r>
            <a:r>
              <a:rPr lang="en-US" sz="1800" i="1" dirty="0"/>
              <a:t>“We celebrate International Infection Prevention Week to recognize the important role each of us plays in infection prevention</a:t>
            </a:r>
            <a:r>
              <a:rPr lang="en-US" sz="1800" i="1" dirty="0" smtClean="0"/>
              <a:t>.</a:t>
            </a:r>
          </a:p>
          <a:p>
            <a:pPr marL="0" indent="0">
              <a:buNone/>
            </a:pPr>
            <a:r>
              <a:rPr lang="en-US" sz="1800" i="1" dirty="0" smtClean="0"/>
              <a:t> </a:t>
            </a:r>
            <a:r>
              <a:rPr lang="en-US" sz="1800" i="1" dirty="0"/>
              <a:t>Together, let’s keep moving the needle</a:t>
            </a:r>
            <a:r>
              <a:rPr lang="en-US" sz="1800" i="1" dirty="0" smtClean="0"/>
              <a:t>!”</a:t>
            </a:r>
          </a:p>
          <a:p>
            <a:pPr marL="0" indent="0">
              <a:buNone/>
            </a:pPr>
            <a:endParaRPr lang="en-US" sz="1800" dirty="0"/>
          </a:p>
          <a:p>
            <a:pPr marL="0" indent="0">
              <a:buNone/>
            </a:pPr>
            <a:r>
              <a:rPr lang="en-US" sz="1800" b="1" dirty="0" smtClean="0"/>
              <a:t>How: :</a:t>
            </a:r>
          </a:p>
          <a:p>
            <a:pPr>
              <a:buFont typeface="Wingdings" panose="05000000000000000000" pitchFamily="2" charset="2"/>
              <a:buChar char="Ø"/>
            </a:pPr>
            <a:r>
              <a:rPr lang="en-US" sz="1800" dirty="0" smtClean="0"/>
              <a:t>Staying </a:t>
            </a:r>
            <a:r>
              <a:rPr lang="en-US" sz="1800" dirty="0"/>
              <a:t>Ahead in 2025</a:t>
            </a:r>
          </a:p>
          <a:p>
            <a:pPr>
              <a:buFont typeface="Wingdings" panose="05000000000000000000" pitchFamily="2" charset="2"/>
              <a:buChar char="Ø"/>
            </a:pPr>
            <a:r>
              <a:rPr lang="en-US" sz="1800" dirty="0" smtClean="0"/>
              <a:t>Stay </a:t>
            </a:r>
            <a:r>
              <a:rPr lang="en-US" sz="1800" dirty="0" smtClean="0"/>
              <a:t>Informed</a:t>
            </a:r>
            <a:endParaRPr lang="en-US" sz="1800" dirty="0" smtClean="0"/>
          </a:p>
          <a:p>
            <a:pPr>
              <a:buFont typeface="Wingdings" panose="05000000000000000000" pitchFamily="2" charset="2"/>
              <a:buChar char="Ø"/>
            </a:pPr>
            <a:r>
              <a:rPr lang="en-US" sz="1800" dirty="0" smtClean="0"/>
              <a:t>Analyze </a:t>
            </a:r>
            <a:r>
              <a:rPr lang="en-US" sz="1800" dirty="0"/>
              <a:t>Your </a:t>
            </a:r>
            <a:r>
              <a:rPr lang="en-US" sz="1800" dirty="0" smtClean="0"/>
              <a:t>Data</a:t>
            </a:r>
            <a:endParaRPr lang="en-US" sz="1800" dirty="0" smtClean="0"/>
          </a:p>
          <a:p>
            <a:pPr>
              <a:buFont typeface="Wingdings" panose="05000000000000000000" pitchFamily="2" charset="2"/>
              <a:buChar char="Ø"/>
            </a:pPr>
            <a:r>
              <a:rPr lang="en-US" sz="1800" dirty="0" smtClean="0"/>
              <a:t>Understand </a:t>
            </a:r>
            <a:r>
              <a:rPr lang="en-US" sz="1800" dirty="0"/>
              <a:t>All </a:t>
            </a:r>
            <a:r>
              <a:rPr lang="en-US" sz="1800" dirty="0" smtClean="0"/>
              <a:t>Aspects</a:t>
            </a:r>
            <a:endParaRPr lang="en-US" sz="1800" dirty="0" smtClean="0"/>
          </a:p>
          <a:p>
            <a:pPr>
              <a:buFont typeface="Wingdings" panose="05000000000000000000" pitchFamily="2" charset="2"/>
              <a:buChar char="Ø"/>
            </a:pPr>
            <a:r>
              <a:rPr lang="en-US" sz="1800" dirty="0" smtClean="0"/>
              <a:t>Collaborate</a:t>
            </a:r>
            <a:endParaRPr lang="en-US" sz="1800" dirty="0" smtClean="0"/>
          </a:p>
          <a:p>
            <a:pPr>
              <a:buFont typeface="Wingdings" panose="05000000000000000000" pitchFamily="2" charset="2"/>
              <a:buChar char="Ø"/>
            </a:pPr>
            <a:r>
              <a:rPr lang="en-US" sz="1800" dirty="0" smtClean="0"/>
              <a:t>Be </a:t>
            </a:r>
            <a:r>
              <a:rPr lang="en-US" sz="1800" dirty="0"/>
              <a:t>Adaptable and </a:t>
            </a:r>
            <a:r>
              <a:rPr lang="en-US" sz="1800" dirty="0" smtClean="0"/>
              <a:t>Engaged</a:t>
            </a:r>
            <a:endParaRPr lang="en-US" sz="1800" dirty="0"/>
          </a:p>
          <a:p>
            <a:pPr>
              <a:buFont typeface="Wingdings" panose="05000000000000000000" pitchFamily="2" charset="2"/>
              <a:buChar char="Ø"/>
            </a:pPr>
            <a:r>
              <a:rPr lang="en-US" sz="1800" dirty="0" smtClean="0"/>
              <a:t>Reach out to IPC societies and become </a:t>
            </a:r>
          </a:p>
          <a:p>
            <a:pPr marL="0" indent="0">
              <a:buNone/>
            </a:pPr>
            <a:r>
              <a:rPr lang="en-US" sz="1800" dirty="0"/>
              <a:t> </a:t>
            </a:r>
            <a:r>
              <a:rPr lang="en-US" sz="1800" dirty="0" smtClean="0"/>
              <a:t>   members e.g. ICSSA</a:t>
            </a:r>
            <a:r>
              <a:rPr lang="en-US" sz="1800" dirty="0" smtClean="0"/>
              <a:t>.</a:t>
            </a:r>
            <a:endParaRPr lang="en-US" sz="1800" dirty="0"/>
          </a:p>
        </p:txBody>
      </p:sp>
      <p:pic>
        <p:nvPicPr>
          <p:cNvPr id="4" name="Picture 3"/>
          <p:cNvPicPr>
            <a:picLocks noChangeAspect="1"/>
          </p:cNvPicPr>
          <p:nvPr/>
        </p:nvPicPr>
        <p:blipFill>
          <a:blip r:embed="rId3"/>
          <a:stretch>
            <a:fillRect/>
          </a:stretch>
        </p:blipFill>
        <p:spPr>
          <a:xfrm>
            <a:off x="5881255" y="1927147"/>
            <a:ext cx="6122703" cy="3997620"/>
          </a:xfrm>
          <a:prstGeom prst="rect">
            <a:avLst/>
          </a:prstGeom>
          <a:ln>
            <a:noFill/>
          </a:ln>
          <a:effectLst>
            <a:softEdge rad="112500"/>
          </a:effectLst>
        </p:spPr>
      </p:pic>
    </p:spTree>
    <p:extLst>
      <p:ext uri="{BB962C8B-B14F-4D97-AF65-F5344CB8AC3E}">
        <p14:creationId xmlns:p14="http://schemas.microsoft.com/office/powerpoint/2010/main" val="226033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2200" y="1125682"/>
            <a:ext cx="6019800" cy="1143000"/>
          </a:xfrm>
        </p:spPr>
        <p:txBody>
          <a:bodyPr>
            <a:normAutofit/>
          </a:bodyPr>
          <a:lstStyle/>
          <a:p>
            <a:r>
              <a:rPr lang="en-US" sz="6000" b="1" dirty="0" smtClean="0"/>
              <a:t>Thank You</a:t>
            </a:r>
            <a:endParaRPr lang="en-US" sz="6000" b="1" dirty="0"/>
          </a:p>
        </p:txBody>
      </p:sp>
      <p:pic>
        <p:nvPicPr>
          <p:cNvPr id="8" name="Picture 7"/>
          <p:cNvPicPr>
            <a:picLocks noChangeAspect="1"/>
          </p:cNvPicPr>
          <p:nvPr/>
        </p:nvPicPr>
        <p:blipFill>
          <a:blip r:embed="rId3"/>
          <a:stretch>
            <a:fillRect/>
          </a:stretch>
        </p:blipFill>
        <p:spPr>
          <a:xfrm>
            <a:off x="213494" y="1267692"/>
            <a:ext cx="5771653" cy="4946072"/>
          </a:xfrm>
          <a:prstGeom prst="rect">
            <a:avLst/>
          </a:prstGeom>
        </p:spPr>
      </p:pic>
    </p:spTree>
    <p:extLst>
      <p:ext uri="{BB962C8B-B14F-4D97-AF65-F5344CB8AC3E}">
        <p14:creationId xmlns:p14="http://schemas.microsoft.com/office/powerpoint/2010/main" val="208000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960" y="506895"/>
            <a:ext cx="12060040" cy="3354765"/>
          </a:xfrm>
          <a:prstGeom prst="rect">
            <a:avLst/>
          </a:prstGeom>
        </p:spPr>
        <p:txBody>
          <a:bodyPr wrap="square">
            <a:spAutoFit/>
          </a:bodyPr>
          <a:lstStyle/>
          <a:p>
            <a:r>
              <a:rPr lang="en-US" sz="2400" b="1" dirty="0" smtClean="0">
                <a:solidFill>
                  <a:schemeClr val="bg2">
                    <a:lumMod val="25000"/>
                  </a:schemeClr>
                </a:solidFill>
                <a:latin typeface="Segoe UI" panose="020B0502040204020203" pitchFamily="34" charset="0"/>
              </a:rPr>
              <a:t>International </a:t>
            </a:r>
            <a:r>
              <a:rPr lang="en-US" sz="2400" b="1" dirty="0">
                <a:solidFill>
                  <a:schemeClr val="bg2">
                    <a:lumMod val="25000"/>
                  </a:schemeClr>
                </a:solidFill>
                <a:latin typeface="Segoe UI" panose="020B0502040204020203" pitchFamily="34" charset="0"/>
              </a:rPr>
              <a:t>Infection Prevention Week (IIPW) shines a light on the demanding work Infection Prevention Specialists (IPS) do every day to keep patients healthy and safe</a:t>
            </a:r>
            <a:r>
              <a:rPr lang="en-US" sz="2400" b="1" dirty="0" smtClean="0">
                <a:solidFill>
                  <a:schemeClr val="bg2">
                    <a:lumMod val="25000"/>
                  </a:schemeClr>
                </a:solidFill>
                <a:latin typeface="Segoe UI" panose="020B0502040204020203" pitchFamily="34" charset="0"/>
              </a:rPr>
              <a:t>.</a:t>
            </a:r>
          </a:p>
          <a:p>
            <a:endParaRPr lang="en-US" sz="2400" dirty="0" smtClean="0">
              <a:solidFill>
                <a:schemeClr val="bg2">
                  <a:lumMod val="25000"/>
                </a:schemeClr>
              </a:solidFill>
              <a:latin typeface="Segoe UI" panose="020B0502040204020203" pitchFamily="34" charset="0"/>
            </a:endParaRPr>
          </a:p>
          <a:p>
            <a:r>
              <a:rPr lang="en-US" sz="2000" b="1" dirty="0" smtClean="0">
                <a:solidFill>
                  <a:schemeClr val="bg2">
                    <a:lumMod val="25000"/>
                  </a:schemeClr>
                </a:solidFill>
                <a:latin typeface="Segoe UI" panose="020B0502040204020203" pitchFamily="34" charset="0"/>
              </a:rPr>
              <a:t>Why: </a:t>
            </a:r>
          </a:p>
          <a:p>
            <a:pPr marL="342900" indent="-342900">
              <a:buFont typeface="Arial" panose="020B0604020202020204" pitchFamily="34" charset="0"/>
              <a:buChar char="•"/>
            </a:pPr>
            <a:r>
              <a:rPr lang="en-US" sz="2400" b="1" dirty="0" smtClean="0">
                <a:solidFill>
                  <a:schemeClr val="tx2">
                    <a:lumMod val="50000"/>
                  </a:schemeClr>
                </a:solidFill>
              </a:rPr>
              <a:t>This is </a:t>
            </a:r>
            <a:r>
              <a:rPr lang="en-US" sz="2400" b="1" dirty="0">
                <a:solidFill>
                  <a:schemeClr val="tx2">
                    <a:lumMod val="50000"/>
                  </a:schemeClr>
                </a:solidFill>
              </a:rPr>
              <a:t>about moving beyond awareness. </a:t>
            </a:r>
            <a:r>
              <a:rPr lang="en-US" sz="2400" b="1" dirty="0" smtClean="0">
                <a:solidFill>
                  <a:schemeClr val="tx2">
                    <a:lumMod val="50000"/>
                  </a:schemeClr>
                </a:solidFill>
              </a:rPr>
              <a:t>It’s </a:t>
            </a:r>
            <a:r>
              <a:rPr lang="en-US" sz="2400" b="1" dirty="0">
                <a:solidFill>
                  <a:schemeClr val="tx2">
                    <a:lumMod val="50000"/>
                  </a:schemeClr>
                </a:solidFill>
              </a:rPr>
              <a:t>about taking concrete steps to improve infection prevention and control in ways that truly make a difference. </a:t>
            </a:r>
            <a:endParaRPr lang="en-US" sz="2400" b="1" dirty="0" smtClean="0">
              <a:solidFill>
                <a:schemeClr val="tx2">
                  <a:lumMod val="50000"/>
                </a:schemeClr>
              </a:solidFill>
            </a:endParaRPr>
          </a:p>
          <a:p>
            <a:pPr marL="342900" indent="-342900">
              <a:buFont typeface="Arial" panose="020B0604020202020204" pitchFamily="34" charset="0"/>
              <a:buChar char="•"/>
            </a:pPr>
            <a:r>
              <a:rPr lang="en-US" sz="2400" b="1" dirty="0" smtClean="0">
                <a:solidFill>
                  <a:schemeClr val="tx2">
                    <a:lumMod val="50000"/>
                  </a:schemeClr>
                </a:solidFill>
              </a:rPr>
              <a:t>We’re </a:t>
            </a:r>
            <a:r>
              <a:rPr lang="en-US" sz="2400" b="1" dirty="0">
                <a:solidFill>
                  <a:schemeClr val="tx2">
                    <a:lumMod val="50000"/>
                  </a:schemeClr>
                </a:solidFill>
              </a:rPr>
              <a:t>looking at how infection prevention specialists (IPS) </a:t>
            </a:r>
            <a:r>
              <a:rPr lang="en-US" sz="2400" b="1" dirty="0" smtClean="0">
                <a:solidFill>
                  <a:schemeClr val="tx2">
                    <a:lumMod val="50000"/>
                  </a:schemeClr>
                </a:solidFill>
              </a:rPr>
              <a:t> </a:t>
            </a:r>
            <a:r>
              <a:rPr lang="en-US" sz="2400" b="1" dirty="0">
                <a:solidFill>
                  <a:schemeClr val="tx2">
                    <a:lumMod val="50000"/>
                  </a:schemeClr>
                </a:solidFill>
              </a:rPr>
              <a:t>can make changes that create safer healthcare environments for patients and staff</a:t>
            </a:r>
            <a:r>
              <a:rPr lang="en-US" sz="2000" b="1" dirty="0">
                <a:solidFill>
                  <a:schemeClr val="tx2">
                    <a:lumMod val="50000"/>
                  </a:schemeClr>
                </a:solidFill>
              </a:rPr>
              <a:t>.</a:t>
            </a:r>
            <a:endParaRPr lang="en-US" sz="2000" b="1" i="0" dirty="0">
              <a:solidFill>
                <a:schemeClr val="tx2">
                  <a:lumMod val="50000"/>
                </a:schemeClr>
              </a:solidFill>
              <a:effectLst/>
              <a:latin typeface="Segoe UI" panose="020B0502040204020203" pitchFamily="34" charset="0"/>
            </a:endParaRPr>
          </a:p>
        </p:txBody>
      </p:sp>
      <p:pic>
        <p:nvPicPr>
          <p:cNvPr id="6" name="Picture 5"/>
          <p:cNvPicPr>
            <a:picLocks noChangeAspect="1"/>
          </p:cNvPicPr>
          <p:nvPr/>
        </p:nvPicPr>
        <p:blipFill>
          <a:blip r:embed="rId3"/>
          <a:stretch>
            <a:fillRect/>
          </a:stretch>
        </p:blipFill>
        <p:spPr>
          <a:xfrm>
            <a:off x="0" y="4110576"/>
            <a:ext cx="6194323" cy="2747424"/>
          </a:xfrm>
          <a:prstGeom prst="rect">
            <a:avLst/>
          </a:prstGeom>
          <a:ln>
            <a:noFill/>
          </a:ln>
          <a:effectLst>
            <a:softEdge rad="112500"/>
          </a:effectLst>
        </p:spPr>
      </p:pic>
    </p:spTree>
    <p:extLst>
      <p:ext uri="{BB962C8B-B14F-4D97-AF65-F5344CB8AC3E}">
        <p14:creationId xmlns:p14="http://schemas.microsoft.com/office/powerpoint/2010/main" val="4101909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168616"/>
            <a:ext cx="10058400" cy="1450757"/>
          </a:xfrm>
        </p:spPr>
        <p:txBody>
          <a:bodyPr/>
          <a:lstStyle/>
          <a:p>
            <a:r>
              <a:rPr lang="en-US" b="1" dirty="0"/>
              <a:t>Overview of the Theme</a:t>
            </a:r>
          </a:p>
        </p:txBody>
      </p:sp>
      <p:sp>
        <p:nvSpPr>
          <p:cNvPr id="6" name="Content Placeholder 5"/>
          <p:cNvSpPr>
            <a:spLocks noGrp="1"/>
          </p:cNvSpPr>
          <p:nvPr>
            <p:ph idx="1"/>
          </p:nvPr>
        </p:nvSpPr>
        <p:spPr>
          <a:xfrm>
            <a:off x="265471" y="1759974"/>
            <a:ext cx="11759381" cy="4188541"/>
          </a:xfrm>
        </p:spPr>
        <p:txBody>
          <a:bodyPr>
            <a:normAutofit/>
          </a:bodyPr>
          <a:lstStyle/>
          <a:p>
            <a:r>
              <a:rPr lang="en-US" b="1" dirty="0"/>
              <a:t>Moving the Needle: The Goal of IIPW 2024</a:t>
            </a:r>
            <a:endParaRPr lang="en-US" dirty="0"/>
          </a:p>
          <a:p>
            <a:pPr marL="0" indent="0">
              <a:buNone/>
            </a:pPr>
            <a:r>
              <a:rPr lang="en-US" b="1" dirty="0"/>
              <a:t>Purpose</a:t>
            </a:r>
            <a:r>
              <a:rPr lang="en-US" b="1" dirty="0" smtClean="0"/>
              <a:t>: </a:t>
            </a:r>
            <a:r>
              <a:rPr lang="en-US" dirty="0" smtClean="0"/>
              <a:t> </a:t>
            </a:r>
          </a:p>
          <a:p>
            <a:pPr>
              <a:lnSpc>
                <a:spcPct val="100000"/>
              </a:lnSpc>
              <a:buFont typeface="Arial" panose="020B0604020202020204" pitchFamily="34" charset="0"/>
              <a:buChar char="•"/>
            </a:pPr>
            <a:r>
              <a:rPr lang="en-US" sz="1800" dirty="0" smtClean="0"/>
              <a:t> Elevate </a:t>
            </a:r>
            <a:r>
              <a:rPr lang="en-US" sz="1800" dirty="0"/>
              <a:t>infection prevention practices across all healthcare </a:t>
            </a:r>
            <a:r>
              <a:rPr lang="en-US" sz="1800" dirty="0" smtClean="0"/>
              <a:t>settings.</a:t>
            </a:r>
          </a:p>
          <a:p>
            <a:pPr>
              <a:lnSpc>
                <a:spcPct val="100000"/>
              </a:lnSpc>
              <a:buFont typeface="Arial" panose="020B0604020202020204" pitchFamily="34" charset="0"/>
              <a:buChar char="•"/>
            </a:pPr>
            <a:r>
              <a:rPr lang="en-US" sz="1800" dirty="0"/>
              <a:t> </a:t>
            </a:r>
            <a:r>
              <a:rPr lang="en-US" sz="1800" dirty="0" smtClean="0"/>
              <a:t>The </a:t>
            </a:r>
            <a:r>
              <a:rPr lang="en-US" sz="1800" dirty="0"/>
              <a:t>phrase </a:t>
            </a:r>
            <a:r>
              <a:rPr lang="en-US" sz="1800" b="1" dirty="0"/>
              <a:t>“Moving the Needle”</a:t>
            </a:r>
            <a:r>
              <a:rPr lang="en-US" sz="1800" dirty="0"/>
              <a:t> symbolizes real progress. </a:t>
            </a:r>
            <a:endParaRPr lang="en-US" sz="1800" dirty="0" smtClean="0"/>
          </a:p>
          <a:p>
            <a:pPr>
              <a:lnSpc>
                <a:spcPct val="100000"/>
              </a:lnSpc>
              <a:buFont typeface="Arial" panose="020B0604020202020204" pitchFamily="34" charset="0"/>
              <a:buChar char="•"/>
            </a:pPr>
            <a:r>
              <a:rPr lang="en-US" sz="1800" dirty="0"/>
              <a:t> </a:t>
            </a:r>
            <a:r>
              <a:rPr lang="en-US" sz="1800" dirty="0" smtClean="0"/>
              <a:t>It </a:t>
            </a:r>
            <a:r>
              <a:rPr lang="en-US" sz="1800" dirty="0"/>
              <a:t>challenges us to think about how we can enhance IPC practices in ways that are practical and sustainable.</a:t>
            </a:r>
          </a:p>
          <a:p>
            <a:r>
              <a:rPr lang="en-US" b="1" dirty="0"/>
              <a:t>Focus:</a:t>
            </a:r>
            <a:r>
              <a:rPr lang="en-US" dirty="0"/>
              <a:t> </a:t>
            </a:r>
            <a:endParaRPr lang="en-US" dirty="0" smtClean="0"/>
          </a:p>
          <a:p>
            <a:r>
              <a:rPr lang="en-US" dirty="0" smtClean="0"/>
              <a:t>Engage </a:t>
            </a:r>
            <a:r>
              <a:rPr lang="en-US" dirty="0"/>
              <a:t>all stakeholders to implement actionable, job-ready </a:t>
            </a:r>
            <a:r>
              <a:rPr lang="en-US" dirty="0" smtClean="0"/>
              <a:t>improvements.</a:t>
            </a:r>
          </a:p>
          <a:p>
            <a:r>
              <a:rPr lang="en-US" dirty="0"/>
              <a:t>F</a:t>
            </a:r>
            <a:r>
              <a:rPr lang="en-US" dirty="0" smtClean="0"/>
              <a:t>rom </a:t>
            </a:r>
            <a:r>
              <a:rPr lang="en-US" dirty="0"/>
              <a:t>administrators to front-line staff, </a:t>
            </a:r>
            <a:r>
              <a:rPr lang="en-US" dirty="0" smtClean="0"/>
              <a:t>to </a:t>
            </a:r>
            <a:r>
              <a:rPr lang="en-US" dirty="0"/>
              <a:t>create lasting changes in infection prevention.</a:t>
            </a:r>
          </a:p>
          <a:p>
            <a:endParaRPr lang="en-US" dirty="0"/>
          </a:p>
        </p:txBody>
      </p:sp>
      <p:pic>
        <p:nvPicPr>
          <p:cNvPr id="2" name="Picture 1"/>
          <p:cNvPicPr>
            <a:picLocks noChangeAspect="1"/>
          </p:cNvPicPr>
          <p:nvPr/>
        </p:nvPicPr>
        <p:blipFill>
          <a:blip r:embed="rId3"/>
          <a:stretch>
            <a:fillRect/>
          </a:stretch>
        </p:blipFill>
        <p:spPr>
          <a:xfrm>
            <a:off x="8593394" y="281566"/>
            <a:ext cx="3290228" cy="2650765"/>
          </a:xfrm>
          <a:prstGeom prst="rect">
            <a:avLst/>
          </a:prstGeom>
        </p:spPr>
      </p:pic>
    </p:spTree>
    <p:extLst>
      <p:ext uri="{BB962C8B-B14F-4D97-AF65-F5344CB8AC3E}">
        <p14:creationId xmlns:p14="http://schemas.microsoft.com/office/powerpoint/2010/main" val="2792910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42" y="217779"/>
            <a:ext cx="10058400" cy="1450757"/>
          </a:xfrm>
        </p:spPr>
        <p:txBody>
          <a:bodyPr>
            <a:normAutofit fontScale="90000"/>
          </a:bodyPr>
          <a:lstStyle/>
          <a:p>
            <a:r>
              <a:rPr lang="en-US" b="1" dirty="0"/>
              <a:t>Moving the Needle…on the Profession’s Development</a:t>
            </a:r>
            <a:br>
              <a:rPr lang="en-US" b="1" dirty="0"/>
            </a:br>
            <a:endParaRPr lang="en-US" dirty="0"/>
          </a:p>
        </p:txBody>
      </p:sp>
      <p:sp>
        <p:nvSpPr>
          <p:cNvPr id="3" name="Content Placeholder 2"/>
          <p:cNvSpPr>
            <a:spLocks noGrp="1"/>
          </p:cNvSpPr>
          <p:nvPr>
            <p:ph idx="1"/>
          </p:nvPr>
        </p:nvSpPr>
        <p:spPr>
          <a:xfrm>
            <a:off x="383457" y="2120819"/>
            <a:ext cx="11533239" cy="4023360"/>
          </a:xfrm>
        </p:spPr>
        <p:txBody>
          <a:bodyPr>
            <a:noAutofit/>
          </a:bodyPr>
          <a:lstStyle/>
          <a:p>
            <a:r>
              <a:rPr lang="en-US" sz="1800" b="1" dirty="0" smtClean="0"/>
              <a:t>Question</a:t>
            </a:r>
            <a:r>
              <a:rPr lang="en-US" sz="1800" b="1" dirty="0"/>
              <a:t>:</a:t>
            </a:r>
            <a:r>
              <a:rPr lang="en-US" sz="1800" dirty="0"/>
              <a:t> </a:t>
            </a:r>
            <a:r>
              <a:rPr lang="en-US" sz="1800" i="1" dirty="0"/>
              <a:t>How can we ensure that career advancement and professional development opportunities are accessible to all healthcare workers?</a:t>
            </a:r>
            <a:r>
              <a:rPr lang="en-US" sz="1800" dirty="0"/>
              <a:t/>
            </a:r>
            <a:br>
              <a:rPr lang="en-US" sz="1800" dirty="0"/>
            </a:br>
            <a:endParaRPr lang="en-US" sz="1800" dirty="0" smtClean="0"/>
          </a:p>
          <a:p>
            <a:r>
              <a:rPr lang="en-US" sz="1800" i="1" dirty="0" smtClean="0"/>
              <a:t>“</a:t>
            </a:r>
            <a:r>
              <a:rPr lang="en-US" sz="1800" b="1" i="1" dirty="0"/>
              <a:t>We’re all IPs!”</a:t>
            </a:r>
            <a:endParaRPr lang="en-US" sz="1800" b="1" dirty="0"/>
          </a:p>
          <a:p>
            <a:pPr marL="0" indent="0">
              <a:buNone/>
            </a:pPr>
            <a:r>
              <a:rPr lang="en-US" sz="1800" dirty="0"/>
              <a:t>	</a:t>
            </a:r>
            <a:r>
              <a:rPr lang="en-US" sz="1800" dirty="0" smtClean="0"/>
              <a:t>Infection </a:t>
            </a:r>
            <a:r>
              <a:rPr lang="en-US" sz="1800" dirty="0"/>
              <a:t>prevention is a shared responsibility</a:t>
            </a:r>
            <a:r>
              <a:rPr lang="en-US" sz="1800" dirty="0" smtClean="0"/>
              <a:t>,</a:t>
            </a:r>
          </a:p>
          <a:p>
            <a:pPr marL="0" indent="0">
              <a:buNone/>
            </a:pPr>
            <a:r>
              <a:rPr lang="en-US" sz="1800" dirty="0"/>
              <a:t>	</a:t>
            </a:r>
            <a:r>
              <a:rPr lang="en-US" sz="1800" dirty="0" smtClean="0"/>
              <a:t>Make </a:t>
            </a:r>
            <a:r>
              <a:rPr lang="en-US" sz="1800" dirty="0"/>
              <a:t>career advancement and professional development accessible to all healthcare </a:t>
            </a:r>
            <a:r>
              <a:rPr lang="en-US" sz="1800" dirty="0" smtClean="0"/>
              <a:t>workers</a:t>
            </a:r>
          </a:p>
          <a:p>
            <a:pPr marL="0" indent="0">
              <a:buNone/>
            </a:pPr>
            <a:r>
              <a:rPr lang="en-US" sz="1800" b="1" dirty="0" smtClean="0"/>
              <a:t>How:</a:t>
            </a:r>
          </a:p>
          <a:p>
            <a:r>
              <a:rPr lang="en-US" sz="1800" b="1" dirty="0"/>
              <a:t>Continuous </a:t>
            </a:r>
            <a:r>
              <a:rPr lang="en-US" sz="1800" b="1" dirty="0" smtClean="0"/>
              <a:t>Learning:</a:t>
            </a:r>
          </a:p>
          <a:p>
            <a:pPr lvl="1"/>
            <a:r>
              <a:rPr lang="en-US" dirty="0" smtClean="0"/>
              <a:t>Encourage </a:t>
            </a:r>
            <a:r>
              <a:rPr lang="en-US" dirty="0"/>
              <a:t>all health workers to stay updated on the latest IPC practices.</a:t>
            </a:r>
          </a:p>
          <a:p>
            <a:r>
              <a:rPr lang="en-US" sz="1800" b="1" dirty="0" smtClean="0"/>
              <a:t>Skill </a:t>
            </a:r>
            <a:r>
              <a:rPr lang="en-US" sz="1800" b="1" dirty="0"/>
              <a:t>Development</a:t>
            </a:r>
            <a:r>
              <a:rPr lang="en-US" sz="1800" b="1" dirty="0" smtClean="0"/>
              <a:t>: </a:t>
            </a:r>
          </a:p>
          <a:p>
            <a:pPr lvl="1"/>
            <a:r>
              <a:rPr lang="en-US" dirty="0" smtClean="0"/>
              <a:t>Promote </a:t>
            </a:r>
            <a:r>
              <a:rPr lang="en-US" dirty="0"/>
              <a:t>skill-building through regular training and review of current IPC literature</a:t>
            </a:r>
            <a:r>
              <a:rPr lang="en-US" dirty="0" smtClean="0"/>
              <a:t>.</a:t>
            </a:r>
          </a:p>
          <a:p>
            <a:pPr lvl="1"/>
            <a:r>
              <a:rPr lang="en-US" dirty="0" smtClean="0"/>
              <a:t>Be part of Infection Control Societies</a:t>
            </a:r>
            <a:endParaRPr lang="en-US" dirty="0"/>
          </a:p>
          <a:p>
            <a:r>
              <a:rPr lang="en-US" sz="1800" b="1" dirty="0" smtClean="0"/>
              <a:t>Best </a:t>
            </a:r>
            <a:r>
              <a:rPr lang="en-US" sz="1800" b="1" dirty="0"/>
              <a:t>Practice </a:t>
            </a:r>
            <a:r>
              <a:rPr lang="en-US" sz="1800" b="1" dirty="0" smtClean="0"/>
              <a:t>Integration: </a:t>
            </a:r>
          </a:p>
          <a:p>
            <a:pPr lvl="1">
              <a:buFont typeface="Arial" panose="020B0604020202020204" pitchFamily="34" charset="0"/>
              <a:buChar char="•"/>
            </a:pPr>
            <a:r>
              <a:rPr lang="en-US" dirty="0" smtClean="0"/>
              <a:t>Motivate </a:t>
            </a:r>
            <a:r>
              <a:rPr lang="en-US" dirty="0" err="1" smtClean="0"/>
              <a:t>collegues</a:t>
            </a:r>
            <a:r>
              <a:rPr lang="en-US" dirty="0" smtClean="0"/>
              <a:t> </a:t>
            </a:r>
            <a:r>
              <a:rPr lang="en-US" dirty="0"/>
              <a:t>to integrate evidence-based practices into their daily routines.</a:t>
            </a:r>
          </a:p>
          <a:p>
            <a:pPr>
              <a:buFont typeface="Wingdings" panose="05000000000000000000" pitchFamily="2" charset="2"/>
              <a:buChar char="§"/>
            </a:pPr>
            <a:endParaRPr lang="en-US" sz="1800" dirty="0"/>
          </a:p>
        </p:txBody>
      </p:sp>
      <p:pic>
        <p:nvPicPr>
          <p:cNvPr id="5" name="Picture 4"/>
          <p:cNvPicPr>
            <a:picLocks noChangeAspect="1"/>
          </p:cNvPicPr>
          <p:nvPr/>
        </p:nvPicPr>
        <p:blipFill>
          <a:blip r:embed="rId3"/>
          <a:stretch>
            <a:fillRect/>
          </a:stretch>
        </p:blipFill>
        <p:spPr>
          <a:xfrm>
            <a:off x="9536484" y="1"/>
            <a:ext cx="2655516" cy="1465006"/>
          </a:xfrm>
          <a:prstGeom prst="rect">
            <a:avLst/>
          </a:prstGeom>
          <a:ln>
            <a:noFill/>
          </a:ln>
          <a:effectLst>
            <a:softEdge rad="112500"/>
          </a:effectLst>
        </p:spPr>
      </p:pic>
    </p:spTree>
    <p:extLst>
      <p:ext uri="{BB962C8B-B14F-4D97-AF65-F5344CB8AC3E}">
        <p14:creationId xmlns:p14="http://schemas.microsoft.com/office/powerpoint/2010/main" val="17140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51306"/>
            <a:ext cx="8534400" cy="1507067"/>
          </a:xfrm>
        </p:spPr>
        <p:txBody>
          <a:bodyPr>
            <a:normAutofit fontScale="90000"/>
          </a:bodyPr>
          <a:lstStyle/>
          <a:p>
            <a:r>
              <a:rPr lang="en-US" b="1" dirty="0"/>
              <a:t>Moving the Needle…on Healthcare Worker Safety</a:t>
            </a:r>
            <a:br>
              <a:rPr lang="en-US" b="1" dirty="0"/>
            </a:br>
            <a:endParaRPr lang="en-US" dirty="0"/>
          </a:p>
        </p:txBody>
      </p:sp>
      <p:sp>
        <p:nvSpPr>
          <p:cNvPr id="3" name="Content Placeholder 2"/>
          <p:cNvSpPr>
            <a:spLocks noGrp="1"/>
          </p:cNvSpPr>
          <p:nvPr>
            <p:ph idx="1"/>
          </p:nvPr>
        </p:nvSpPr>
        <p:spPr>
          <a:xfrm>
            <a:off x="294968" y="1474840"/>
            <a:ext cx="10860712" cy="5093108"/>
          </a:xfrm>
        </p:spPr>
        <p:txBody>
          <a:bodyPr>
            <a:normAutofit fontScale="92500" lnSpcReduction="20000"/>
          </a:bodyPr>
          <a:lstStyle/>
          <a:p>
            <a:r>
              <a:rPr lang="en-US" b="1" dirty="0" smtClean="0"/>
              <a:t>Question</a:t>
            </a:r>
            <a:r>
              <a:rPr lang="en-US" b="1" dirty="0"/>
              <a:t>:</a:t>
            </a:r>
            <a:r>
              <a:rPr lang="en-US" dirty="0"/>
              <a:t> </a:t>
            </a:r>
            <a:r>
              <a:rPr lang="en-US" i="1" dirty="0"/>
              <a:t>How can we enhance occupational health and sharps safety protocols to ensure they are equitable for all healthcare workers, especially those in under-resourced areas</a:t>
            </a:r>
            <a:r>
              <a:rPr lang="en-US" i="1" dirty="0" smtClean="0"/>
              <a:t>?</a:t>
            </a:r>
          </a:p>
          <a:p>
            <a:endParaRPr lang="en-US" i="1" dirty="0" smtClean="0"/>
          </a:p>
          <a:p>
            <a:r>
              <a:rPr lang="en-US" b="1" dirty="0" smtClean="0"/>
              <a:t>Message</a:t>
            </a:r>
            <a:r>
              <a:rPr lang="en-US" b="1" dirty="0"/>
              <a:t>:</a:t>
            </a:r>
            <a:r>
              <a:rPr lang="en-US" dirty="0"/>
              <a:t> </a:t>
            </a:r>
            <a:r>
              <a:rPr lang="en-US" i="1" dirty="0"/>
              <a:t>“Occupational health and sharps safety are vital for all healthcare workers. Let’s create equitable safety protocols that protect everyone</a:t>
            </a:r>
            <a:r>
              <a:rPr lang="en-US" i="1" dirty="0" smtClean="0"/>
              <a:t>.”</a:t>
            </a:r>
          </a:p>
          <a:p>
            <a:endParaRPr lang="en-US" dirty="0"/>
          </a:p>
          <a:p>
            <a:r>
              <a:rPr lang="en-US" b="1" dirty="0" smtClean="0"/>
              <a:t>How: </a:t>
            </a:r>
          </a:p>
          <a:p>
            <a:pPr lvl="1">
              <a:buFont typeface="Wingdings" panose="05000000000000000000" pitchFamily="2" charset="2"/>
              <a:buChar char="§"/>
            </a:pPr>
            <a:r>
              <a:rPr lang="en-US" dirty="0" smtClean="0"/>
              <a:t>Protecting </a:t>
            </a:r>
            <a:r>
              <a:rPr lang="en-US" dirty="0"/>
              <a:t>Staff from </a:t>
            </a:r>
            <a:r>
              <a:rPr lang="en-US" dirty="0" smtClean="0"/>
              <a:t>Infections</a:t>
            </a:r>
            <a:endParaRPr lang="en-US" dirty="0" smtClean="0"/>
          </a:p>
          <a:p>
            <a:pPr lvl="1">
              <a:buFont typeface="Wingdings" panose="05000000000000000000" pitchFamily="2" charset="2"/>
              <a:buChar char="§"/>
            </a:pPr>
            <a:r>
              <a:rPr lang="en-US" dirty="0" smtClean="0"/>
              <a:t>Prioritize </a:t>
            </a:r>
            <a:r>
              <a:rPr lang="en-US" dirty="0"/>
              <a:t>the health and safety of healthcare workers through improved infection control measures.</a:t>
            </a:r>
          </a:p>
          <a:p>
            <a:pPr lvl="1">
              <a:buFont typeface="Wingdings" panose="05000000000000000000" pitchFamily="2" charset="2"/>
              <a:buChar char="§"/>
            </a:pPr>
            <a:r>
              <a:rPr lang="en-US" dirty="0" smtClean="0"/>
              <a:t>PPE </a:t>
            </a:r>
            <a:r>
              <a:rPr lang="en-US" dirty="0" smtClean="0"/>
              <a:t>Compliance</a:t>
            </a:r>
            <a:endParaRPr lang="en-US" dirty="0" smtClean="0"/>
          </a:p>
          <a:p>
            <a:pPr lvl="1">
              <a:buFont typeface="Wingdings" panose="05000000000000000000" pitchFamily="2" charset="2"/>
              <a:buChar char="§"/>
            </a:pPr>
            <a:r>
              <a:rPr lang="en-US" dirty="0" smtClean="0"/>
              <a:t> </a:t>
            </a:r>
            <a:r>
              <a:rPr lang="en-US" dirty="0"/>
              <a:t>Ensure proper usage and availability of PPE.</a:t>
            </a:r>
          </a:p>
          <a:p>
            <a:pPr lvl="1">
              <a:buFont typeface="Wingdings" panose="05000000000000000000" pitchFamily="2" charset="2"/>
              <a:buChar char="§"/>
            </a:pPr>
            <a:r>
              <a:rPr lang="en-US" dirty="0" smtClean="0"/>
              <a:t>Workplace </a:t>
            </a:r>
            <a:r>
              <a:rPr lang="en-US" dirty="0"/>
              <a:t>Hazard </a:t>
            </a:r>
            <a:r>
              <a:rPr lang="en-US" dirty="0" smtClean="0"/>
              <a:t>Control</a:t>
            </a:r>
            <a:endParaRPr lang="en-US" dirty="0" smtClean="0"/>
          </a:p>
          <a:p>
            <a:pPr lvl="1">
              <a:buFont typeface="Wingdings" panose="05000000000000000000" pitchFamily="2" charset="2"/>
              <a:buChar char="§"/>
            </a:pPr>
            <a:r>
              <a:rPr lang="en-US" dirty="0" smtClean="0"/>
              <a:t>Minimize </a:t>
            </a:r>
            <a:r>
              <a:rPr lang="en-US" dirty="0"/>
              <a:t>exposure to pathogens and infectious agents in all departments.</a:t>
            </a:r>
          </a:p>
          <a:p>
            <a:pPr lvl="1">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9203915" y="5455227"/>
            <a:ext cx="2988085" cy="1402773"/>
          </a:xfrm>
          <a:prstGeom prst="rect">
            <a:avLst/>
          </a:prstGeom>
          <a:ln>
            <a:noFill/>
          </a:ln>
          <a:effectLst>
            <a:softEdge rad="112500"/>
          </a:effectLst>
        </p:spPr>
      </p:pic>
    </p:spTree>
    <p:extLst>
      <p:ext uri="{BB962C8B-B14F-4D97-AF65-F5344CB8AC3E}">
        <p14:creationId xmlns:p14="http://schemas.microsoft.com/office/powerpoint/2010/main" val="3819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70" y="0"/>
            <a:ext cx="8534400" cy="1507067"/>
          </a:xfrm>
        </p:spPr>
        <p:txBody>
          <a:bodyPr>
            <a:normAutofit fontScale="90000"/>
          </a:bodyPr>
          <a:lstStyle/>
          <a:p>
            <a:r>
              <a:rPr lang="en-US" b="1" dirty="0"/>
              <a:t>Moving the Needle…on Patient Safety</a:t>
            </a:r>
            <a:br>
              <a:rPr lang="en-US" b="1" dirty="0"/>
            </a:br>
            <a:endParaRPr lang="en-US" dirty="0"/>
          </a:p>
        </p:txBody>
      </p:sp>
      <p:sp>
        <p:nvSpPr>
          <p:cNvPr id="3" name="Content Placeholder 2"/>
          <p:cNvSpPr>
            <a:spLocks noGrp="1"/>
          </p:cNvSpPr>
          <p:nvPr>
            <p:ph idx="1"/>
          </p:nvPr>
        </p:nvSpPr>
        <p:spPr>
          <a:xfrm>
            <a:off x="334296" y="1776689"/>
            <a:ext cx="10644403" cy="4131734"/>
          </a:xfrm>
        </p:spPr>
        <p:txBody>
          <a:bodyPr>
            <a:noAutofit/>
          </a:bodyPr>
          <a:lstStyle/>
          <a:p>
            <a:pPr>
              <a:lnSpc>
                <a:spcPct val="120000"/>
              </a:lnSpc>
            </a:pPr>
            <a:r>
              <a:rPr lang="en-US" sz="1800" b="1" dirty="0" smtClean="0"/>
              <a:t>Question</a:t>
            </a:r>
            <a:r>
              <a:rPr lang="en-US" sz="1800" b="1" dirty="0"/>
              <a:t>:</a:t>
            </a:r>
            <a:r>
              <a:rPr lang="en-US" sz="1800" dirty="0"/>
              <a:t> </a:t>
            </a:r>
            <a:r>
              <a:rPr lang="en-US" sz="1800" i="1" dirty="0"/>
              <a:t>How can we ensure </a:t>
            </a:r>
            <a:r>
              <a:rPr lang="en-US" sz="1800" i="1" dirty="0" smtClean="0"/>
              <a:t>equal </a:t>
            </a:r>
            <a:r>
              <a:rPr lang="en-US" sz="1800" i="1" dirty="0"/>
              <a:t>access to infection prevention resources so all patients receive the highest standard of care</a:t>
            </a:r>
            <a:r>
              <a:rPr lang="en-US" sz="1800" i="1" dirty="0" smtClean="0"/>
              <a:t>?</a:t>
            </a:r>
          </a:p>
          <a:p>
            <a:pPr>
              <a:lnSpc>
                <a:spcPct val="120000"/>
              </a:lnSpc>
            </a:pPr>
            <a:r>
              <a:rPr lang="en-US" sz="1800" b="1" dirty="0" smtClean="0"/>
              <a:t>Message</a:t>
            </a:r>
            <a:r>
              <a:rPr lang="en-US" sz="1800" b="1" dirty="0"/>
              <a:t>:</a:t>
            </a:r>
            <a:r>
              <a:rPr lang="en-US" sz="1800" dirty="0"/>
              <a:t> </a:t>
            </a:r>
            <a:r>
              <a:rPr lang="en-US" sz="1800" i="1" dirty="0"/>
              <a:t>“Access to infection prevention resources is crucial. Let’s ensure that every patient receives VIP care.”</a:t>
            </a:r>
            <a:endParaRPr lang="en-US" sz="1800" dirty="0"/>
          </a:p>
          <a:p>
            <a:pPr marL="0" indent="0">
              <a:lnSpc>
                <a:spcPct val="120000"/>
              </a:lnSpc>
              <a:buNone/>
            </a:pPr>
            <a:r>
              <a:rPr lang="en-US" sz="1800" b="1" dirty="0" smtClean="0"/>
              <a:t>How: </a:t>
            </a:r>
          </a:p>
          <a:p>
            <a:r>
              <a:rPr lang="en-US" sz="1800" dirty="0"/>
              <a:t>Reducing Healthcare-Associated Infections (HAIs</a:t>
            </a:r>
            <a:r>
              <a:rPr lang="en-US" sz="1800" dirty="0" smtClean="0"/>
              <a:t>):</a:t>
            </a:r>
          </a:p>
          <a:p>
            <a:pPr lvl="1"/>
            <a:r>
              <a:rPr lang="en-US" dirty="0" smtClean="0"/>
              <a:t> </a:t>
            </a:r>
            <a:r>
              <a:rPr lang="en-US" dirty="0"/>
              <a:t>Focus on lowering HAIs through stringent hygiene and sanitation protocols.</a:t>
            </a:r>
          </a:p>
          <a:p>
            <a:r>
              <a:rPr lang="en-US" sz="1800" dirty="0" smtClean="0"/>
              <a:t>Building </a:t>
            </a:r>
            <a:r>
              <a:rPr lang="en-US" sz="1800" dirty="0"/>
              <a:t>Patient </a:t>
            </a:r>
            <a:r>
              <a:rPr lang="en-US" sz="1800" dirty="0" smtClean="0"/>
              <a:t>Confidence: </a:t>
            </a:r>
          </a:p>
          <a:p>
            <a:pPr lvl="1"/>
            <a:r>
              <a:rPr lang="en-US" dirty="0" smtClean="0"/>
              <a:t>Safe </a:t>
            </a:r>
            <a:r>
              <a:rPr lang="en-US" dirty="0"/>
              <a:t>environments build patient trust in our healthcare services.</a:t>
            </a:r>
          </a:p>
          <a:p>
            <a:r>
              <a:rPr lang="en-US" sz="1800" dirty="0" smtClean="0"/>
              <a:t>Effective </a:t>
            </a:r>
            <a:r>
              <a:rPr lang="en-US" sz="1800" dirty="0"/>
              <a:t>Clinical </a:t>
            </a:r>
            <a:r>
              <a:rPr lang="en-US" sz="1800" dirty="0" smtClean="0"/>
              <a:t>Practices:</a:t>
            </a:r>
          </a:p>
          <a:p>
            <a:pPr lvl="1"/>
            <a:r>
              <a:rPr lang="en-US" sz="1600" dirty="0" smtClean="0"/>
              <a:t>Implement </a:t>
            </a:r>
            <a:r>
              <a:rPr lang="en-US" sz="1600" dirty="0"/>
              <a:t>evidence-based clinical interventions for infection prevention.</a:t>
            </a:r>
          </a:p>
          <a:p>
            <a:endParaRPr lang="en-US" sz="1800" b="1" dirty="0" smtClean="0"/>
          </a:p>
        </p:txBody>
      </p:sp>
      <p:pic>
        <p:nvPicPr>
          <p:cNvPr id="4" name="Picture 3"/>
          <p:cNvPicPr>
            <a:picLocks noChangeAspect="1"/>
          </p:cNvPicPr>
          <p:nvPr/>
        </p:nvPicPr>
        <p:blipFill>
          <a:blip r:embed="rId3"/>
          <a:stretch>
            <a:fillRect/>
          </a:stretch>
        </p:blipFill>
        <p:spPr>
          <a:xfrm>
            <a:off x="9694606" y="4360606"/>
            <a:ext cx="2497394" cy="2497394"/>
          </a:xfrm>
          <a:prstGeom prst="rect">
            <a:avLst/>
          </a:prstGeom>
          <a:ln>
            <a:noFill/>
          </a:ln>
          <a:effectLst>
            <a:softEdge rad="112500"/>
          </a:effectLst>
        </p:spPr>
      </p:pic>
    </p:spTree>
    <p:extLst>
      <p:ext uri="{BB962C8B-B14F-4D97-AF65-F5344CB8AC3E}">
        <p14:creationId xmlns:p14="http://schemas.microsoft.com/office/powerpoint/2010/main" val="11378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60" y="105147"/>
            <a:ext cx="8534400" cy="1507067"/>
          </a:xfrm>
        </p:spPr>
        <p:txBody>
          <a:bodyPr>
            <a:normAutofit fontScale="90000"/>
          </a:bodyPr>
          <a:lstStyle/>
          <a:p>
            <a:r>
              <a:rPr lang="en-US" b="1" dirty="0"/>
              <a:t>Moving the Needle…on Public Health </a:t>
            </a:r>
            <a:r>
              <a:rPr lang="en-US" b="1" dirty="0" smtClean="0"/>
              <a:t>Preparedness</a:t>
            </a:r>
            <a:r>
              <a:rPr lang="en-US" b="1" dirty="0"/>
              <a:t/>
            </a:r>
            <a:br>
              <a:rPr lang="en-US" b="1" dirty="0"/>
            </a:br>
            <a:endParaRPr lang="en-US" dirty="0"/>
          </a:p>
        </p:txBody>
      </p:sp>
      <p:sp>
        <p:nvSpPr>
          <p:cNvPr id="3" name="Content Placeholder 2"/>
          <p:cNvSpPr>
            <a:spLocks noGrp="1"/>
          </p:cNvSpPr>
          <p:nvPr>
            <p:ph idx="1"/>
          </p:nvPr>
        </p:nvSpPr>
        <p:spPr>
          <a:xfrm>
            <a:off x="344129" y="1949621"/>
            <a:ext cx="9910916" cy="4719755"/>
          </a:xfrm>
        </p:spPr>
        <p:txBody>
          <a:bodyPr>
            <a:noAutofit/>
          </a:bodyPr>
          <a:lstStyle/>
          <a:p>
            <a:pPr marL="0" indent="0">
              <a:buNone/>
            </a:pPr>
            <a:r>
              <a:rPr lang="en-US" sz="1800" b="1" dirty="0" smtClean="0"/>
              <a:t>Question</a:t>
            </a:r>
            <a:r>
              <a:rPr lang="en-US" sz="1800" b="1" dirty="0"/>
              <a:t>:</a:t>
            </a:r>
            <a:r>
              <a:rPr lang="en-US" sz="1800" dirty="0"/>
              <a:t> </a:t>
            </a:r>
            <a:r>
              <a:rPr lang="en-US" sz="1800" i="1" dirty="0"/>
              <a:t>How can we address the unique needs of diverse communities in public health preparedness plans</a:t>
            </a:r>
            <a:r>
              <a:rPr lang="en-US" sz="1800" i="1" dirty="0" smtClean="0"/>
              <a:t>?</a:t>
            </a:r>
          </a:p>
          <a:p>
            <a:pPr marL="0" indent="0">
              <a:buNone/>
            </a:pPr>
            <a:r>
              <a:rPr lang="en-US" sz="1800" b="1" dirty="0" smtClean="0"/>
              <a:t>Message</a:t>
            </a:r>
            <a:r>
              <a:rPr lang="en-US" sz="1800" b="1" dirty="0"/>
              <a:t>:</a:t>
            </a:r>
            <a:r>
              <a:rPr lang="en-US" sz="1800" dirty="0"/>
              <a:t> </a:t>
            </a:r>
            <a:r>
              <a:rPr lang="en-US" sz="1800" i="1" dirty="0"/>
              <a:t>“Public health preparedness must be </a:t>
            </a:r>
            <a:r>
              <a:rPr lang="en-US" sz="1800" i="1" dirty="0" smtClean="0"/>
              <a:t>inclusive. Make our communities feel less vulnerable, arming them to confront both known and emerging infectious agents with confidence.”</a:t>
            </a:r>
            <a:endParaRPr lang="en-US" sz="1800" dirty="0"/>
          </a:p>
          <a:p>
            <a:pPr marL="0" indent="0">
              <a:buNone/>
            </a:pPr>
            <a:r>
              <a:rPr lang="en-US" sz="1800" b="1" dirty="0" smtClean="0"/>
              <a:t>How:</a:t>
            </a:r>
          </a:p>
          <a:p>
            <a:r>
              <a:rPr lang="en-US" sz="1800" dirty="0"/>
              <a:t>Community Preparedness</a:t>
            </a:r>
            <a:r>
              <a:rPr lang="en-US" sz="1800" dirty="0" smtClean="0"/>
              <a:t>:</a:t>
            </a:r>
          </a:p>
          <a:p>
            <a:pPr lvl="1"/>
            <a:r>
              <a:rPr lang="en-US" dirty="0" smtClean="0"/>
              <a:t>Teaching them basic infection prevention skills and support community organizations</a:t>
            </a:r>
          </a:p>
          <a:p>
            <a:pPr lvl="1"/>
            <a:r>
              <a:rPr lang="en-US" dirty="0" smtClean="0"/>
              <a:t>Strengthen </a:t>
            </a:r>
            <a:r>
              <a:rPr lang="en-US" dirty="0"/>
              <a:t>systems to address disease outbreaks and healthcare emergencies</a:t>
            </a:r>
            <a:r>
              <a:rPr lang="en-US" dirty="0" smtClean="0"/>
              <a:t>.</a:t>
            </a:r>
          </a:p>
          <a:p>
            <a:r>
              <a:rPr lang="en-US" sz="1800" dirty="0" smtClean="0"/>
              <a:t>Coordinated </a:t>
            </a:r>
            <a:r>
              <a:rPr lang="en-US" sz="1800" dirty="0"/>
              <a:t>Response </a:t>
            </a:r>
            <a:r>
              <a:rPr lang="en-US" sz="1800" dirty="0" smtClean="0"/>
              <a:t>Efforts:</a:t>
            </a:r>
          </a:p>
          <a:p>
            <a:pPr lvl="1"/>
            <a:r>
              <a:rPr lang="en-US" dirty="0" smtClean="0"/>
              <a:t>Develop </a:t>
            </a:r>
            <a:r>
              <a:rPr lang="en-US" dirty="0"/>
              <a:t>a well-organized response framework involving all levels of healthcare.</a:t>
            </a:r>
          </a:p>
          <a:p>
            <a:r>
              <a:rPr lang="en-US" sz="1800" dirty="0" smtClean="0"/>
              <a:t>Strengthening </a:t>
            </a:r>
            <a:r>
              <a:rPr lang="en-US" sz="1800" dirty="0"/>
              <a:t>Public </a:t>
            </a:r>
            <a:r>
              <a:rPr lang="en-US" sz="1800" dirty="0" smtClean="0"/>
              <a:t>Health awareness:</a:t>
            </a:r>
          </a:p>
          <a:p>
            <a:pPr lvl="1"/>
            <a:r>
              <a:rPr lang="en-US" dirty="0" smtClean="0"/>
              <a:t>Investing in, </a:t>
            </a:r>
            <a:r>
              <a:rPr lang="en-US" dirty="0"/>
              <a:t>training, and partnerships to increase preparedness.</a:t>
            </a:r>
          </a:p>
          <a:p>
            <a:endParaRPr lang="en-US" sz="1800" b="1" dirty="0" smtClean="0"/>
          </a:p>
          <a:p>
            <a:endParaRPr lang="en-US" sz="1800" dirty="0"/>
          </a:p>
        </p:txBody>
      </p:sp>
      <p:pic>
        <p:nvPicPr>
          <p:cNvPr id="5" name="Picture 4"/>
          <p:cNvPicPr>
            <a:picLocks noChangeAspect="1"/>
          </p:cNvPicPr>
          <p:nvPr/>
        </p:nvPicPr>
        <p:blipFill>
          <a:blip r:embed="rId3"/>
          <a:stretch>
            <a:fillRect/>
          </a:stretch>
        </p:blipFill>
        <p:spPr>
          <a:xfrm>
            <a:off x="10066531" y="2468455"/>
            <a:ext cx="2125469" cy="2345913"/>
          </a:xfrm>
          <a:prstGeom prst="rect">
            <a:avLst/>
          </a:prstGeom>
          <a:ln>
            <a:noFill/>
          </a:ln>
          <a:effectLst>
            <a:softEdge rad="112500"/>
          </a:effectLst>
        </p:spPr>
      </p:pic>
    </p:spTree>
    <p:extLst>
      <p:ext uri="{BB962C8B-B14F-4D97-AF65-F5344CB8AC3E}">
        <p14:creationId xmlns:p14="http://schemas.microsoft.com/office/powerpoint/2010/main" val="34166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15" y="121809"/>
            <a:ext cx="8534400" cy="1507067"/>
          </a:xfrm>
        </p:spPr>
        <p:txBody>
          <a:bodyPr>
            <a:normAutofit fontScale="90000"/>
          </a:bodyPr>
          <a:lstStyle/>
          <a:p>
            <a:r>
              <a:rPr lang="en-US" b="1" dirty="0"/>
              <a:t>Moving the Needle…Across the Continuum of Care</a:t>
            </a:r>
            <a:br>
              <a:rPr lang="en-US" b="1" dirty="0"/>
            </a:br>
            <a:endParaRPr lang="en-US" dirty="0"/>
          </a:p>
        </p:txBody>
      </p:sp>
      <p:sp>
        <p:nvSpPr>
          <p:cNvPr id="3" name="Content Placeholder 2"/>
          <p:cNvSpPr>
            <a:spLocks noGrp="1"/>
          </p:cNvSpPr>
          <p:nvPr>
            <p:ph idx="1"/>
          </p:nvPr>
        </p:nvSpPr>
        <p:spPr>
          <a:xfrm>
            <a:off x="349915" y="1628876"/>
            <a:ext cx="10888356" cy="5145550"/>
          </a:xfrm>
        </p:spPr>
        <p:txBody>
          <a:bodyPr>
            <a:normAutofit fontScale="92500" lnSpcReduction="20000"/>
          </a:bodyPr>
          <a:lstStyle/>
          <a:p>
            <a:pPr marL="0" indent="0">
              <a:buNone/>
            </a:pPr>
            <a:r>
              <a:rPr lang="en-US" sz="2200" b="1" dirty="0" smtClean="0"/>
              <a:t>Question</a:t>
            </a:r>
            <a:r>
              <a:rPr lang="en-US" sz="2200" b="1" dirty="0"/>
              <a:t>:</a:t>
            </a:r>
            <a:r>
              <a:rPr lang="en-US" sz="2200" dirty="0"/>
              <a:t> </a:t>
            </a:r>
            <a:r>
              <a:rPr lang="en-US" sz="2200" i="1" dirty="0"/>
              <a:t>How can we implement infection prevention practices </a:t>
            </a:r>
            <a:r>
              <a:rPr lang="en-US" sz="2200" i="1" dirty="0" smtClean="0"/>
              <a:t>equally </a:t>
            </a:r>
            <a:r>
              <a:rPr lang="en-US" sz="2200" i="1" dirty="0"/>
              <a:t>across all healthcare settings</a:t>
            </a:r>
            <a:r>
              <a:rPr lang="en-US" sz="2200" i="1" dirty="0" smtClean="0"/>
              <a:t>?</a:t>
            </a:r>
          </a:p>
          <a:p>
            <a:pPr marL="0" indent="0">
              <a:buNone/>
            </a:pPr>
            <a:r>
              <a:rPr lang="en-US" sz="2200" dirty="0"/>
              <a:t/>
            </a:r>
            <a:br>
              <a:rPr lang="en-US" sz="2200" dirty="0"/>
            </a:br>
            <a:r>
              <a:rPr lang="en-US" sz="2200" b="1" dirty="0"/>
              <a:t>Message:</a:t>
            </a:r>
            <a:r>
              <a:rPr lang="en-US" sz="2200" dirty="0"/>
              <a:t> </a:t>
            </a:r>
            <a:r>
              <a:rPr lang="en-US" sz="2200" i="1" dirty="0"/>
              <a:t>“Infection prevention should be consistent and </a:t>
            </a:r>
            <a:r>
              <a:rPr lang="en-US" sz="2200" i="1" dirty="0" smtClean="0"/>
              <a:t>similar </a:t>
            </a:r>
            <a:r>
              <a:rPr lang="en-US" sz="2200" i="1" dirty="0"/>
              <a:t>in every setting. </a:t>
            </a:r>
            <a:endParaRPr lang="en-US" sz="2200" i="1" dirty="0" smtClean="0"/>
          </a:p>
          <a:p>
            <a:pPr marL="0" indent="0">
              <a:buNone/>
            </a:pPr>
            <a:r>
              <a:rPr lang="en-US" sz="2200" i="1" dirty="0" smtClean="0"/>
              <a:t>Let’s </a:t>
            </a:r>
            <a:r>
              <a:rPr lang="en-US" sz="2200" i="1" dirty="0"/>
              <a:t>ensure all patients benefit from the same standards</a:t>
            </a:r>
            <a:r>
              <a:rPr lang="en-US" sz="2200" i="1" dirty="0" smtClean="0"/>
              <a:t>.”</a:t>
            </a:r>
          </a:p>
          <a:p>
            <a:pPr marL="0" indent="0">
              <a:buNone/>
            </a:pPr>
            <a:endParaRPr lang="en-US" sz="2200" i="1" dirty="0" smtClean="0"/>
          </a:p>
          <a:p>
            <a:pPr marL="0" indent="0">
              <a:buNone/>
            </a:pPr>
            <a:r>
              <a:rPr lang="en-US" sz="2200" b="1" i="1" dirty="0" smtClean="0"/>
              <a:t>How:</a:t>
            </a:r>
          </a:p>
          <a:p>
            <a:r>
              <a:rPr lang="en-US" sz="2200" dirty="0" smtClean="0"/>
              <a:t>IPC </a:t>
            </a:r>
            <a:r>
              <a:rPr lang="en-US" sz="2200" dirty="0"/>
              <a:t>from Admission to Discharge</a:t>
            </a:r>
            <a:r>
              <a:rPr lang="en-US" sz="2200" dirty="0" smtClean="0"/>
              <a:t>:</a:t>
            </a:r>
          </a:p>
          <a:p>
            <a:pPr lvl="1"/>
            <a:r>
              <a:rPr lang="en-US" sz="2200" dirty="0" smtClean="0"/>
              <a:t> </a:t>
            </a:r>
            <a:r>
              <a:rPr lang="en-US" sz="2200" dirty="0"/>
              <a:t>Emphasize infection prevention at every stage of patient care.</a:t>
            </a:r>
          </a:p>
          <a:p>
            <a:r>
              <a:rPr lang="en-US" sz="2200" dirty="0" smtClean="0"/>
              <a:t>Seamless </a:t>
            </a:r>
            <a:r>
              <a:rPr lang="en-US" sz="2200" dirty="0"/>
              <a:t>Transition of </a:t>
            </a:r>
            <a:r>
              <a:rPr lang="en-US" sz="2200" dirty="0" smtClean="0"/>
              <a:t>Care:</a:t>
            </a:r>
          </a:p>
          <a:p>
            <a:pPr lvl="1"/>
            <a:r>
              <a:rPr lang="en-US" sz="2200" dirty="0" smtClean="0"/>
              <a:t>Implement </a:t>
            </a:r>
            <a:r>
              <a:rPr lang="en-US" sz="2200" dirty="0"/>
              <a:t>standardized precautions across all patient interactions.</a:t>
            </a:r>
          </a:p>
          <a:p>
            <a:r>
              <a:rPr lang="en-US" sz="2200" dirty="0"/>
              <a:t>I</a:t>
            </a:r>
            <a:r>
              <a:rPr lang="en-US" sz="2200" dirty="0" smtClean="0"/>
              <a:t>mproving </a:t>
            </a:r>
            <a:r>
              <a:rPr lang="en-US" sz="2200" dirty="0"/>
              <a:t>Health </a:t>
            </a:r>
            <a:r>
              <a:rPr lang="en-US" sz="2200" dirty="0" smtClean="0"/>
              <a:t>Outcomes:</a:t>
            </a:r>
          </a:p>
          <a:p>
            <a:pPr lvl="1"/>
            <a:r>
              <a:rPr lang="en-US" sz="2200" dirty="0" smtClean="0"/>
              <a:t>Consistent </a:t>
            </a:r>
            <a:r>
              <a:rPr lang="en-US" sz="2200" dirty="0"/>
              <a:t>IPC protocols across the continuum lead to healthier, safer patient </a:t>
            </a:r>
            <a:r>
              <a:rPr lang="en-US" sz="2200" dirty="0" smtClean="0"/>
              <a:t>outcomes and reduces HAI’s</a:t>
            </a:r>
            <a:endParaRPr lang="en-US" sz="2200" dirty="0"/>
          </a:p>
          <a:p>
            <a:endParaRPr lang="en-US" sz="2200" dirty="0"/>
          </a:p>
          <a:p>
            <a:endParaRPr lang="en-US" dirty="0"/>
          </a:p>
        </p:txBody>
      </p:sp>
      <p:pic>
        <p:nvPicPr>
          <p:cNvPr id="5" name="Picture 4"/>
          <p:cNvPicPr>
            <a:picLocks noChangeAspect="1"/>
          </p:cNvPicPr>
          <p:nvPr/>
        </p:nvPicPr>
        <p:blipFill>
          <a:blip r:embed="rId3"/>
          <a:stretch>
            <a:fillRect/>
          </a:stretch>
        </p:blipFill>
        <p:spPr>
          <a:xfrm>
            <a:off x="9252154" y="0"/>
            <a:ext cx="2939845" cy="1452781"/>
          </a:xfrm>
          <a:prstGeom prst="rect">
            <a:avLst/>
          </a:prstGeom>
          <a:effectLst>
            <a:softEdge rad="63500"/>
          </a:effectLst>
        </p:spPr>
      </p:pic>
    </p:spTree>
    <p:extLst>
      <p:ext uri="{BB962C8B-B14F-4D97-AF65-F5344CB8AC3E}">
        <p14:creationId xmlns:p14="http://schemas.microsoft.com/office/powerpoint/2010/main" val="12913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44" y="141473"/>
            <a:ext cx="8534400" cy="1507067"/>
          </a:xfrm>
        </p:spPr>
        <p:txBody>
          <a:bodyPr>
            <a:normAutofit fontScale="90000"/>
          </a:bodyPr>
          <a:lstStyle/>
          <a:p>
            <a:r>
              <a:rPr lang="en-US" b="1" dirty="0"/>
              <a:t>Moving the </a:t>
            </a:r>
            <a:r>
              <a:rPr lang="en-US" b="1" dirty="0" smtClean="0"/>
              <a:t>Needle…</a:t>
            </a:r>
            <a:r>
              <a:rPr lang="en-US" b="1" dirty="0"/>
              <a:t> </a:t>
            </a:r>
            <a:r>
              <a:rPr lang="en-US" b="1" dirty="0" smtClean="0"/>
              <a:t>Antimicrobial </a:t>
            </a:r>
            <a:r>
              <a:rPr lang="en-US" b="1" dirty="0"/>
              <a:t>Stewardship (AMS</a:t>
            </a:r>
            <a:r>
              <a:rPr lang="en-US" b="1" dirty="0" smtClean="0"/>
              <a:t>)</a:t>
            </a:r>
            <a:r>
              <a:rPr lang="en-US" b="1" dirty="0"/>
              <a:t/>
            </a:r>
            <a:br>
              <a:rPr lang="en-US" b="1" dirty="0"/>
            </a:br>
            <a:endParaRPr lang="en-US" b="1" dirty="0"/>
          </a:p>
        </p:txBody>
      </p:sp>
      <p:sp>
        <p:nvSpPr>
          <p:cNvPr id="3" name="Content Placeholder 2"/>
          <p:cNvSpPr>
            <a:spLocks noGrp="1"/>
          </p:cNvSpPr>
          <p:nvPr>
            <p:ph idx="1"/>
          </p:nvPr>
        </p:nvSpPr>
        <p:spPr>
          <a:xfrm>
            <a:off x="275303" y="3136490"/>
            <a:ext cx="11602064" cy="1946787"/>
          </a:xfrm>
        </p:spPr>
        <p:txBody>
          <a:bodyPr>
            <a:noAutofit/>
          </a:bodyPr>
          <a:lstStyle/>
          <a:p>
            <a:pPr marL="0" indent="0">
              <a:lnSpc>
                <a:spcPct val="120000"/>
              </a:lnSpc>
              <a:buNone/>
            </a:pPr>
            <a:r>
              <a:rPr lang="en-US" sz="1800" b="1" dirty="0" smtClean="0"/>
              <a:t>Question:</a:t>
            </a:r>
            <a:r>
              <a:rPr lang="en-US" sz="1800" dirty="0"/>
              <a:t> </a:t>
            </a:r>
            <a:r>
              <a:rPr lang="en-US" sz="1800" i="1" dirty="0"/>
              <a:t>How do we ensure that our antimicrobial stewardship efforts effectively benefit both individual patients and the community at large?"</a:t>
            </a:r>
            <a:endParaRPr lang="en-US" sz="1800" i="1" dirty="0" smtClean="0"/>
          </a:p>
          <a:p>
            <a:pPr marL="0" indent="0">
              <a:lnSpc>
                <a:spcPct val="120000"/>
              </a:lnSpc>
              <a:buNone/>
            </a:pPr>
            <a:r>
              <a:rPr lang="en-US" sz="1800" b="1" i="1" dirty="0" smtClean="0"/>
              <a:t>Message</a:t>
            </a:r>
            <a:r>
              <a:rPr lang="en-US" sz="1800" b="1" i="1" dirty="0"/>
              <a:t>:</a:t>
            </a:r>
            <a:r>
              <a:rPr lang="en-US" sz="1800" i="1" dirty="0"/>
              <a:t> "By promoting responsible antibiotic use, we protect patient health, reduce resistance, and ensure these lifesaving treatments remain effective for everyone."</a:t>
            </a:r>
            <a:r>
              <a:rPr lang="en-US" sz="1800" i="1" dirty="0" smtClean="0"/>
              <a:t>   “</a:t>
            </a:r>
          </a:p>
          <a:p>
            <a:pPr marL="0" indent="0">
              <a:lnSpc>
                <a:spcPct val="120000"/>
              </a:lnSpc>
              <a:buNone/>
            </a:pPr>
            <a:r>
              <a:rPr lang="en-US" sz="1800" b="1" i="1" dirty="0" smtClean="0"/>
              <a:t>How:</a:t>
            </a:r>
          </a:p>
          <a:p>
            <a:pPr>
              <a:lnSpc>
                <a:spcPct val="120000"/>
              </a:lnSpc>
              <a:buFont typeface="Wingdings" panose="05000000000000000000" pitchFamily="2" charset="2"/>
              <a:buChar char="Ø"/>
            </a:pPr>
            <a:r>
              <a:rPr lang="en-US" sz="1800" dirty="0" smtClean="0"/>
              <a:t> </a:t>
            </a:r>
            <a:r>
              <a:rPr lang="en-US" sz="1800" b="1" dirty="0"/>
              <a:t>Education and Training</a:t>
            </a:r>
            <a:r>
              <a:rPr lang="en-US" sz="1800" dirty="0"/>
              <a:t>: </a:t>
            </a:r>
            <a:r>
              <a:rPr lang="en-US" sz="1800" dirty="0" smtClean="0"/>
              <a:t> Provide </a:t>
            </a:r>
            <a:r>
              <a:rPr lang="en-US" sz="1800" dirty="0"/>
              <a:t>regular AMS training for healthcare providers on responsible prescribing and resistance risks</a:t>
            </a:r>
            <a:r>
              <a:rPr lang="en-US" sz="1800" dirty="0" smtClean="0"/>
              <a:t>.</a:t>
            </a:r>
          </a:p>
          <a:p>
            <a:pPr>
              <a:lnSpc>
                <a:spcPct val="120000"/>
              </a:lnSpc>
              <a:buFont typeface="Wingdings" panose="05000000000000000000" pitchFamily="2" charset="2"/>
              <a:buChar char="Ø"/>
            </a:pPr>
            <a:r>
              <a:rPr lang="en-US" sz="1800" b="1" dirty="0" smtClean="0"/>
              <a:t>Prescription </a:t>
            </a:r>
            <a:r>
              <a:rPr lang="en-US" sz="1800" b="1" dirty="0"/>
              <a:t>Monitoring and Feedback: </a:t>
            </a:r>
            <a:r>
              <a:rPr lang="en-US" sz="1800" dirty="0" smtClean="0"/>
              <a:t>Implement </a:t>
            </a:r>
            <a:r>
              <a:rPr lang="en-US" sz="1800" dirty="0"/>
              <a:t>systems </a:t>
            </a:r>
            <a:r>
              <a:rPr lang="en-US" sz="1800" dirty="0" smtClean="0"/>
              <a:t>in collaboration with the clinical pharmacist to </a:t>
            </a:r>
            <a:r>
              <a:rPr lang="en-US" sz="1800" dirty="0"/>
              <a:t>track antibiotic use and provide feedback to prescribers</a:t>
            </a:r>
            <a:r>
              <a:rPr lang="en-US" sz="1800" dirty="0" smtClean="0"/>
              <a:t>.</a:t>
            </a:r>
          </a:p>
          <a:p>
            <a:pPr>
              <a:lnSpc>
                <a:spcPct val="120000"/>
              </a:lnSpc>
              <a:buFont typeface="Wingdings" panose="05000000000000000000" pitchFamily="2" charset="2"/>
              <a:buChar char="Ø"/>
            </a:pPr>
            <a:r>
              <a:rPr lang="en-US" sz="1800" b="1" dirty="0" smtClean="0"/>
              <a:t>Public </a:t>
            </a:r>
            <a:r>
              <a:rPr lang="en-US" sz="1800" b="1" dirty="0"/>
              <a:t>Awareness Campaigns</a:t>
            </a:r>
            <a:r>
              <a:rPr lang="en-US" sz="1800" dirty="0"/>
              <a:t>: Engage patients and the community in understanding when antibiotics are necessary and safe.</a:t>
            </a:r>
          </a:p>
          <a:p>
            <a:pPr>
              <a:buFont typeface="Wingdings" panose="05000000000000000000" pitchFamily="2" charset="2"/>
              <a:buChar char="Ø"/>
            </a:pPr>
            <a:endParaRPr lang="en-US" sz="1800" dirty="0"/>
          </a:p>
        </p:txBody>
      </p:sp>
      <p:pic>
        <p:nvPicPr>
          <p:cNvPr id="5" name="Picture 4"/>
          <p:cNvPicPr>
            <a:picLocks noChangeAspect="1"/>
          </p:cNvPicPr>
          <p:nvPr/>
        </p:nvPicPr>
        <p:blipFill>
          <a:blip r:embed="rId3"/>
          <a:stretch>
            <a:fillRect/>
          </a:stretch>
        </p:blipFill>
        <p:spPr>
          <a:xfrm>
            <a:off x="9860974" y="0"/>
            <a:ext cx="2194974" cy="1774536"/>
          </a:xfrm>
          <a:prstGeom prst="rect">
            <a:avLst/>
          </a:prstGeom>
          <a:effectLst>
            <a:softEdge rad="63500"/>
          </a:effectLst>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825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C315CB1374D84C867398F03E8A5710" ma:contentTypeVersion="18" ma:contentTypeDescription="Create a new document." ma:contentTypeScope="" ma:versionID="e4e720c1d437d98b913e93b1ecd551b8">
  <xsd:schema xmlns:xsd="http://www.w3.org/2001/XMLSchema" xmlns:xs="http://www.w3.org/2001/XMLSchema" xmlns:p="http://schemas.microsoft.com/office/2006/metadata/properties" xmlns:ns3="20fd53ca-8368-449f-adc0-4829f4e07ff9" xmlns:ns4="c99fc171-646c-4ec8-a23e-f00af74f47cb" targetNamespace="http://schemas.microsoft.com/office/2006/metadata/properties" ma:root="true" ma:fieldsID="951011e76fde3efd88d20e6c9d72f9e1" ns3:_="" ns4:_="">
    <xsd:import namespace="20fd53ca-8368-449f-adc0-4829f4e07ff9"/>
    <xsd:import namespace="c99fc171-646c-4ec8-a23e-f00af74f47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d53ca-8368-449f-adc0-4829f4e07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fc171-646c-4ec8-a23e-f00af74f47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fd53ca-8368-449f-adc0-4829f4e07ff9" xsi:nil="true"/>
  </documentManagement>
</p:properties>
</file>

<file path=customXml/itemProps1.xml><?xml version="1.0" encoding="utf-8"?>
<ds:datastoreItem xmlns:ds="http://schemas.openxmlformats.org/officeDocument/2006/customXml" ds:itemID="{D6EB0219-AEA3-4591-9BB1-5285E5E72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d53ca-8368-449f-adc0-4829f4e07ff9"/>
    <ds:schemaRef ds:uri="c99fc171-646c-4ec8-a23e-f00af74f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37B5E-84A5-4E65-8ACF-421834301314}">
  <ds:schemaRefs>
    <ds:schemaRef ds:uri="http://schemas.microsoft.com/sharepoint/v3/contenttype/forms"/>
  </ds:schemaRefs>
</ds:datastoreItem>
</file>

<file path=customXml/itemProps3.xml><?xml version="1.0" encoding="utf-8"?>
<ds:datastoreItem xmlns:ds="http://schemas.openxmlformats.org/officeDocument/2006/customXml" ds:itemID="{CEF4E17E-5E87-459D-87E7-4B102E7A27B8}">
  <ds:schemaRefs>
    <ds:schemaRef ds:uri="http://schemas.microsoft.com/office/infopath/2007/PartnerControls"/>
    <ds:schemaRef ds:uri="http://www.w3.org/XML/1998/namespace"/>
    <ds:schemaRef ds:uri="http://purl.org/dc/dcmitype/"/>
    <ds:schemaRef ds:uri="http://schemas.microsoft.com/office/2006/metadata/properties"/>
    <ds:schemaRef ds:uri="20fd53ca-8368-449f-adc0-4829f4e07ff9"/>
    <ds:schemaRef ds:uri="c99fc171-646c-4ec8-a23e-f00af74f47cb"/>
    <ds:schemaRef ds:uri="http://schemas.microsoft.com/office/2006/documentManagement/typ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Slice</Template>
  <TotalTime>740</TotalTime>
  <Words>1202</Words>
  <Application>Microsoft Office PowerPoint</Application>
  <PresentationFormat>Widescreen</PresentationFormat>
  <Paragraphs>114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Segoe UI</vt:lpstr>
      <vt:lpstr>Wingdings</vt:lpstr>
      <vt:lpstr>Wingdings 3</vt:lpstr>
      <vt:lpstr>Slice</vt:lpstr>
      <vt:lpstr>Moving the needle in Infection Prevention</vt:lpstr>
      <vt:lpstr>PowerPoint Presentation</vt:lpstr>
      <vt:lpstr>Overview of the Theme</vt:lpstr>
      <vt:lpstr>Moving the Needle…on the Profession’s Development </vt:lpstr>
      <vt:lpstr>Moving the Needle…on Healthcare Worker Safety </vt:lpstr>
      <vt:lpstr>Moving the Needle…on Patient Safety </vt:lpstr>
      <vt:lpstr>Moving the Needle…on Public Health Preparedness </vt:lpstr>
      <vt:lpstr>Moving the Needle…Across the Continuum of Care </vt:lpstr>
      <vt:lpstr>Moving the Needle… Antimicrobial Stewardship (AMS) </vt:lpstr>
      <vt:lpstr>Conclusion – Moving the Needle Together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 de Beer</dc:creator>
  <cp:lastModifiedBy>Rene de Beer</cp:lastModifiedBy>
  <cp:revision>46</cp:revision>
  <cp:lastPrinted>2024-11-15T13:34:12Z</cp:lastPrinted>
  <dcterms:created xsi:type="dcterms:W3CDTF">2024-11-14T10:45:23Z</dcterms:created>
  <dcterms:modified xsi:type="dcterms:W3CDTF">2024-11-18T12:59:44Z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0x01010085C315CB1374D84C867398F03E8A5710</vt:lpwstr>
  </property>
</Properties>
</file>