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2" r:id="rId3"/>
    <p:sldId id="304" r:id="rId4"/>
    <p:sldId id="301" r:id="rId5"/>
    <p:sldId id="300" r:id="rId6"/>
    <p:sldId id="261" r:id="rId7"/>
    <p:sldId id="273" r:id="rId8"/>
    <p:sldId id="306" r:id="rId9"/>
    <p:sldId id="289" r:id="rId10"/>
    <p:sldId id="259" r:id="rId11"/>
    <p:sldId id="282" r:id="rId12"/>
    <p:sldId id="281" r:id="rId13"/>
    <p:sldId id="307" r:id="rId14"/>
    <p:sldId id="260" r:id="rId15"/>
    <p:sldId id="283" r:id="rId16"/>
    <p:sldId id="266" r:id="rId17"/>
    <p:sldId id="291" r:id="rId18"/>
    <p:sldId id="279" r:id="rId19"/>
    <p:sldId id="292" r:id="rId20"/>
    <p:sldId id="294" r:id="rId21"/>
    <p:sldId id="296" r:id="rId22"/>
    <p:sldId id="297" r:id="rId23"/>
    <p:sldId id="298" r:id="rId24"/>
    <p:sldId id="299" r:id="rId25"/>
    <p:sldId id="308" r:id="rId26"/>
    <p:sldId id="280" r:id="rId27"/>
    <p:sldId id="262" r:id="rId28"/>
    <p:sldId id="277" r:id="rId29"/>
    <p:sldId id="287" r:id="rId30"/>
    <p:sldId id="264" r:id="rId31"/>
    <p:sldId id="30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BD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0CDB6A-B55F-4B45-B90B-FD94EAD39BF7}" v="18" dt="2024-07-17T13:08:16.6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7F1FD-9C61-D929-77AE-F7DF4902C1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1AE4A733-3697-CB81-D483-2F62CF415B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206CD37B-37CA-B29F-08F9-B83439330872}"/>
              </a:ext>
            </a:extLst>
          </p:cNvPr>
          <p:cNvSpPr>
            <a:spLocks noGrp="1"/>
          </p:cNvSpPr>
          <p:nvPr>
            <p:ph type="dt" sz="half" idx="10"/>
          </p:nvPr>
        </p:nvSpPr>
        <p:spPr/>
        <p:txBody>
          <a:bodyPr/>
          <a:lstStyle/>
          <a:p>
            <a:fld id="{43D6EFC2-ED5A-4578-9D5E-563DA549EF5F}" type="datetimeFigureOut">
              <a:rPr lang="en-ZA" smtClean="0"/>
              <a:t>2024/11/21</a:t>
            </a:fld>
            <a:endParaRPr lang="en-ZA"/>
          </a:p>
        </p:txBody>
      </p:sp>
      <p:sp>
        <p:nvSpPr>
          <p:cNvPr id="5" name="Footer Placeholder 4">
            <a:extLst>
              <a:ext uri="{FF2B5EF4-FFF2-40B4-BE49-F238E27FC236}">
                <a16:creationId xmlns:a16="http://schemas.microsoft.com/office/drawing/2014/main" id="{7597C094-7866-CAFC-63D4-E34EF4F2E27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B07556F3-2644-00CB-11A5-2D5F92DD145F}"/>
              </a:ext>
            </a:extLst>
          </p:cNvPr>
          <p:cNvSpPr>
            <a:spLocks noGrp="1"/>
          </p:cNvSpPr>
          <p:nvPr>
            <p:ph type="sldNum" sz="quarter" idx="12"/>
          </p:nvPr>
        </p:nvSpPr>
        <p:spPr/>
        <p:txBody>
          <a:bodyPr/>
          <a:lstStyle/>
          <a:p>
            <a:fld id="{87F12AB6-4348-4E88-A3A9-E10F4517D891}" type="slidenum">
              <a:rPr lang="en-ZA" smtClean="0"/>
              <a:t>‹#›</a:t>
            </a:fld>
            <a:endParaRPr lang="en-ZA"/>
          </a:p>
        </p:txBody>
      </p:sp>
    </p:spTree>
    <p:extLst>
      <p:ext uri="{BB962C8B-B14F-4D97-AF65-F5344CB8AC3E}">
        <p14:creationId xmlns:p14="http://schemas.microsoft.com/office/powerpoint/2010/main" val="1475950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F32CA-3806-6EEE-BD65-9AB968119F2F}"/>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74211952-45F6-8CF7-8EDD-96B394405F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4D74C55-352D-8920-FCBA-C11BC0D1BFF9}"/>
              </a:ext>
            </a:extLst>
          </p:cNvPr>
          <p:cNvSpPr>
            <a:spLocks noGrp="1"/>
          </p:cNvSpPr>
          <p:nvPr>
            <p:ph type="dt" sz="half" idx="10"/>
          </p:nvPr>
        </p:nvSpPr>
        <p:spPr/>
        <p:txBody>
          <a:bodyPr/>
          <a:lstStyle/>
          <a:p>
            <a:fld id="{43D6EFC2-ED5A-4578-9D5E-563DA549EF5F}" type="datetimeFigureOut">
              <a:rPr lang="en-ZA" smtClean="0"/>
              <a:t>2024/11/21</a:t>
            </a:fld>
            <a:endParaRPr lang="en-ZA"/>
          </a:p>
        </p:txBody>
      </p:sp>
      <p:sp>
        <p:nvSpPr>
          <p:cNvPr id="5" name="Footer Placeholder 4">
            <a:extLst>
              <a:ext uri="{FF2B5EF4-FFF2-40B4-BE49-F238E27FC236}">
                <a16:creationId xmlns:a16="http://schemas.microsoft.com/office/drawing/2014/main" id="{59E9098D-5A11-A056-865B-1A4CB6D5A8E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3D4DB655-D4F8-C79A-BB4D-8FAD500860CC}"/>
              </a:ext>
            </a:extLst>
          </p:cNvPr>
          <p:cNvSpPr>
            <a:spLocks noGrp="1"/>
          </p:cNvSpPr>
          <p:nvPr>
            <p:ph type="sldNum" sz="quarter" idx="12"/>
          </p:nvPr>
        </p:nvSpPr>
        <p:spPr/>
        <p:txBody>
          <a:bodyPr/>
          <a:lstStyle/>
          <a:p>
            <a:fld id="{87F12AB6-4348-4E88-A3A9-E10F4517D891}" type="slidenum">
              <a:rPr lang="en-ZA" smtClean="0"/>
              <a:t>‹#›</a:t>
            </a:fld>
            <a:endParaRPr lang="en-ZA"/>
          </a:p>
        </p:txBody>
      </p:sp>
    </p:spTree>
    <p:extLst>
      <p:ext uri="{BB962C8B-B14F-4D97-AF65-F5344CB8AC3E}">
        <p14:creationId xmlns:p14="http://schemas.microsoft.com/office/powerpoint/2010/main" val="4168533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83A3B6-DB59-666E-4E96-BA3C7256B8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17D23D-04DE-6C3F-B17E-5F844925A7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544E5BC-76E1-68F2-6513-26C00A3B5814}"/>
              </a:ext>
            </a:extLst>
          </p:cNvPr>
          <p:cNvSpPr>
            <a:spLocks noGrp="1"/>
          </p:cNvSpPr>
          <p:nvPr>
            <p:ph type="dt" sz="half" idx="10"/>
          </p:nvPr>
        </p:nvSpPr>
        <p:spPr/>
        <p:txBody>
          <a:bodyPr/>
          <a:lstStyle/>
          <a:p>
            <a:fld id="{43D6EFC2-ED5A-4578-9D5E-563DA549EF5F}" type="datetimeFigureOut">
              <a:rPr lang="en-ZA" smtClean="0"/>
              <a:t>2024/11/21</a:t>
            </a:fld>
            <a:endParaRPr lang="en-ZA"/>
          </a:p>
        </p:txBody>
      </p:sp>
      <p:sp>
        <p:nvSpPr>
          <p:cNvPr id="5" name="Footer Placeholder 4">
            <a:extLst>
              <a:ext uri="{FF2B5EF4-FFF2-40B4-BE49-F238E27FC236}">
                <a16:creationId xmlns:a16="http://schemas.microsoft.com/office/drawing/2014/main" id="{238ABFEF-E19E-2BBB-BEC4-743A4994E60C}"/>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9A23B89F-97F8-CF73-A0EB-C4E68A3141B2}"/>
              </a:ext>
            </a:extLst>
          </p:cNvPr>
          <p:cNvSpPr>
            <a:spLocks noGrp="1"/>
          </p:cNvSpPr>
          <p:nvPr>
            <p:ph type="sldNum" sz="quarter" idx="12"/>
          </p:nvPr>
        </p:nvSpPr>
        <p:spPr/>
        <p:txBody>
          <a:bodyPr/>
          <a:lstStyle/>
          <a:p>
            <a:fld id="{87F12AB6-4348-4E88-A3A9-E10F4517D891}" type="slidenum">
              <a:rPr lang="en-ZA" smtClean="0"/>
              <a:t>‹#›</a:t>
            </a:fld>
            <a:endParaRPr lang="en-ZA"/>
          </a:p>
        </p:txBody>
      </p:sp>
    </p:spTree>
    <p:extLst>
      <p:ext uri="{BB962C8B-B14F-4D97-AF65-F5344CB8AC3E}">
        <p14:creationId xmlns:p14="http://schemas.microsoft.com/office/powerpoint/2010/main" val="435948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21237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B221E-A3B0-6AEF-5D8F-1C0843F2F7EF}"/>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0B3E5A6B-6127-6F34-4915-5E2C493AC8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02A95C2-083A-03AA-7775-E458DEED9065}"/>
              </a:ext>
            </a:extLst>
          </p:cNvPr>
          <p:cNvSpPr>
            <a:spLocks noGrp="1"/>
          </p:cNvSpPr>
          <p:nvPr>
            <p:ph type="dt" sz="half" idx="10"/>
          </p:nvPr>
        </p:nvSpPr>
        <p:spPr/>
        <p:txBody>
          <a:bodyPr/>
          <a:lstStyle/>
          <a:p>
            <a:fld id="{43D6EFC2-ED5A-4578-9D5E-563DA549EF5F}" type="datetimeFigureOut">
              <a:rPr lang="en-ZA" smtClean="0"/>
              <a:t>2024/11/21</a:t>
            </a:fld>
            <a:endParaRPr lang="en-ZA"/>
          </a:p>
        </p:txBody>
      </p:sp>
      <p:sp>
        <p:nvSpPr>
          <p:cNvPr id="5" name="Footer Placeholder 4">
            <a:extLst>
              <a:ext uri="{FF2B5EF4-FFF2-40B4-BE49-F238E27FC236}">
                <a16:creationId xmlns:a16="http://schemas.microsoft.com/office/drawing/2014/main" id="{99371679-A2CB-F58E-F073-1AC255ABF56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81DF369-D191-BD14-D5F5-264486F80348}"/>
              </a:ext>
            </a:extLst>
          </p:cNvPr>
          <p:cNvSpPr>
            <a:spLocks noGrp="1"/>
          </p:cNvSpPr>
          <p:nvPr>
            <p:ph type="sldNum" sz="quarter" idx="12"/>
          </p:nvPr>
        </p:nvSpPr>
        <p:spPr/>
        <p:txBody>
          <a:bodyPr/>
          <a:lstStyle/>
          <a:p>
            <a:fld id="{87F12AB6-4348-4E88-A3A9-E10F4517D891}" type="slidenum">
              <a:rPr lang="en-ZA" smtClean="0"/>
              <a:t>‹#›</a:t>
            </a:fld>
            <a:endParaRPr lang="en-ZA"/>
          </a:p>
        </p:txBody>
      </p:sp>
    </p:spTree>
    <p:extLst>
      <p:ext uri="{BB962C8B-B14F-4D97-AF65-F5344CB8AC3E}">
        <p14:creationId xmlns:p14="http://schemas.microsoft.com/office/powerpoint/2010/main" val="359056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F6198-E885-21C3-F64E-7D7F05E7A0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4E7806DE-5CF6-01F2-6ECF-C0B342758A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2EB1A9-A589-A9B8-85F8-1186A48D8473}"/>
              </a:ext>
            </a:extLst>
          </p:cNvPr>
          <p:cNvSpPr>
            <a:spLocks noGrp="1"/>
          </p:cNvSpPr>
          <p:nvPr>
            <p:ph type="dt" sz="half" idx="10"/>
          </p:nvPr>
        </p:nvSpPr>
        <p:spPr/>
        <p:txBody>
          <a:bodyPr/>
          <a:lstStyle/>
          <a:p>
            <a:fld id="{43D6EFC2-ED5A-4578-9D5E-563DA549EF5F}" type="datetimeFigureOut">
              <a:rPr lang="en-ZA" smtClean="0"/>
              <a:t>2024/11/21</a:t>
            </a:fld>
            <a:endParaRPr lang="en-ZA"/>
          </a:p>
        </p:txBody>
      </p:sp>
      <p:sp>
        <p:nvSpPr>
          <p:cNvPr id="5" name="Footer Placeholder 4">
            <a:extLst>
              <a:ext uri="{FF2B5EF4-FFF2-40B4-BE49-F238E27FC236}">
                <a16:creationId xmlns:a16="http://schemas.microsoft.com/office/drawing/2014/main" id="{4D0DD56B-6426-1687-940F-401481765B9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D833CEE1-A4EF-334C-635B-A4EEBB8859A0}"/>
              </a:ext>
            </a:extLst>
          </p:cNvPr>
          <p:cNvSpPr>
            <a:spLocks noGrp="1"/>
          </p:cNvSpPr>
          <p:nvPr>
            <p:ph type="sldNum" sz="quarter" idx="12"/>
          </p:nvPr>
        </p:nvSpPr>
        <p:spPr/>
        <p:txBody>
          <a:bodyPr/>
          <a:lstStyle/>
          <a:p>
            <a:fld id="{87F12AB6-4348-4E88-A3A9-E10F4517D891}" type="slidenum">
              <a:rPr lang="en-ZA" smtClean="0"/>
              <a:t>‹#›</a:t>
            </a:fld>
            <a:endParaRPr lang="en-ZA"/>
          </a:p>
        </p:txBody>
      </p:sp>
    </p:spTree>
    <p:extLst>
      <p:ext uri="{BB962C8B-B14F-4D97-AF65-F5344CB8AC3E}">
        <p14:creationId xmlns:p14="http://schemas.microsoft.com/office/powerpoint/2010/main" val="2341284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FF9B5-399D-A1C8-40BF-C39D52136564}"/>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3BB03AF7-677B-1F51-AF2F-F62B973A05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BBFD2653-AE7F-5AE7-B5A7-57FBC433F9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EB72CE5D-5A3F-C9A2-D0DF-200E3ABE1A36}"/>
              </a:ext>
            </a:extLst>
          </p:cNvPr>
          <p:cNvSpPr>
            <a:spLocks noGrp="1"/>
          </p:cNvSpPr>
          <p:nvPr>
            <p:ph type="dt" sz="half" idx="10"/>
          </p:nvPr>
        </p:nvSpPr>
        <p:spPr/>
        <p:txBody>
          <a:bodyPr/>
          <a:lstStyle/>
          <a:p>
            <a:fld id="{43D6EFC2-ED5A-4578-9D5E-563DA549EF5F}" type="datetimeFigureOut">
              <a:rPr lang="en-ZA" smtClean="0"/>
              <a:t>2024/11/21</a:t>
            </a:fld>
            <a:endParaRPr lang="en-ZA"/>
          </a:p>
        </p:txBody>
      </p:sp>
      <p:sp>
        <p:nvSpPr>
          <p:cNvPr id="6" name="Footer Placeholder 5">
            <a:extLst>
              <a:ext uri="{FF2B5EF4-FFF2-40B4-BE49-F238E27FC236}">
                <a16:creationId xmlns:a16="http://schemas.microsoft.com/office/drawing/2014/main" id="{AC0BC837-454B-DCC3-33DB-9D796129A48B}"/>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79645B-8BC6-C9F9-0A48-41B26132BCA1}"/>
              </a:ext>
            </a:extLst>
          </p:cNvPr>
          <p:cNvSpPr>
            <a:spLocks noGrp="1"/>
          </p:cNvSpPr>
          <p:nvPr>
            <p:ph type="sldNum" sz="quarter" idx="12"/>
          </p:nvPr>
        </p:nvSpPr>
        <p:spPr/>
        <p:txBody>
          <a:bodyPr/>
          <a:lstStyle/>
          <a:p>
            <a:fld id="{87F12AB6-4348-4E88-A3A9-E10F4517D891}" type="slidenum">
              <a:rPr lang="en-ZA" smtClean="0"/>
              <a:t>‹#›</a:t>
            </a:fld>
            <a:endParaRPr lang="en-ZA"/>
          </a:p>
        </p:txBody>
      </p:sp>
    </p:spTree>
    <p:extLst>
      <p:ext uri="{BB962C8B-B14F-4D97-AF65-F5344CB8AC3E}">
        <p14:creationId xmlns:p14="http://schemas.microsoft.com/office/powerpoint/2010/main" val="301890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F722F-4A7B-FC8F-D50B-458CFE2281D1}"/>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9E72C77F-9E66-3EEB-B50C-A23A0EA6A1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55D158-6B99-C4F7-CB87-FE47FA1F8F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4023B9D4-E821-2071-72FC-68F48EBDB8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7F8A57-3C9E-EA7A-74A6-0CA7E4D0D1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E5085265-DE01-F30D-7D75-A5A6E3443673}"/>
              </a:ext>
            </a:extLst>
          </p:cNvPr>
          <p:cNvSpPr>
            <a:spLocks noGrp="1"/>
          </p:cNvSpPr>
          <p:nvPr>
            <p:ph type="dt" sz="half" idx="10"/>
          </p:nvPr>
        </p:nvSpPr>
        <p:spPr/>
        <p:txBody>
          <a:bodyPr/>
          <a:lstStyle/>
          <a:p>
            <a:fld id="{43D6EFC2-ED5A-4578-9D5E-563DA549EF5F}" type="datetimeFigureOut">
              <a:rPr lang="en-ZA" smtClean="0"/>
              <a:t>2024/11/21</a:t>
            </a:fld>
            <a:endParaRPr lang="en-ZA"/>
          </a:p>
        </p:txBody>
      </p:sp>
      <p:sp>
        <p:nvSpPr>
          <p:cNvPr id="8" name="Footer Placeholder 7">
            <a:extLst>
              <a:ext uri="{FF2B5EF4-FFF2-40B4-BE49-F238E27FC236}">
                <a16:creationId xmlns:a16="http://schemas.microsoft.com/office/drawing/2014/main" id="{7A6F0100-E662-DA16-0D13-B9256CDAB3DD}"/>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33DB0874-8A0C-D429-F3FD-C1411196C31A}"/>
              </a:ext>
            </a:extLst>
          </p:cNvPr>
          <p:cNvSpPr>
            <a:spLocks noGrp="1"/>
          </p:cNvSpPr>
          <p:nvPr>
            <p:ph type="sldNum" sz="quarter" idx="12"/>
          </p:nvPr>
        </p:nvSpPr>
        <p:spPr/>
        <p:txBody>
          <a:bodyPr/>
          <a:lstStyle/>
          <a:p>
            <a:fld id="{87F12AB6-4348-4E88-A3A9-E10F4517D891}" type="slidenum">
              <a:rPr lang="en-ZA" smtClean="0"/>
              <a:t>‹#›</a:t>
            </a:fld>
            <a:endParaRPr lang="en-ZA"/>
          </a:p>
        </p:txBody>
      </p:sp>
    </p:spTree>
    <p:extLst>
      <p:ext uri="{BB962C8B-B14F-4D97-AF65-F5344CB8AC3E}">
        <p14:creationId xmlns:p14="http://schemas.microsoft.com/office/powerpoint/2010/main" val="2908225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F186A-8E53-517F-BD1E-6482268533A8}"/>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B9525B9F-EC39-0725-D674-A9CFB7B5C334}"/>
              </a:ext>
            </a:extLst>
          </p:cNvPr>
          <p:cNvSpPr>
            <a:spLocks noGrp="1"/>
          </p:cNvSpPr>
          <p:nvPr>
            <p:ph type="dt" sz="half" idx="10"/>
          </p:nvPr>
        </p:nvSpPr>
        <p:spPr/>
        <p:txBody>
          <a:bodyPr/>
          <a:lstStyle/>
          <a:p>
            <a:fld id="{43D6EFC2-ED5A-4578-9D5E-563DA549EF5F}" type="datetimeFigureOut">
              <a:rPr lang="en-ZA" smtClean="0"/>
              <a:t>2024/11/21</a:t>
            </a:fld>
            <a:endParaRPr lang="en-ZA"/>
          </a:p>
        </p:txBody>
      </p:sp>
      <p:sp>
        <p:nvSpPr>
          <p:cNvPr id="4" name="Footer Placeholder 3">
            <a:extLst>
              <a:ext uri="{FF2B5EF4-FFF2-40B4-BE49-F238E27FC236}">
                <a16:creationId xmlns:a16="http://schemas.microsoft.com/office/drawing/2014/main" id="{2736D246-E7C2-CA41-372C-F0BB95F54877}"/>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9FB4BCB-C20A-8832-36DD-AEC238BADA20}"/>
              </a:ext>
            </a:extLst>
          </p:cNvPr>
          <p:cNvSpPr>
            <a:spLocks noGrp="1"/>
          </p:cNvSpPr>
          <p:nvPr>
            <p:ph type="sldNum" sz="quarter" idx="12"/>
          </p:nvPr>
        </p:nvSpPr>
        <p:spPr/>
        <p:txBody>
          <a:bodyPr/>
          <a:lstStyle/>
          <a:p>
            <a:fld id="{87F12AB6-4348-4E88-A3A9-E10F4517D891}" type="slidenum">
              <a:rPr lang="en-ZA" smtClean="0"/>
              <a:t>‹#›</a:t>
            </a:fld>
            <a:endParaRPr lang="en-ZA"/>
          </a:p>
        </p:txBody>
      </p:sp>
    </p:spTree>
    <p:extLst>
      <p:ext uri="{BB962C8B-B14F-4D97-AF65-F5344CB8AC3E}">
        <p14:creationId xmlns:p14="http://schemas.microsoft.com/office/powerpoint/2010/main" val="3355990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F5C5DA-BAC2-548D-4927-2920199D5A6E}"/>
              </a:ext>
            </a:extLst>
          </p:cNvPr>
          <p:cNvSpPr>
            <a:spLocks noGrp="1"/>
          </p:cNvSpPr>
          <p:nvPr>
            <p:ph type="dt" sz="half" idx="10"/>
          </p:nvPr>
        </p:nvSpPr>
        <p:spPr/>
        <p:txBody>
          <a:bodyPr/>
          <a:lstStyle/>
          <a:p>
            <a:fld id="{43D6EFC2-ED5A-4578-9D5E-563DA549EF5F}" type="datetimeFigureOut">
              <a:rPr lang="en-ZA" smtClean="0"/>
              <a:t>2024/11/21</a:t>
            </a:fld>
            <a:endParaRPr lang="en-ZA"/>
          </a:p>
        </p:txBody>
      </p:sp>
      <p:sp>
        <p:nvSpPr>
          <p:cNvPr id="3" name="Footer Placeholder 2">
            <a:extLst>
              <a:ext uri="{FF2B5EF4-FFF2-40B4-BE49-F238E27FC236}">
                <a16:creationId xmlns:a16="http://schemas.microsoft.com/office/drawing/2014/main" id="{0400A5DB-E61E-9C09-2E15-C3EFB6BE4595}"/>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1D0CB1C2-E343-0C57-820B-8CB09D1DE010}"/>
              </a:ext>
            </a:extLst>
          </p:cNvPr>
          <p:cNvSpPr>
            <a:spLocks noGrp="1"/>
          </p:cNvSpPr>
          <p:nvPr>
            <p:ph type="sldNum" sz="quarter" idx="12"/>
          </p:nvPr>
        </p:nvSpPr>
        <p:spPr/>
        <p:txBody>
          <a:bodyPr/>
          <a:lstStyle/>
          <a:p>
            <a:fld id="{87F12AB6-4348-4E88-A3A9-E10F4517D891}" type="slidenum">
              <a:rPr lang="en-ZA" smtClean="0"/>
              <a:t>‹#›</a:t>
            </a:fld>
            <a:endParaRPr lang="en-ZA"/>
          </a:p>
        </p:txBody>
      </p:sp>
    </p:spTree>
    <p:extLst>
      <p:ext uri="{BB962C8B-B14F-4D97-AF65-F5344CB8AC3E}">
        <p14:creationId xmlns:p14="http://schemas.microsoft.com/office/powerpoint/2010/main" val="2130585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B771D-3418-D2F9-5368-1CDFA04830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17F46F2D-F84C-EF81-504E-76B58AC3D6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6E29A910-97CC-752B-63B7-744786D4FC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CA7750-B2A0-21E5-80EE-41A576D4E6AD}"/>
              </a:ext>
            </a:extLst>
          </p:cNvPr>
          <p:cNvSpPr>
            <a:spLocks noGrp="1"/>
          </p:cNvSpPr>
          <p:nvPr>
            <p:ph type="dt" sz="half" idx="10"/>
          </p:nvPr>
        </p:nvSpPr>
        <p:spPr/>
        <p:txBody>
          <a:bodyPr/>
          <a:lstStyle/>
          <a:p>
            <a:fld id="{43D6EFC2-ED5A-4578-9D5E-563DA549EF5F}" type="datetimeFigureOut">
              <a:rPr lang="en-ZA" smtClean="0"/>
              <a:t>2024/11/21</a:t>
            </a:fld>
            <a:endParaRPr lang="en-ZA"/>
          </a:p>
        </p:txBody>
      </p:sp>
      <p:sp>
        <p:nvSpPr>
          <p:cNvPr id="6" name="Footer Placeholder 5">
            <a:extLst>
              <a:ext uri="{FF2B5EF4-FFF2-40B4-BE49-F238E27FC236}">
                <a16:creationId xmlns:a16="http://schemas.microsoft.com/office/drawing/2014/main" id="{BD1E53A3-DCBB-501B-76A9-029E642F929A}"/>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105CB88A-FDFC-49C8-99A9-2BE0E720A8DE}"/>
              </a:ext>
            </a:extLst>
          </p:cNvPr>
          <p:cNvSpPr>
            <a:spLocks noGrp="1"/>
          </p:cNvSpPr>
          <p:nvPr>
            <p:ph type="sldNum" sz="quarter" idx="12"/>
          </p:nvPr>
        </p:nvSpPr>
        <p:spPr/>
        <p:txBody>
          <a:bodyPr/>
          <a:lstStyle/>
          <a:p>
            <a:fld id="{87F12AB6-4348-4E88-A3A9-E10F4517D891}" type="slidenum">
              <a:rPr lang="en-ZA" smtClean="0"/>
              <a:t>‹#›</a:t>
            </a:fld>
            <a:endParaRPr lang="en-ZA"/>
          </a:p>
        </p:txBody>
      </p:sp>
    </p:spTree>
    <p:extLst>
      <p:ext uri="{BB962C8B-B14F-4D97-AF65-F5344CB8AC3E}">
        <p14:creationId xmlns:p14="http://schemas.microsoft.com/office/powerpoint/2010/main" val="3484047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A19C6-AEED-1FD5-1860-1D1CCEF113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393B24A9-3768-211F-7B55-C047C3D720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652C2A62-ACFD-A121-5B46-8189337850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B1BAC6-AE1D-BEEC-D8D4-B6AD66A1F8DD}"/>
              </a:ext>
            </a:extLst>
          </p:cNvPr>
          <p:cNvSpPr>
            <a:spLocks noGrp="1"/>
          </p:cNvSpPr>
          <p:nvPr>
            <p:ph type="dt" sz="half" idx="10"/>
          </p:nvPr>
        </p:nvSpPr>
        <p:spPr/>
        <p:txBody>
          <a:bodyPr/>
          <a:lstStyle/>
          <a:p>
            <a:fld id="{43D6EFC2-ED5A-4578-9D5E-563DA549EF5F}" type="datetimeFigureOut">
              <a:rPr lang="en-ZA" smtClean="0"/>
              <a:t>2024/11/21</a:t>
            </a:fld>
            <a:endParaRPr lang="en-ZA"/>
          </a:p>
        </p:txBody>
      </p:sp>
      <p:sp>
        <p:nvSpPr>
          <p:cNvPr id="6" name="Footer Placeholder 5">
            <a:extLst>
              <a:ext uri="{FF2B5EF4-FFF2-40B4-BE49-F238E27FC236}">
                <a16:creationId xmlns:a16="http://schemas.microsoft.com/office/drawing/2014/main" id="{C41D90C4-885F-363E-DC42-75CB8AC71E2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B1F57352-1213-E74A-BE5A-1A400A966851}"/>
              </a:ext>
            </a:extLst>
          </p:cNvPr>
          <p:cNvSpPr>
            <a:spLocks noGrp="1"/>
          </p:cNvSpPr>
          <p:nvPr>
            <p:ph type="sldNum" sz="quarter" idx="12"/>
          </p:nvPr>
        </p:nvSpPr>
        <p:spPr/>
        <p:txBody>
          <a:bodyPr/>
          <a:lstStyle/>
          <a:p>
            <a:fld id="{87F12AB6-4348-4E88-A3A9-E10F4517D891}" type="slidenum">
              <a:rPr lang="en-ZA" smtClean="0"/>
              <a:t>‹#›</a:t>
            </a:fld>
            <a:endParaRPr lang="en-ZA"/>
          </a:p>
        </p:txBody>
      </p:sp>
    </p:spTree>
    <p:extLst>
      <p:ext uri="{BB962C8B-B14F-4D97-AF65-F5344CB8AC3E}">
        <p14:creationId xmlns:p14="http://schemas.microsoft.com/office/powerpoint/2010/main" val="2695764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88B0BD-519B-260B-4FD0-489DE8EDCA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9606263A-B519-F1D3-B738-58FCBA6DD0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CB9E62E-1F07-E007-4920-FAB1AA1AF3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6EFC2-ED5A-4578-9D5E-563DA549EF5F}" type="datetimeFigureOut">
              <a:rPr lang="en-ZA" smtClean="0"/>
              <a:t>2024/11/21</a:t>
            </a:fld>
            <a:endParaRPr lang="en-ZA"/>
          </a:p>
        </p:txBody>
      </p:sp>
      <p:sp>
        <p:nvSpPr>
          <p:cNvPr id="5" name="Footer Placeholder 4">
            <a:extLst>
              <a:ext uri="{FF2B5EF4-FFF2-40B4-BE49-F238E27FC236}">
                <a16:creationId xmlns:a16="http://schemas.microsoft.com/office/drawing/2014/main" id="{C94438AC-BB31-DCE2-C4AD-04E93596F1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F60817A1-90CA-4289-AC1A-9D074ECF42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F12AB6-4348-4E88-A3A9-E10F4517D891}" type="slidenum">
              <a:rPr lang="en-ZA" smtClean="0"/>
              <a:t>‹#›</a:t>
            </a:fld>
            <a:endParaRPr lang="en-ZA"/>
          </a:p>
        </p:txBody>
      </p:sp>
    </p:spTree>
    <p:extLst>
      <p:ext uri="{BB962C8B-B14F-4D97-AF65-F5344CB8AC3E}">
        <p14:creationId xmlns:p14="http://schemas.microsoft.com/office/powerpoint/2010/main" val="2632429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1D125-50D6-3D23-E63A-9D94E5A695A9}"/>
              </a:ext>
            </a:extLst>
          </p:cNvPr>
          <p:cNvSpPr>
            <a:spLocks noGrp="1"/>
          </p:cNvSpPr>
          <p:nvPr>
            <p:ph type="ctrTitle"/>
          </p:nvPr>
        </p:nvSpPr>
        <p:spPr>
          <a:xfrm>
            <a:off x="1524000" y="1122363"/>
            <a:ext cx="9491932" cy="2387600"/>
          </a:xfrm>
        </p:spPr>
        <p:txBody>
          <a:bodyPr>
            <a:normAutofit fontScale="90000"/>
          </a:bodyPr>
          <a:lstStyle/>
          <a:p>
            <a:r>
              <a:rPr lang="en-US" dirty="0"/>
              <a:t>Legionella Prevention</a:t>
            </a:r>
            <a:br>
              <a:rPr lang="en-US" dirty="0"/>
            </a:br>
            <a:r>
              <a:rPr lang="en-US" dirty="0"/>
              <a:t>in hospital settings</a:t>
            </a:r>
            <a:br>
              <a:rPr lang="en-US" dirty="0"/>
            </a:br>
            <a:r>
              <a:rPr lang="en-US" dirty="0"/>
              <a:t>water systems</a:t>
            </a:r>
            <a:endParaRPr lang="en-ZA" dirty="0"/>
          </a:p>
        </p:txBody>
      </p:sp>
      <p:sp>
        <p:nvSpPr>
          <p:cNvPr id="3" name="Subtitle 2">
            <a:extLst>
              <a:ext uri="{FF2B5EF4-FFF2-40B4-BE49-F238E27FC236}">
                <a16:creationId xmlns:a16="http://schemas.microsoft.com/office/drawing/2014/main" id="{926BF381-D89A-101F-C9CF-FD67D8E91D25}"/>
              </a:ext>
            </a:extLst>
          </p:cNvPr>
          <p:cNvSpPr>
            <a:spLocks noGrp="1"/>
          </p:cNvSpPr>
          <p:nvPr>
            <p:ph type="subTitle" idx="1"/>
          </p:nvPr>
        </p:nvSpPr>
        <p:spPr>
          <a:xfrm>
            <a:off x="1524000" y="4011539"/>
            <a:ext cx="9144000" cy="825902"/>
          </a:xfrm>
        </p:spPr>
        <p:txBody>
          <a:bodyPr>
            <a:noAutofit/>
          </a:bodyPr>
          <a:lstStyle/>
          <a:p>
            <a:r>
              <a:rPr lang="en-US" sz="1800" dirty="0"/>
              <a:t>Dr Caroline Maslo, MD, PhD</a:t>
            </a:r>
          </a:p>
          <a:p>
            <a:r>
              <a:rPr lang="en-US" sz="1800" dirty="0"/>
              <a:t>20 November 2024</a:t>
            </a:r>
            <a:endParaRPr lang="en-ZA" sz="1800" dirty="0"/>
          </a:p>
        </p:txBody>
      </p:sp>
      <p:sp>
        <p:nvSpPr>
          <p:cNvPr id="4" name="object 9">
            <a:extLst>
              <a:ext uri="{FF2B5EF4-FFF2-40B4-BE49-F238E27FC236}">
                <a16:creationId xmlns:a16="http://schemas.microsoft.com/office/drawing/2014/main" id="{A8506A37-75CD-86F9-F4FD-B5528E5766AB}"/>
              </a:ext>
            </a:extLst>
          </p:cNvPr>
          <p:cNvSpPr/>
          <p:nvPr/>
        </p:nvSpPr>
        <p:spPr>
          <a:xfrm>
            <a:off x="11352476" y="139249"/>
            <a:ext cx="676655" cy="646176"/>
          </a:xfrm>
          <a:prstGeom prst="rect">
            <a:avLst/>
          </a:prstGeom>
          <a:blipFill>
            <a:blip r:embed="rId2" cstate="print"/>
            <a:stretch>
              <a:fillRect/>
            </a:stretch>
          </a:blipFill>
        </p:spPr>
        <p:txBody>
          <a:bodyPr wrap="square" lIns="0" tIns="0" rIns="0" bIns="0" rtlCol="0"/>
          <a:lstStyle/>
          <a:p>
            <a:endParaRPr/>
          </a:p>
        </p:txBody>
      </p:sp>
      <p:sp>
        <p:nvSpPr>
          <p:cNvPr id="5" name="object 11">
            <a:extLst>
              <a:ext uri="{FF2B5EF4-FFF2-40B4-BE49-F238E27FC236}">
                <a16:creationId xmlns:a16="http://schemas.microsoft.com/office/drawing/2014/main" id="{3CE5F1F6-6D48-ABB8-1E0E-28EF75871F18}"/>
              </a:ext>
            </a:extLst>
          </p:cNvPr>
          <p:cNvSpPr/>
          <p:nvPr/>
        </p:nvSpPr>
        <p:spPr>
          <a:xfrm>
            <a:off x="400197" y="4837441"/>
            <a:ext cx="2996311" cy="2018580"/>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733579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98532-7DE7-5110-544E-BDDF9CE1207E}"/>
              </a:ext>
            </a:extLst>
          </p:cNvPr>
          <p:cNvSpPr>
            <a:spLocks noGrp="1"/>
          </p:cNvSpPr>
          <p:nvPr>
            <p:ph type="title"/>
          </p:nvPr>
        </p:nvSpPr>
        <p:spPr>
          <a:xfrm>
            <a:off x="838200" y="365125"/>
            <a:ext cx="5238429" cy="1325563"/>
          </a:xfrm>
        </p:spPr>
        <p:txBody>
          <a:bodyPr/>
          <a:lstStyle/>
          <a:p>
            <a:r>
              <a:rPr lang="en-US" dirty="0"/>
              <a:t>Legionella reservoirs</a:t>
            </a:r>
            <a:endParaRPr lang="en-ZA" dirty="0"/>
          </a:p>
        </p:txBody>
      </p:sp>
      <p:pic>
        <p:nvPicPr>
          <p:cNvPr id="4" name="Content Placeholder 3">
            <a:extLst>
              <a:ext uri="{FF2B5EF4-FFF2-40B4-BE49-F238E27FC236}">
                <a16:creationId xmlns:a16="http://schemas.microsoft.com/office/drawing/2014/main" id="{8659F625-F0FA-D059-3D76-C04E5D4602B7}"/>
              </a:ext>
            </a:extLst>
          </p:cNvPr>
          <p:cNvPicPr>
            <a:picLocks noGrp="1" noChangeAspect="1"/>
          </p:cNvPicPr>
          <p:nvPr>
            <p:ph idx="1"/>
          </p:nvPr>
        </p:nvPicPr>
        <p:blipFill>
          <a:blip r:embed="rId2"/>
          <a:stretch>
            <a:fillRect/>
          </a:stretch>
        </p:blipFill>
        <p:spPr>
          <a:xfrm>
            <a:off x="6588142" y="573088"/>
            <a:ext cx="5238429" cy="4660137"/>
          </a:xfrm>
          <a:prstGeom prst="rect">
            <a:avLst/>
          </a:prstGeom>
        </p:spPr>
      </p:pic>
      <p:sp>
        <p:nvSpPr>
          <p:cNvPr id="3" name="TextBox 2">
            <a:extLst>
              <a:ext uri="{FF2B5EF4-FFF2-40B4-BE49-F238E27FC236}">
                <a16:creationId xmlns:a16="http://schemas.microsoft.com/office/drawing/2014/main" id="{FD1311EF-0285-386A-E978-C0FAE5FCC7E3}"/>
              </a:ext>
            </a:extLst>
          </p:cNvPr>
          <p:cNvSpPr txBox="1"/>
          <p:nvPr/>
        </p:nvSpPr>
        <p:spPr>
          <a:xfrm>
            <a:off x="838200" y="1690688"/>
            <a:ext cx="5389880" cy="2585323"/>
          </a:xfrm>
          <a:prstGeom prst="rect">
            <a:avLst/>
          </a:prstGeom>
          <a:noFill/>
        </p:spPr>
        <p:txBody>
          <a:bodyPr wrap="square" rtlCol="0">
            <a:spAutoFit/>
          </a:bodyPr>
          <a:lstStyle/>
          <a:p>
            <a:r>
              <a:rPr lang="en-US" sz="2400" dirty="0"/>
              <a:t>Found in lakes and ponds</a:t>
            </a:r>
          </a:p>
          <a:p>
            <a:r>
              <a:rPr lang="en-US" sz="2400" dirty="0"/>
              <a:t>Little interactions with humans</a:t>
            </a:r>
          </a:p>
          <a:p>
            <a:r>
              <a:rPr lang="en-US" sz="2400" dirty="0"/>
              <a:t>Becomes a threat when infects human water systems</a:t>
            </a:r>
          </a:p>
          <a:p>
            <a:r>
              <a:rPr lang="en-US" sz="2400" dirty="0">
                <a:solidFill>
                  <a:srgbClr val="FF0000"/>
                </a:solidFill>
              </a:rPr>
              <a:t>Any point of the water system can be colonized with legionella</a:t>
            </a:r>
            <a:endParaRPr lang="en-ZA" sz="2400" dirty="0">
              <a:solidFill>
                <a:srgbClr val="FF0000"/>
              </a:solidFill>
            </a:endParaRPr>
          </a:p>
          <a:p>
            <a:endParaRPr lang="en-ZA" dirty="0"/>
          </a:p>
        </p:txBody>
      </p:sp>
      <p:pic>
        <p:nvPicPr>
          <p:cNvPr id="5" name="Content Placeholder 3">
            <a:extLst>
              <a:ext uri="{FF2B5EF4-FFF2-40B4-BE49-F238E27FC236}">
                <a16:creationId xmlns:a16="http://schemas.microsoft.com/office/drawing/2014/main" id="{B946511E-40F7-86DE-3F27-4D2AC447923A}"/>
              </a:ext>
            </a:extLst>
          </p:cNvPr>
          <p:cNvPicPr>
            <a:picLocks noChangeAspect="1"/>
          </p:cNvPicPr>
          <p:nvPr/>
        </p:nvPicPr>
        <p:blipFill>
          <a:blip r:embed="rId3"/>
          <a:stretch>
            <a:fillRect/>
          </a:stretch>
        </p:blipFill>
        <p:spPr>
          <a:xfrm>
            <a:off x="4089557" y="3566970"/>
            <a:ext cx="3028603" cy="2991818"/>
          </a:xfrm>
          <a:prstGeom prst="rect">
            <a:avLst/>
          </a:prstGeom>
        </p:spPr>
      </p:pic>
      <p:sp>
        <p:nvSpPr>
          <p:cNvPr id="6" name="object 9">
            <a:extLst>
              <a:ext uri="{FF2B5EF4-FFF2-40B4-BE49-F238E27FC236}">
                <a16:creationId xmlns:a16="http://schemas.microsoft.com/office/drawing/2014/main" id="{9A711F59-FA37-8C37-C70D-54407E63426C}"/>
              </a:ext>
            </a:extLst>
          </p:cNvPr>
          <p:cNvSpPr/>
          <p:nvPr/>
        </p:nvSpPr>
        <p:spPr>
          <a:xfrm>
            <a:off x="11352476" y="139249"/>
            <a:ext cx="676655" cy="646176"/>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870441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5" name="Rectangle 24">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76F74319-44C3-82F0-E6DE-748B6656BC24}"/>
              </a:ext>
            </a:extLst>
          </p:cNvPr>
          <p:cNvSpPr>
            <a:spLocks noGrp="1"/>
          </p:cNvSpPr>
          <p:nvPr>
            <p:ph idx="1"/>
          </p:nvPr>
        </p:nvSpPr>
        <p:spPr>
          <a:xfrm>
            <a:off x="1100736" y="2508105"/>
            <a:ext cx="4709345" cy="3632493"/>
          </a:xfrm>
        </p:spPr>
        <p:txBody>
          <a:bodyPr anchor="ctr">
            <a:normAutofit/>
          </a:bodyPr>
          <a:lstStyle/>
          <a:p>
            <a:pPr marL="0" indent="0">
              <a:buNone/>
            </a:pPr>
            <a:r>
              <a:rPr lang="en-ZA" b="1" dirty="0">
                <a:effectLst/>
                <a:ea typeface="Times New Roman" panose="02020603050405020304" pitchFamily="18" charset="0"/>
              </a:rPr>
              <a:t>Biofilm</a:t>
            </a:r>
            <a:r>
              <a:rPr lang="en-ZA" sz="2400" b="1" dirty="0">
                <a:effectLst/>
                <a:latin typeface="Calibri" panose="020F0502020204030204" pitchFamily="34" charset="0"/>
                <a:ea typeface="Times New Roman" panose="02020603050405020304" pitchFamily="18" charset="0"/>
              </a:rPr>
              <a:t> Formation</a:t>
            </a:r>
          </a:p>
          <a:p>
            <a:pPr marL="0" indent="0">
              <a:buNone/>
            </a:pPr>
            <a:r>
              <a:rPr lang="en-ZA" sz="2000" dirty="0">
                <a:effectLst/>
                <a:latin typeface="Calibri" panose="020F0502020204030204" pitchFamily="34" charset="0"/>
                <a:ea typeface="Times New Roman" panose="02020603050405020304" pitchFamily="18" charset="0"/>
              </a:rPr>
              <a:t>Biofilms are slimy layers that develop on surfaces in water systems. Legionella bacteria can attach and multiply within biofilms, providing them with protection and nutrients. Biofilm formation can occur in areas with scale buildup, sediments, or areas with inadequate cleaning and disinfection practices.</a:t>
            </a:r>
            <a:endParaRPr lang="en-ZA" sz="2000" dirty="0">
              <a:effectLst/>
              <a:latin typeface="Times New Roman" panose="02020603050405020304" pitchFamily="18" charset="0"/>
              <a:ea typeface="Times New Roman" panose="02020603050405020304" pitchFamily="18" charset="0"/>
            </a:endParaRPr>
          </a:p>
          <a:p>
            <a:pPr marL="0" indent="0">
              <a:buNone/>
            </a:pPr>
            <a:r>
              <a:rPr lang="en-ZA" sz="2000" dirty="0">
                <a:solidFill>
                  <a:srgbClr val="FF0000"/>
                </a:solidFill>
              </a:rPr>
              <a:t>Chlorine doesn’t destroy the biofilm</a:t>
            </a:r>
          </a:p>
        </p:txBody>
      </p:sp>
      <p:pic>
        <p:nvPicPr>
          <p:cNvPr id="7" name="Picture 6">
            <a:extLst>
              <a:ext uri="{FF2B5EF4-FFF2-40B4-BE49-F238E27FC236}">
                <a16:creationId xmlns:a16="http://schemas.microsoft.com/office/drawing/2014/main" id="{A2B2645C-E0B9-53DE-2182-A157A8F05BC5}"/>
              </a:ext>
            </a:extLst>
          </p:cNvPr>
          <p:cNvPicPr>
            <a:picLocks noChangeAspect="1"/>
          </p:cNvPicPr>
          <p:nvPr/>
        </p:nvPicPr>
        <p:blipFill>
          <a:blip r:embed="rId2"/>
          <a:stretch>
            <a:fillRect/>
          </a:stretch>
        </p:blipFill>
        <p:spPr>
          <a:xfrm>
            <a:off x="6133322" y="596799"/>
            <a:ext cx="5234693" cy="2831883"/>
          </a:xfrm>
          <a:prstGeom prst="rect">
            <a:avLst/>
          </a:prstGeom>
        </p:spPr>
      </p:pic>
      <p:pic>
        <p:nvPicPr>
          <p:cNvPr id="2" name="Picture 1">
            <a:extLst>
              <a:ext uri="{FF2B5EF4-FFF2-40B4-BE49-F238E27FC236}">
                <a16:creationId xmlns:a16="http://schemas.microsoft.com/office/drawing/2014/main" id="{AA68DACE-2806-3C67-8F42-82AF861E7C7D}"/>
              </a:ext>
            </a:extLst>
          </p:cNvPr>
          <p:cNvPicPr>
            <a:picLocks noChangeAspect="1"/>
          </p:cNvPicPr>
          <p:nvPr/>
        </p:nvPicPr>
        <p:blipFill>
          <a:blip r:embed="rId3"/>
          <a:stretch>
            <a:fillRect/>
          </a:stretch>
        </p:blipFill>
        <p:spPr>
          <a:xfrm>
            <a:off x="1099462" y="365451"/>
            <a:ext cx="1595839" cy="1533525"/>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3" name="object 9">
            <a:extLst>
              <a:ext uri="{FF2B5EF4-FFF2-40B4-BE49-F238E27FC236}">
                <a16:creationId xmlns:a16="http://schemas.microsoft.com/office/drawing/2014/main" id="{59C85677-396D-C157-1417-181D2E083143}"/>
              </a:ext>
            </a:extLst>
          </p:cNvPr>
          <p:cNvSpPr/>
          <p:nvPr/>
        </p:nvSpPr>
        <p:spPr>
          <a:xfrm>
            <a:off x="11352476" y="139249"/>
            <a:ext cx="676655" cy="646176"/>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973280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71A4A-9041-3C4A-D970-EB2EFE2A78D4}"/>
              </a:ext>
            </a:extLst>
          </p:cNvPr>
          <p:cNvSpPr>
            <a:spLocks noGrp="1"/>
          </p:cNvSpPr>
          <p:nvPr>
            <p:ph type="title"/>
          </p:nvPr>
        </p:nvSpPr>
        <p:spPr>
          <a:xfrm>
            <a:off x="761840" y="1138266"/>
            <a:ext cx="9276240" cy="710854"/>
          </a:xfrm>
        </p:spPr>
        <p:txBody>
          <a:bodyPr anchor="t">
            <a:normAutofit/>
          </a:bodyPr>
          <a:lstStyle/>
          <a:p>
            <a:r>
              <a:rPr lang="en-US" sz="3200" dirty="0"/>
              <a:t>RISK FACTORS FOR LEGIONELLA GROWTH</a:t>
            </a:r>
            <a:endParaRPr lang="en-ZA" sz="3200" dirty="0"/>
          </a:p>
        </p:txBody>
      </p:sp>
      <p:cxnSp>
        <p:nvCxnSpPr>
          <p:cNvPr id="9" name="Straight Connector 8">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B19BDD2-2600-5249-3CA9-B3057CA4A551}"/>
              </a:ext>
            </a:extLst>
          </p:cNvPr>
          <p:cNvSpPr>
            <a:spLocks noGrp="1"/>
          </p:cNvSpPr>
          <p:nvPr>
            <p:ph idx="1"/>
          </p:nvPr>
        </p:nvSpPr>
        <p:spPr>
          <a:xfrm>
            <a:off x="761840" y="2126408"/>
            <a:ext cx="11044081" cy="4213432"/>
          </a:xfrm>
        </p:spPr>
        <p:txBody>
          <a:bodyPr>
            <a:noAutofit/>
          </a:bodyPr>
          <a:lstStyle/>
          <a:p>
            <a:pPr marL="0" lvl="0" indent="0">
              <a:buNone/>
              <a:tabLst>
                <a:tab pos="457200" algn="l"/>
              </a:tabLst>
            </a:pPr>
            <a:r>
              <a:rPr lang="en-ZA" b="1" dirty="0">
                <a:effectLst/>
                <a:ea typeface="Times New Roman" panose="02020603050405020304" pitchFamily="18" charset="0"/>
              </a:rPr>
              <a:t>1-</a:t>
            </a:r>
            <a:r>
              <a:rPr lang="en-ZA" dirty="0">
                <a:effectLst/>
                <a:ea typeface="Times New Roman" panose="02020603050405020304" pitchFamily="18" charset="0"/>
              </a:rPr>
              <a:t> </a:t>
            </a:r>
            <a:r>
              <a:rPr lang="en-ZA" b="1" dirty="0">
                <a:effectLst/>
                <a:ea typeface="Times New Roman" panose="02020603050405020304" pitchFamily="18" charset="0"/>
              </a:rPr>
              <a:t>Stagnant Water</a:t>
            </a:r>
          </a:p>
          <a:p>
            <a:pPr marL="0" lvl="0" indent="0">
              <a:buNone/>
              <a:tabLst>
                <a:tab pos="457200" algn="l"/>
              </a:tabLst>
            </a:pPr>
            <a:r>
              <a:rPr lang="en-ZA" sz="2400" dirty="0">
                <a:effectLst/>
                <a:ea typeface="Times New Roman" panose="02020603050405020304" pitchFamily="18" charset="0"/>
              </a:rPr>
              <a:t>Stagnant</a:t>
            </a:r>
            <a:r>
              <a:rPr lang="en-ZA" dirty="0">
                <a:effectLst/>
                <a:ea typeface="Times New Roman" panose="02020603050405020304" pitchFamily="18" charset="0"/>
              </a:rPr>
              <a:t> water provides an ideal environment for Legionella growth. Areas of the water network that are rarely or infrequently used, such as unused or closed-off wings, low occupancy rooms, or sections of the plumbing system with low flow rates, are particularly susceptible to bacterial proliferation.</a:t>
            </a:r>
          </a:p>
          <a:p>
            <a:pPr marL="0" indent="0">
              <a:buNone/>
            </a:pPr>
            <a:r>
              <a:rPr lang="en-ZA" dirty="0"/>
              <a:t>Stagnant water in hospital settings are all wards with low occupancy or all rooms where the shower is not used daily (i.e. oncology wards where patients maybe too sick to use the shower daily).</a:t>
            </a:r>
          </a:p>
        </p:txBody>
      </p:sp>
      <p:sp>
        <p:nvSpPr>
          <p:cNvPr id="4" name="object 9">
            <a:extLst>
              <a:ext uri="{FF2B5EF4-FFF2-40B4-BE49-F238E27FC236}">
                <a16:creationId xmlns:a16="http://schemas.microsoft.com/office/drawing/2014/main" id="{6FE3AE82-F1D1-B88F-1395-ADA9916E38D5}"/>
              </a:ext>
            </a:extLst>
          </p:cNvPr>
          <p:cNvSpPr/>
          <p:nvPr/>
        </p:nvSpPr>
        <p:spPr>
          <a:xfrm>
            <a:off x="11352476" y="139249"/>
            <a:ext cx="676655" cy="646176"/>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370242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Manometer beer equipment">
            <a:extLst>
              <a:ext uri="{FF2B5EF4-FFF2-40B4-BE49-F238E27FC236}">
                <a16:creationId xmlns:a16="http://schemas.microsoft.com/office/drawing/2014/main" id="{1D91B70A-B7D7-FAC0-80A0-C515F01A37F3}"/>
              </a:ext>
            </a:extLst>
          </p:cNvPr>
          <p:cNvPicPr>
            <a:picLocks noChangeAspect="1"/>
          </p:cNvPicPr>
          <p:nvPr/>
        </p:nvPicPr>
        <p:blipFill>
          <a:blip r:embed="rId2"/>
          <a:srcRect l="33105" r="8073" b="-1"/>
          <a:stretch/>
        </p:blipFill>
        <p:spPr>
          <a:xfrm>
            <a:off x="6103027" y="10"/>
            <a:ext cx="6088971" cy="6857990"/>
          </a:xfrm>
          <a:prstGeom prst="rect">
            <a:avLst/>
          </a:prstGeom>
        </p:spPr>
      </p:pic>
      <p:sp useBgFill="1">
        <p:nvSpPr>
          <p:cNvPr id="16" name="Rectangle 15">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EF975B-5278-9B7D-C3A8-ED7EFA96E7E4}"/>
              </a:ext>
            </a:extLst>
          </p:cNvPr>
          <p:cNvSpPr>
            <a:spLocks noGrp="1"/>
          </p:cNvSpPr>
          <p:nvPr>
            <p:ph type="title"/>
          </p:nvPr>
        </p:nvSpPr>
        <p:spPr>
          <a:xfrm>
            <a:off x="761801" y="328512"/>
            <a:ext cx="4778387" cy="1628970"/>
          </a:xfrm>
        </p:spPr>
        <p:txBody>
          <a:bodyPr anchor="ctr">
            <a:normAutofit/>
          </a:bodyPr>
          <a:lstStyle/>
          <a:p>
            <a:r>
              <a:rPr lang="en-ZA" sz="2800" b="1" dirty="0">
                <a:latin typeface="+mn-lt"/>
              </a:rPr>
              <a:t>2- Disruption- damage of biofilm</a:t>
            </a:r>
          </a:p>
        </p:txBody>
      </p:sp>
      <p:sp>
        <p:nvSpPr>
          <p:cNvPr id="8" name="Content Placeholder 7">
            <a:extLst>
              <a:ext uri="{FF2B5EF4-FFF2-40B4-BE49-F238E27FC236}">
                <a16:creationId xmlns:a16="http://schemas.microsoft.com/office/drawing/2014/main" id="{34AD2831-C275-90A5-32B3-909266EA5985}"/>
              </a:ext>
            </a:extLst>
          </p:cNvPr>
          <p:cNvSpPr txBox="1">
            <a:spLocks noGrp="1"/>
          </p:cNvSpPr>
          <p:nvPr>
            <p:ph idx="1"/>
          </p:nvPr>
        </p:nvSpPr>
        <p:spPr>
          <a:xfrm>
            <a:off x="761799" y="1741931"/>
            <a:ext cx="4659756" cy="337413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900" dirty="0"/>
              <a:t>Construction (including renovations and installation of new equipment): Vibrations and changes in water pressure can dislodge biofilm and release Legionella or other waterborne pathogens. </a:t>
            </a:r>
          </a:p>
          <a:p>
            <a:r>
              <a:rPr lang="en-US" sz="1900" dirty="0"/>
              <a:t>Water main breaks: Changes in water pressure can dislodge biofilm and release Legionella or other waterborne pathogens. </a:t>
            </a:r>
          </a:p>
          <a:p>
            <a:r>
              <a:rPr lang="en-US" sz="1900" dirty="0"/>
              <a:t>Changes in municipal water quality (pH, chlorine…)</a:t>
            </a:r>
            <a:endParaRPr lang="en-ZA" sz="1900" dirty="0"/>
          </a:p>
        </p:txBody>
      </p:sp>
    </p:spTree>
    <p:extLst>
      <p:ext uri="{BB962C8B-B14F-4D97-AF65-F5344CB8AC3E}">
        <p14:creationId xmlns:p14="http://schemas.microsoft.com/office/powerpoint/2010/main" val="1029819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7A351B73-417E-B702-F9BA-E07F05B87A3D}"/>
              </a:ext>
            </a:extLst>
          </p:cNvPr>
          <p:cNvSpPr>
            <a:spLocks noGrp="1"/>
          </p:cNvSpPr>
          <p:nvPr>
            <p:ph idx="1"/>
          </p:nvPr>
        </p:nvSpPr>
        <p:spPr>
          <a:xfrm>
            <a:off x="580060" y="1855513"/>
            <a:ext cx="4739814" cy="4414658"/>
          </a:xfrm>
        </p:spPr>
        <p:txBody>
          <a:bodyPr anchor="ctr">
            <a:normAutofit/>
          </a:bodyPr>
          <a:lstStyle/>
          <a:p>
            <a:pPr marL="0" lvl="0" indent="0">
              <a:buNone/>
              <a:tabLst>
                <a:tab pos="457200" algn="l"/>
              </a:tabLst>
            </a:pPr>
            <a:r>
              <a:rPr lang="en-ZA" sz="2400" b="1" dirty="0">
                <a:effectLst/>
                <a:latin typeface="Calibri" panose="020F0502020204030204" pitchFamily="34" charset="0"/>
                <a:ea typeface="Times New Roman" panose="02020603050405020304" pitchFamily="18" charset="0"/>
              </a:rPr>
              <a:t>3- Temperature:  </a:t>
            </a:r>
            <a:r>
              <a:rPr lang="en-ZA" sz="2400" dirty="0">
                <a:effectLst/>
                <a:latin typeface="Calibri" panose="020F0502020204030204" pitchFamily="34" charset="0"/>
                <a:ea typeface="Times New Roman" panose="02020603050405020304" pitchFamily="18" charset="0"/>
              </a:rPr>
              <a:t>Legionella bacteria thrive in warm water environments. If the temperature of the water in the hospital's distribution system is not adequately controlled, especially in hot water tanks, warm water pipes, or poorly insulated areas, it can promote the growth and survival of Legionella.</a:t>
            </a:r>
          </a:p>
          <a:p>
            <a:pPr marL="0" lvl="0" indent="0">
              <a:buNone/>
              <a:tabLst>
                <a:tab pos="457200" algn="l"/>
              </a:tabLst>
            </a:pPr>
            <a:endParaRPr lang="en-ZA" sz="2000" dirty="0">
              <a:effectLst/>
              <a:latin typeface="Times New Roman" panose="02020603050405020304" pitchFamily="18" charset="0"/>
              <a:ea typeface="Times New Roman" panose="02020603050405020304" pitchFamily="18" charset="0"/>
            </a:endParaRPr>
          </a:p>
          <a:p>
            <a:endParaRPr lang="en-ZA" sz="1800" dirty="0"/>
          </a:p>
        </p:txBody>
      </p:sp>
      <p:sp>
        <p:nvSpPr>
          <p:cNvPr id="20" name="Rectangle 19">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00145B-054B-6B0E-6C5F-C351999B4C1A}"/>
              </a:ext>
            </a:extLst>
          </p:cNvPr>
          <p:cNvSpPr>
            <a:spLocks noGrp="1"/>
          </p:cNvSpPr>
          <p:nvPr>
            <p:ph type="title"/>
          </p:nvPr>
        </p:nvSpPr>
        <p:spPr>
          <a:xfrm>
            <a:off x="486947" y="475084"/>
            <a:ext cx="4963872" cy="986110"/>
          </a:xfrm>
        </p:spPr>
        <p:txBody>
          <a:bodyPr>
            <a:normAutofit/>
          </a:bodyPr>
          <a:lstStyle/>
          <a:p>
            <a:pPr defTabSz="457200"/>
            <a:r>
              <a:rPr lang="en-US" sz="2000" b="1" kern="1200" dirty="0">
                <a:solidFill>
                  <a:srgbClr val="FF0000"/>
                </a:solidFill>
                <a:latin typeface="+mj-lt"/>
                <a:ea typeface="+mj-ea"/>
                <a:cs typeface="+mj-cs"/>
              </a:rPr>
              <a:t>Hot water should be stored above 60˚C and delivered to taps above 50˚C. </a:t>
            </a:r>
            <a:br>
              <a:rPr lang="en-US" sz="2000" b="1" kern="1200" dirty="0">
                <a:solidFill>
                  <a:srgbClr val="FF0000"/>
                </a:solidFill>
                <a:latin typeface="+mj-lt"/>
                <a:ea typeface="+mj-ea"/>
                <a:cs typeface="+mj-cs"/>
              </a:rPr>
            </a:br>
            <a:r>
              <a:rPr lang="en-US" sz="2000" b="1" kern="1200" dirty="0">
                <a:solidFill>
                  <a:srgbClr val="FF0000"/>
                </a:solidFill>
                <a:latin typeface="+mj-lt"/>
                <a:ea typeface="+mj-ea"/>
                <a:cs typeface="+mj-cs"/>
              </a:rPr>
              <a:t>Cold water should be stored below 20˚C.</a:t>
            </a:r>
            <a:endParaRPr lang="en-ZA" sz="2000" b="1" dirty="0">
              <a:solidFill>
                <a:srgbClr val="FF0000"/>
              </a:solidFill>
            </a:endParaRPr>
          </a:p>
        </p:txBody>
      </p:sp>
      <p:pic>
        <p:nvPicPr>
          <p:cNvPr id="5" name="Picture 4">
            <a:extLst>
              <a:ext uri="{FF2B5EF4-FFF2-40B4-BE49-F238E27FC236}">
                <a16:creationId xmlns:a16="http://schemas.microsoft.com/office/drawing/2014/main" id="{978AC135-2463-077A-76EB-6905ADBEA805}"/>
              </a:ext>
            </a:extLst>
          </p:cNvPr>
          <p:cNvPicPr>
            <a:picLocks noChangeAspect="1"/>
          </p:cNvPicPr>
          <p:nvPr/>
        </p:nvPicPr>
        <p:blipFill>
          <a:blip r:embed="rId2"/>
          <a:stretch>
            <a:fillRect/>
          </a:stretch>
        </p:blipFill>
        <p:spPr>
          <a:xfrm>
            <a:off x="6275255" y="948261"/>
            <a:ext cx="3478623" cy="3803734"/>
          </a:xfrm>
          <a:prstGeom prst="rect">
            <a:avLst/>
          </a:prstGeom>
        </p:spPr>
      </p:pic>
      <p:sp>
        <p:nvSpPr>
          <p:cNvPr id="8" name="TextBox 7">
            <a:extLst>
              <a:ext uri="{FF2B5EF4-FFF2-40B4-BE49-F238E27FC236}">
                <a16:creationId xmlns:a16="http://schemas.microsoft.com/office/drawing/2014/main" id="{0F3F3D43-09E8-B997-9C6D-E4DABC662D72}"/>
              </a:ext>
            </a:extLst>
          </p:cNvPr>
          <p:cNvSpPr txBox="1"/>
          <p:nvPr/>
        </p:nvSpPr>
        <p:spPr>
          <a:xfrm>
            <a:off x="6155798" y="4929474"/>
            <a:ext cx="5364950" cy="954107"/>
          </a:xfrm>
          <a:prstGeom prst="rect">
            <a:avLst/>
          </a:prstGeom>
          <a:noFill/>
        </p:spPr>
        <p:txBody>
          <a:bodyPr wrap="square" rtlCol="0">
            <a:spAutoFit/>
          </a:bodyPr>
          <a:lstStyle/>
          <a:p>
            <a:pPr defTabSz="457200">
              <a:spcAft>
                <a:spcPts val="600"/>
              </a:spcAft>
            </a:pPr>
            <a:r>
              <a:rPr lang="en-US" sz="1400" kern="1200" dirty="0">
                <a:solidFill>
                  <a:srgbClr val="FF0000"/>
                </a:solidFill>
                <a:latin typeface="+mn-lt"/>
                <a:ea typeface="+mn-ea"/>
                <a:cs typeface="+mn-cs"/>
              </a:rPr>
              <a:t>The tap temperature should be taken after the water has run for 60 seconds. Beware of cross-contaminating water samples with the thermometer probe. Use 70% alcohol to disinfect the probe between samples. Sent to NHLS preferably on Mondays</a:t>
            </a:r>
            <a:endParaRPr lang="en-ZA" sz="2800" dirty="0">
              <a:solidFill>
                <a:srgbClr val="FF0000"/>
              </a:solidFill>
            </a:endParaRPr>
          </a:p>
        </p:txBody>
      </p:sp>
      <p:sp>
        <p:nvSpPr>
          <p:cNvPr id="3" name="object 9">
            <a:extLst>
              <a:ext uri="{FF2B5EF4-FFF2-40B4-BE49-F238E27FC236}">
                <a16:creationId xmlns:a16="http://schemas.microsoft.com/office/drawing/2014/main" id="{705026F0-0C3E-E71B-C6F9-2B4D743B479A}"/>
              </a:ext>
            </a:extLst>
          </p:cNvPr>
          <p:cNvSpPr/>
          <p:nvPr/>
        </p:nvSpPr>
        <p:spPr>
          <a:xfrm>
            <a:off x="11352476" y="139249"/>
            <a:ext cx="676655" cy="64617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40812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F847A8-2E3C-186E-9DE4-87C8AD490D81}"/>
              </a:ext>
            </a:extLst>
          </p:cNvPr>
          <p:cNvSpPr>
            <a:spLocks noGrp="1"/>
          </p:cNvSpPr>
          <p:nvPr>
            <p:ph type="title"/>
          </p:nvPr>
        </p:nvSpPr>
        <p:spPr>
          <a:xfrm>
            <a:off x="808638" y="386930"/>
            <a:ext cx="9236700" cy="1188950"/>
          </a:xfrm>
        </p:spPr>
        <p:txBody>
          <a:bodyPr anchor="b">
            <a:normAutofit/>
          </a:bodyPr>
          <a:lstStyle/>
          <a:p>
            <a:r>
              <a:rPr lang="en-US" sz="5400" dirty="0"/>
              <a:t>Other risks</a:t>
            </a:r>
            <a:endParaRPr lang="en-ZA" sz="5400" dirty="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C6BC600-B72E-2D38-8F36-E55969404DF8}"/>
              </a:ext>
            </a:extLst>
          </p:cNvPr>
          <p:cNvSpPr>
            <a:spLocks noGrp="1"/>
          </p:cNvSpPr>
          <p:nvPr>
            <p:ph idx="1"/>
          </p:nvPr>
        </p:nvSpPr>
        <p:spPr>
          <a:xfrm>
            <a:off x="619847" y="2361020"/>
            <a:ext cx="10143668" cy="3831961"/>
          </a:xfrm>
        </p:spPr>
        <p:txBody>
          <a:bodyPr anchor="ctr">
            <a:normAutofit fontScale="85000" lnSpcReduction="20000"/>
          </a:bodyPr>
          <a:lstStyle/>
          <a:p>
            <a:pPr marL="0" indent="0">
              <a:buNone/>
            </a:pPr>
            <a:r>
              <a:rPr lang="en-ZA" sz="2100" b="1" dirty="0">
                <a:effectLst/>
                <a:ea typeface="Times New Roman" panose="02020603050405020304" pitchFamily="18" charset="0"/>
              </a:rPr>
              <a:t>4 Dead Legs and Dead Ends</a:t>
            </a:r>
            <a:r>
              <a:rPr lang="en-ZA" sz="2100" dirty="0">
                <a:effectLst/>
                <a:ea typeface="Times New Roman" panose="02020603050405020304" pitchFamily="18" charset="0"/>
              </a:rPr>
              <a:t>: </a:t>
            </a:r>
          </a:p>
          <a:p>
            <a:pPr marL="0" indent="0">
              <a:buNone/>
            </a:pPr>
            <a:r>
              <a:rPr lang="en-ZA" sz="2100" dirty="0">
                <a:effectLst/>
                <a:ea typeface="Times New Roman" panose="02020603050405020304" pitchFamily="18" charset="0"/>
              </a:rPr>
              <a:t>Dead legs refer to sections of the water network that have little to no flow, such as pipes that have been capped or disconnected. Dead ends occur when a pipe terminates without proper flushing or circulation. These areas can promote stagnation and create favourable conditions for legionella growth.</a:t>
            </a:r>
          </a:p>
          <a:p>
            <a:pPr marL="0" lvl="0" indent="0">
              <a:buNone/>
              <a:tabLst>
                <a:tab pos="457200" algn="l"/>
              </a:tabLst>
            </a:pPr>
            <a:r>
              <a:rPr lang="en-ZA" sz="2100" b="1" dirty="0">
                <a:effectLst/>
                <a:ea typeface="Times New Roman" panose="02020603050405020304" pitchFamily="18" charset="0"/>
              </a:rPr>
              <a:t>5- Contaminated Water Sources: </a:t>
            </a:r>
            <a:r>
              <a:rPr lang="en-ZA" sz="2100" dirty="0">
                <a:effectLst/>
                <a:ea typeface="Times New Roman" panose="02020603050405020304" pitchFamily="18" charset="0"/>
              </a:rPr>
              <a:t>If the hospital's water supply is contaminated with Legionella bacteria, it can introduce the pathogen into the water network. This can occur due to inadequate water treatment, contaminated municipal water supplies, or cross-connections with non-potable water sources.</a:t>
            </a:r>
          </a:p>
          <a:p>
            <a:pPr marL="0" lvl="0" indent="0">
              <a:buNone/>
              <a:tabLst>
                <a:tab pos="457200" algn="l"/>
              </a:tabLst>
            </a:pPr>
            <a:r>
              <a:rPr lang="en-ZA" sz="2100" b="1" dirty="0">
                <a:effectLst/>
                <a:ea typeface="Times New Roman" panose="02020603050405020304" pitchFamily="18" charset="0"/>
              </a:rPr>
              <a:t>6- Construction and Plumbing Work: </a:t>
            </a:r>
            <a:r>
              <a:rPr lang="en-ZA" sz="2100" dirty="0">
                <a:effectLst/>
                <a:ea typeface="Times New Roman" panose="02020603050405020304" pitchFamily="18" charset="0"/>
              </a:rPr>
              <a:t>During construction, renovation, or plumbing work, the water system may be temporarily disrupted or modified, which can lead to the introduction of Legionella into the network. Pipe damage, improper flushing, or inadequate disinfection following the work can increase the risk of contamination.</a:t>
            </a:r>
          </a:p>
          <a:p>
            <a:pPr marL="0" lvl="0" indent="0">
              <a:buNone/>
              <a:tabLst>
                <a:tab pos="457200" algn="l"/>
              </a:tabLst>
            </a:pPr>
            <a:r>
              <a:rPr lang="en-ZA" sz="2100" b="1" dirty="0">
                <a:effectLst/>
                <a:ea typeface="Times New Roman" panose="02020603050405020304" pitchFamily="18" charset="0"/>
              </a:rPr>
              <a:t>7- Water Treatment System Issues: </a:t>
            </a:r>
            <a:r>
              <a:rPr lang="en-ZA" sz="2100" dirty="0">
                <a:effectLst/>
                <a:ea typeface="Times New Roman" panose="02020603050405020304" pitchFamily="18" charset="0"/>
              </a:rPr>
              <a:t>Inadequate design, operation, or maintenance of water treatment systems, such as cooling towers or water filtration units, can contribute to Legionella contamination. These systems should be regularly inspected, cleaned, and properly disinfected to minimize the risk.</a:t>
            </a:r>
          </a:p>
          <a:p>
            <a:pPr marL="0" lvl="0" indent="0">
              <a:buNone/>
              <a:tabLst>
                <a:tab pos="457200" algn="l"/>
              </a:tabLst>
            </a:pPr>
            <a:r>
              <a:rPr lang="en-ZA" sz="2100" dirty="0">
                <a:ea typeface="Times New Roman" panose="02020603050405020304" pitchFamily="18" charset="0"/>
              </a:rPr>
              <a:t>Annual cleaning of water tanks- disinfection of shower heads</a:t>
            </a:r>
            <a:endParaRPr lang="en-ZA" sz="2100" dirty="0">
              <a:effectLst/>
              <a:ea typeface="Times New Roman" panose="02020603050405020304" pitchFamily="18" charset="0"/>
            </a:endParaRPr>
          </a:p>
          <a:p>
            <a:endParaRPr lang="en-ZA" sz="1700" dirty="0"/>
          </a:p>
        </p:txBody>
      </p:sp>
      <p:pic>
        <p:nvPicPr>
          <p:cNvPr id="4" name="Picture 3">
            <a:extLst>
              <a:ext uri="{FF2B5EF4-FFF2-40B4-BE49-F238E27FC236}">
                <a16:creationId xmlns:a16="http://schemas.microsoft.com/office/drawing/2014/main" id="{F5DA281A-18F6-49EE-CFBA-A60544939359}"/>
              </a:ext>
            </a:extLst>
          </p:cNvPr>
          <p:cNvPicPr>
            <a:picLocks noChangeAspect="1"/>
          </p:cNvPicPr>
          <p:nvPr/>
        </p:nvPicPr>
        <p:blipFill rotWithShape="1">
          <a:blip r:embed="rId2"/>
          <a:srcRect l="9774" r="21272" b="1"/>
          <a:stretch/>
        </p:blipFill>
        <p:spPr>
          <a:xfrm>
            <a:off x="7691121" y="326190"/>
            <a:ext cx="2217868" cy="2140373"/>
          </a:xfrm>
          <a:prstGeom prst="rect">
            <a:avLst/>
          </a:prstGeom>
        </p:spPr>
      </p:pic>
      <p:sp>
        <p:nvSpPr>
          <p:cNvPr id="5" name="object 9">
            <a:extLst>
              <a:ext uri="{FF2B5EF4-FFF2-40B4-BE49-F238E27FC236}">
                <a16:creationId xmlns:a16="http://schemas.microsoft.com/office/drawing/2014/main" id="{B464B486-DECC-D8D1-865B-598DEEC31E65}"/>
              </a:ext>
            </a:extLst>
          </p:cNvPr>
          <p:cNvSpPr/>
          <p:nvPr/>
        </p:nvSpPr>
        <p:spPr>
          <a:xfrm>
            <a:off x="11352476" y="139249"/>
            <a:ext cx="676655" cy="64617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67313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2070828-E616-4355-9C8A-A1065032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55161C6-1218-4EAF-A9E9-A319CFD76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747" y="1905000"/>
            <a:ext cx="4536800" cy="3141047"/>
          </a:xfrm>
          <a:custGeom>
            <a:avLst/>
            <a:gdLst>
              <a:gd name="connsiteX0" fmla="*/ 3362388 w 6230568"/>
              <a:gd name="connsiteY0" fmla="*/ 861 h 4239440"/>
              <a:gd name="connsiteX1" fmla="*/ 4026621 w 6230568"/>
              <a:gd name="connsiteY1" fmla="*/ 15392 h 4239440"/>
              <a:gd name="connsiteX2" fmla="*/ 5114556 w 6230568"/>
              <a:gd name="connsiteY2" fmla="*/ 34130 h 4239440"/>
              <a:gd name="connsiteX3" fmla="*/ 5776495 w 6230568"/>
              <a:gd name="connsiteY3" fmla="*/ 112905 h 4239440"/>
              <a:gd name="connsiteX4" fmla="*/ 5862918 w 6230568"/>
              <a:gd name="connsiteY4" fmla="*/ 141585 h 4239440"/>
              <a:gd name="connsiteX5" fmla="*/ 5840738 w 6230568"/>
              <a:gd name="connsiteY5" fmla="*/ 200475 h 4239440"/>
              <a:gd name="connsiteX6" fmla="*/ 5691219 w 6230568"/>
              <a:gd name="connsiteY6" fmla="*/ 216153 h 4239440"/>
              <a:gd name="connsiteX7" fmla="*/ 5773053 w 6230568"/>
              <a:gd name="connsiteY7" fmla="*/ 260130 h 4239440"/>
              <a:gd name="connsiteX8" fmla="*/ 5593324 w 6230568"/>
              <a:gd name="connsiteY8" fmla="*/ 293781 h 4239440"/>
              <a:gd name="connsiteX9" fmla="*/ 5617033 w 6230568"/>
              <a:gd name="connsiteY9" fmla="*/ 317108 h 4239440"/>
              <a:gd name="connsiteX10" fmla="*/ 5641124 w 6230568"/>
              <a:gd name="connsiteY10" fmla="*/ 339287 h 4239440"/>
              <a:gd name="connsiteX11" fmla="*/ 5299256 w 6230568"/>
              <a:gd name="connsiteY11" fmla="*/ 396265 h 4239440"/>
              <a:gd name="connsiteX12" fmla="*/ 5703073 w 6230568"/>
              <a:gd name="connsiteY12" fmla="*/ 500661 h 4239440"/>
              <a:gd name="connsiteX13" fmla="*/ 5629652 w 6230568"/>
              <a:gd name="connsiteY13" fmla="*/ 556874 h 4239440"/>
              <a:gd name="connsiteX14" fmla="*/ 5862918 w 6230568"/>
              <a:gd name="connsiteY14" fmla="*/ 645591 h 4239440"/>
              <a:gd name="connsiteX15" fmla="*/ 6052207 w 6230568"/>
              <a:gd name="connsiteY15" fmla="*/ 756106 h 4239440"/>
              <a:gd name="connsiteX16" fmla="*/ 6158515 w 6230568"/>
              <a:gd name="connsiteY16" fmla="*/ 901419 h 4239440"/>
              <a:gd name="connsiteX17" fmla="*/ 6195990 w 6230568"/>
              <a:gd name="connsiteY17" fmla="*/ 966427 h 4239440"/>
              <a:gd name="connsiteX18" fmla="*/ 6229642 w 6230568"/>
              <a:gd name="connsiteY18" fmla="*/ 1034878 h 4239440"/>
              <a:gd name="connsiteX19" fmla="*/ 6171516 w 6230568"/>
              <a:gd name="connsiteY19" fmla="*/ 1102946 h 4239440"/>
              <a:gd name="connsiteX20" fmla="*/ 6133659 w 6230568"/>
              <a:gd name="connsiteY20" fmla="*/ 1185545 h 4239440"/>
              <a:gd name="connsiteX21" fmla="*/ 6168458 w 6230568"/>
              <a:gd name="connsiteY21" fmla="*/ 1234110 h 4239440"/>
              <a:gd name="connsiteX22" fmla="*/ 6169222 w 6230568"/>
              <a:gd name="connsiteY22" fmla="*/ 1342712 h 4239440"/>
              <a:gd name="connsiteX23" fmla="*/ 6145131 w 6230568"/>
              <a:gd name="connsiteY23" fmla="*/ 1393954 h 4239440"/>
              <a:gd name="connsiteX24" fmla="*/ 6071709 w 6230568"/>
              <a:gd name="connsiteY24" fmla="*/ 1505233 h 4239440"/>
              <a:gd name="connsiteX25" fmla="*/ 6009378 w 6230568"/>
              <a:gd name="connsiteY25" fmla="*/ 1530089 h 4239440"/>
              <a:gd name="connsiteX26" fmla="*/ 6015879 w 6230568"/>
              <a:gd name="connsiteY26" fmla="*/ 1979030 h 4239440"/>
              <a:gd name="connsiteX27" fmla="*/ 6061385 w 6230568"/>
              <a:gd name="connsiteY27" fmla="*/ 2196234 h 4239440"/>
              <a:gd name="connsiteX28" fmla="*/ 6029263 w 6230568"/>
              <a:gd name="connsiteY28" fmla="*/ 2440972 h 4239440"/>
              <a:gd name="connsiteX29" fmla="*/ 6135571 w 6230568"/>
              <a:gd name="connsiteY29" fmla="*/ 2621848 h 4239440"/>
              <a:gd name="connsiteX30" fmla="*/ 6091594 w 6230568"/>
              <a:gd name="connsiteY30" fmla="*/ 2691446 h 4239440"/>
              <a:gd name="connsiteX31" fmla="*/ 6215493 w 6230568"/>
              <a:gd name="connsiteY31" fmla="*/ 2769456 h 4239440"/>
              <a:gd name="connsiteX32" fmla="*/ 6100389 w 6230568"/>
              <a:gd name="connsiteY32" fmla="*/ 2880352 h 4239440"/>
              <a:gd name="connsiteX33" fmla="*/ 5909953 w 6230568"/>
              <a:gd name="connsiteY33" fmla="*/ 3053963 h 4239440"/>
              <a:gd name="connsiteX34" fmla="*/ 5741696 w 6230568"/>
              <a:gd name="connsiteY34" fmla="*/ 3798118 h 4239440"/>
              <a:gd name="connsiteX35" fmla="*/ 5493899 w 6230568"/>
              <a:gd name="connsiteY35" fmla="*/ 4026795 h 4239440"/>
              <a:gd name="connsiteX36" fmla="*/ 3773471 w 6230568"/>
              <a:gd name="connsiteY36" fmla="*/ 4239028 h 4239440"/>
              <a:gd name="connsiteX37" fmla="*/ 2569285 w 6230568"/>
              <a:gd name="connsiteY37" fmla="*/ 4103275 h 4239440"/>
              <a:gd name="connsiteX38" fmla="*/ 2693948 w 6230568"/>
              <a:gd name="connsiteY38" fmla="*/ 4061593 h 4239440"/>
              <a:gd name="connsiteX39" fmla="*/ 2588788 w 6230568"/>
              <a:gd name="connsiteY39" fmla="*/ 4062358 h 4239440"/>
              <a:gd name="connsiteX40" fmla="*/ 2300073 w 6230568"/>
              <a:gd name="connsiteY40" fmla="*/ 4008822 h 4239440"/>
              <a:gd name="connsiteX41" fmla="*/ 1508500 w 6230568"/>
              <a:gd name="connsiteY41" fmla="*/ 3798118 h 4239440"/>
              <a:gd name="connsiteX42" fmla="*/ 1061089 w 6230568"/>
              <a:gd name="connsiteY42" fmla="*/ 3697546 h 4239440"/>
              <a:gd name="connsiteX43" fmla="*/ 939102 w 6230568"/>
              <a:gd name="connsiteY43" fmla="*/ 3648216 h 4239440"/>
              <a:gd name="connsiteX44" fmla="*/ 1243495 w 6230568"/>
              <a:gd name="connsiteY44" fmla="*/ 3624890 h 4239440"/>
              <a:gd name="connsiteX45" fmla="*/ 1083651 w 6230568"/>
              <a:gd name="connsiteY45" fmla="*/ 3595827 h 4239440"/>
              <a:gd name="connsiteX46" fmla="*/ 966636 w 6230568"/>
              <a:gd name="connsiteY46" fmla="*/ 3605770 h 4239440"/>
              <a:gd name="connsiteX47" fmla="*/ 885566 w 6230568"/>
              <a:gd name="connsiteY47" fmla="*/ 3609976 h 4239440"/>
              <a:gd name="connsiteX48" fmla="*/ 641976 w 6230568"/>
              <a:gd name="connsiteY48" fmla="*/ 3567912 h 4239440"/>
              <a:gd name="connsiteX49" fmla="*/ 399533 w 6230568"/>
              <a:gd name="connsiteY49" fmla="*/ 3583590 h 4239440"/>
              <a:gd name="connsiteX50" fmla="*/ 409093 w 6230568"/>
              <a:gd name="connsiteY50" fmla="*/ 3548792 h 4239440"/>
              <a:gd name="connsiteX51" fmla="*/ 792642 w 6230568"/>
              <a:gd name="connsiteY51" fmla="*/ 3417628 h 4239440"/>
              <a:gd name="connsiteX52" fmla="*/ 771610 w 6230568"/>
              <a:gd name="connsiteY52" fmla="*/ 3345736 h 4239440"/>
              <a:gd name="connsiteX53" fmla="*/ 945986 w 6230568"/>
              <a:gd name="connsiteY53" fmla="*/ 3317056 h 4239440"/>
              <a:gd name="connsiteX54" fmla="*/ 892449 w 6230568"/>
              <a:gd name="connsiteY54" fmla="*/ 3285316 h 4239440"/>
              <a:gd name="connsiteX55" fmla="*/ 949045 w 6230568"/>
              <a:gd name="connsiteY55" fmla="*/ 3262755 h 4239440"/>
              <a:gd name="connsiteX56" fmla="*/ 1252673 w 6230568"/>
              <a:gd name="connsiteY56" fmla="*/ 3200041 h 4239440"/>
              <a:gd name="connsiteX57" fmla="*/ 388825 w 6230568"/>
              <a:gd name="connsiteY57" fmla="*/ 3176714 h 4239440"/>
              <a:gd name="connsiteX58" fmla="*/ 127644 w 6230568"/>
              <a:gd name="connsiteY58" fmla="*/ 3111323 h 4239440"/>
              <a:gd name="connsiteX59" fmla="*/ 437008 w 6230568"/>
              <a:gd name="connsiteY59" fmla="*/ 2921652 h 4239440"/>
              <a:gd name="connsiteX60" fmla="*/ 601441 w 6230568"/>
              <a:gd name="connsiteY60" fmla="*/ 2840965 h 4239440"/>
              <a:gd name="connsiteX61" fmla="*/ 330700 w 6230568"/>
              <a:gd name="connsiteY61" fmla="*/ 2859320 h 4239440"/>
              <a:gd name="connsiteX62" fmla="*/ 534521 w 6230568"/>
              <a:gd name="connsiteY62" fmla="*/ 2720126 h 4239440"/>
              <a:gd name="connsiteX63" fmla="*/ 492839 w 6230568"/>
              <a:gd name="connsiteY63" fmla="*/ 2694505 h 4239440"/>
              <a:gd name="connsiteX64" fmla="*/ 416358 w 6230568"/>
              <a:gd name="connsiteY64" fmla="*/ 2677297 h 4239440"/>
              <a:gd name="connsiteX65" fmla="*/ 761285 w 6230568"/>
              <a:gd name="connsiteY65" fmla="*/ 2589726 h 4239440"/>
              <a:gd name="connsiteX66" fmla="*/ 664920 w 6230568"/>
              <a:gd name="connsiteY66" fmla="*/ 2466593 h 4239440"/>
              <a:gd name="connsiteX67" fmla="*/ 740253 w 6230568"/>
              <a:gd name="connsiteY67" fmla="*/ 2438677 h 4239440"/>
              <a:gd name="connsiteX68" fmla="*/ 650006 w 6230568"/>
              <a:gd name="connsiteY68" fmla="*/ 2435236 h 4239440"/>
              <a:gd name="connsiteX69" fmla="*/ 578879 w 6230568"/>
              <a:gd name="connsiteY69" fmla="*/ 2435618 h 4239440"/>
              <a:gd name="connsiteX70" fmla="*/ 451157 w 6230568"/>
              <a:gd name="connsiteY70" fmla="*/ 2404644 h 4239440"/>
              <a:gd name="connsiteX71" fmla="*/ 2216 w 6230568"/>
              <a:gd name="connsiteY71" fmla="*/ 2456650 h 4239440"/>
              <a:gd name="connsiteX72" fmla="*/ 97052 w 6230568"/>
              <a:gd name="connsiteY72" fmla="*/ 2383611 h 4239440"/>
              <a:gd name="connsiteX73" fmla="*/ 210626 w 6230568"/>
              <a:gd name="connsiteY73" fmla="*/ 2341930 h 4239440"/>
              <a:gd name="connsiteX74" fmla="*/ 57282 w 6230568"/>
              <a:gd name="connsiteY74" fmla="*/ 2319750 h 4239440"/>
              <a:gd name="connsiteX75" fmla="*/ 365499 w 6230568"/>
              <a:gd name="connsiteY75" fmla="*/ 2250153 h 4239440"/>
              <a:gd name="connsiteX76" fmla="*/ 290548 w 6230568"/>
              <a:gd name="connsiteY76" fmla="*/ 2187821 h 4239440"/>
              <a:gd name="connsiteX77" fmla="*/ 482896 w 6230568"/>
              <a:gd name="connsiteY77" fmla="*/ 1906755 h 4239440"/>
              <a:gd name="connsiteX78" fmla="*/ 867211 w 6230568"/>
              <a:gd name="connsiteY78" fmla="*/ 1747294 h 4239440"/>
              <a:gd name="connsiteX79" fmla="*/ 1063766 w 6230568"/>
              <a:gd name="connsiteY79" fmla="*/ 1734674 h 4239440"/>
              <a:gd name="connsiteX80" fmla="*/ 1008701 w 6230568"/>
              <a:gd name="connsiteY80" fmla="*/ 1683432 h 4239440"/>
              <a:gd name="connsiteX81" fmla="*/ 1152865 w 6230568"/>
              <a:gd name="connsiteY81" fmla="*/ 1394719 h 4239440"/>
              <a:gd name="connsiteX82" fmla="*/ 998376 w 6230568"/>
              <a:gd name="connsiteY82" fmla="*/ 1411927 h 4239440"/>
              <a:gd name="connsiteX83" fmla="*/ 206419 w 6230568"/>
              <a:gd name="connsiteY83" fmla="*/ 1424164 h 4239440"/>
              <a:gd name="connsiteX84" fmla="*/ 128027 w 6230568"/>
              <a:gd name="connsiteY84" fmla="*/ 1413074 h 4239440"/>
              <a:gd name="connsiteX85" fmla="*/ 672950 w 6230568"/>
              <a:gd name="connsiteY85" fmla="*/ 1268143 h 4239440"/>
              <a:gd name="connsiteX86" fmla="*/ 457658 w 6230568"/>
              <a:gd name="connsiteY86" fmla="*/ 1229138 h 4239440"/>
              <a:gd name="connsiteX87" fmla="*/ 407945 w 6230568"/>
              <a:gd name="connsiteY87" fmla="*/ 1213459 h 4239440"/>
              <a:gd name="connsiteX88" fmla="*/ 453451 w 6230568"/>
              <a:gd name="connsiteY88" fmla="*/ 1172924 h 4239440"/>
              <a:gd name="connsiteX89" fmla="*/ 568172 w 6230568"/>
              <a:gd name="connsiteY89" fmla="*/ 1132007 h 4239440"/>
              <a:gd name="connsiteX90" fmla="*/ 255367 w 6230568"/>
              <a:gd name="connsiteY90" fmla="*/ 1190898 h 4239440"/>
              <a:gd name="connsiteX91" fmla="*/ 277546 w 6230568"/>
              <a:gd name="connsiteY91" fmla="*/ 1128567 h 4239440"/>
              <a:gd name="connsiteX92" fmla="*/ 246572 w 6230568"/>
              <a:gd name="connsiteY92" fmla="*/ 1072353 h 4239440"/>
              <a:gd name="connsiteX93" fmla="*/ 422859 w 6230568"/>
              <a:gd name="connsiteY93" fmla="*/ 1000078 h 4239440"/>
              <a:gd name="connsiteX94" fmla="*/ 668362 w 6230568"/>
              <a:gd name="connsiteY94" fmla="*/ 858972 h 4239440"/>
              <a:gd name="connsiteX95" fmla="*/ 914629 w 6230568"/>
              <a:gd name="connsiteY95" fmla="*/ 768725 h 4239440"/>
              <a:gd name="connsiteX96" fmla="*/ 1117684 w 6230568"/>
              <a:gd name="connsiteY96" fmla="*/ 688420 h 4239440"/>
              <a:gd name="connsiteX97" fmla="*/ 928778 w 6230568"/>
              <a:gd name="connsiteY97" fmla="*/ 701040 h 4239440"/>
              <a:gd name="connsiteX98" fmla="*/ 1243877 w 6230568"/>
              <a:gd name="connsiteY98" fmla="*/ 574464 h 4239440"/>
              <a:gd name="connsiteX99" fmla="*/ 1291678 w 6230568"/>
              <a:gd name="connsiteY99" fmla="*/ 566434 h 4239440"/>
              <a:gd name="connsiteX100" fmla="*/ 1797596 w 6230568"/>
              <a:gd name="connsiteY100" fmla="*/ 476952 h 4239440"/>
              <a:gd name="connsiteX101" fmla="*/ 1895491 w 6230568"/>
              <a:gd name="connsiteY101" fmla="*/ 432593 h 4239440"/>
              <a:gd name="connsiteX102" fmla="*/ 1782682 w 6230568"/>
              <a:gd name="connsiteY102" fmla="*/ 423033 h 4239440"/>
              <a:gd name="connsiteX103" fmla="*/ 1406781 w 6230568"/>
              <a:gd name="connsiteY103" fmla="*/ 449419 h 4239440"/>
              <a:gd name="connsiteX104" fmla="*/ 1662226 w 6230568"/>
              <a:gd name="connsiteY104" fmla="*/ 393970 h 4239440"/>
              <a:gd name="connsiteX105" fmla="*/ 1383837 w 6230568"/>
              <a:gd name="connsiteY105" fmla="*/ 376762 h 4239440"/>
              <a:gd name="connsiteX106" fmla="*/ 1318063 w 6230568"/>
              <a:gd name="connsiteY106" fmla="*/ 333168 h 4239440"/>
              <a:gd name="connsiteX107" fmla="*/ 1365099 w 6230568"/>
              <a:gd name="connsiteY107" fmla="*/ 290722 h 4239440"/>
              <a:gd name="connsiteX108" fmla="*/ 1536798 w 6230568"/>
              <a:gd name="connsiteY108" fmla="*/ 244069 h 4239440"/>
              <a:gd name="connsiteX109" fmla="*/ 1711938 w 6230568"/>
              <a:gd name="connsiteY109" fmla="*/ 175619 h 4239440"/>
              <a:gd name="connsiteX110" fmla="*/ 2273687 w 6230568"/>
              <a:gd name="connsiteY110" fmla="*/ 78488 h 4239440"/>
              <a:gd name="connsiteX111" fmla="*/ 2646913 w 6230568"/>
              <a:gd name="connsiteY111" fmla="*/ 46749 h 4239440"/>
              <a:gd name="connsiteX112" fmla="*/ 3362388 w 6230568"/>
              <a:gd name="connsiteY112" fmla="*/ 861 h 423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230568" h="4239440">
                <a:moveTo>
                  <a:pt x="3362388" y="861"/>
                </a:moveTo>
                <a:cubicBezTo>
                  <a:pt x="3584946" y="-3346"/>
                  <a:pt x="3805210" y="8891"/>
                  <a:pt x="4026621" y="15392"/>
                </a:cubicBezTo>
                <a:cubicBezTo>
                  <a:pt x="4388374" y="26482"/>
                  <a:pt x="4752039" y="26099"/>
                  <a:pt x="5114556" y="34130"/>
                </a:cubicBezTo>
                <a:cubicBezTo>
                  <a:pt x="5340556" y="39101"/>
                  <a:pt x="5563879" y="57074"/>
                  <a:pt x="5776495" y="112905"/>
                </a:cubicBezTo>
                <a:cubicBezTo>
                  <a:pt x="5806322" y="120935"/>
                  <a:pt x="5839973" y="122465"/>
                  <a:pt x="5862918" y="141585"/>
                </a:cubicBezTo>
                <a:cubicBezTo>
                  <a:pt x="5888539" y="162999"/>
                  <a:pt x="5878214" y="194356"/>
                  <a:pt x="5840738" y="200475"/>
                </a:cubicBezTo>
                <a:cubicBezTo>
                  <a:pt x="5792938" y="208505"/>
                  <a:pt x="5743991" y="210800"/>
                  <a:pt x="5691219" y="216153"/>
                </a:cubicBezTo>
                <a:cubicBezTo>
                  <a:pt x="5711486" y="245598"/>
                  <a:pt x="5760434" y="223419"/>
                  <a:pt x="5773053" y="260130"/>
                </a:cubicBezTo>
                <a:cubicBezTo>
                  <a:pt x="5716458" y="285368"/>
                  <a:pt x="5648008" y="268925"/>
                  <a:pt x="5593324" y="293781"/>
                </a:cubicBezTo>
                <a:cubicBezTo>
                  <a:pt x="5594854" y="310989"/>
                  <a:pt x="5607090" y="312519"/>
                  <a:pt x="5617033" y="317108"/>
                </a:cubicBezTo>
                <a:cubicBezTo>
                  <a:pt x="5626976" y="321314"/>
                  <a:pt x="5651831" y="315196"/>
                  <a:pt x="5641124" y="339287"/>
                </a:cubicBezTo>
                <a:cubicBezTo>
                  <a:pt x="5527551" y="353818"/>
                  <a:pt x="5418949" y="403148"/>
                  <a:pt x="5299256" y="396265"/>
                </a:cubicBezTo>
                <a:cubicBezTo>
                  <a:pt x="5447247" y="409649"/>
                  <a:pt x="5572292" y="464333"/>
                  <a:pt x="5703073" y="500661"/>
                </a:cubicBezTo>
                <a:cubicBezTo>
                  <a:pt x="5697720" y="543490"/>
                  <a:pt x="5644949" y="526282"/>
                  <a:pt x="5629652" y="556874"/>
                </a:cubicBezTo>
                <a:cubicBezTo>
                  <a:pt x="5713398" y="578288"/>
                  <a:pt x="5793703" y="603527"/>
                  <a:pt x="5862918" y="645591"/>
                </a:cubicBezTo>
                <a:cubicBezTo>
                  <a:pt x="5925250" y="683449"/>
                  <a:pt x="5984521" y="725131"/>
                  <a:pt x="6052207" y="756106"/>
                </a:cubicBezTo>
                <a:cubicBezTo>
                  <a:pt x="6123334" y="788611"/>
                  <a:pt x="6166545" y="830293"/>
                  <a:pt x="6158515" y="901419"/>
                </a:cubicBezTo>
                <a:cubicBezTo>
                  <a:pt x="6155073" y="930482"/>
                  <a:pt x="6164251" y="954955"/>
                  <a:pt x="6195990" y="966427"/>
                </a:cubicBezTo>
                <a:cubicBezTo>
                  <a:pt x="6235378" y="980576"/>
                  <a:pt x="6231172" y="1001990"/>
                  <a:pt x="6229642" y="1034878"/>
                </a:cubicBezTo>
                <a:cubicBezTo>
                  <a:pt x="6227347" y="1074265"/>
                  <a:pt x="6207080" y="1089562"/>
                  <a:pt x="6171516" y="1102946"/>
                </a:cubicBezTo>
                <a:cubicBezTo>
                  <a:pt x="6120657" y="1121682"/>
                  <a:pt x="6120274" y="1150745"/>
                  <a:pt x="6133659" y="1185545"/>
                </a:cubicBezTo>
                <a:cubicBezTo>
                  <a:pt x="6140925" y="1204664"/>
                  <a:pt x="6152014" y="1219961"/>
                  <a:pt x="6168458" y="1234110"/>
                </a:cubicBezTo>
                <a:cubicBezTo>
                  <a:pt x="6225435" y="1283439"/>
                  <a:pt x="6225053" y="1284204"/>
                  <a:pt x="6169222" y="1342712"/>
                </a:cubicBezTo>
                <a:cubicBezTo>
                  <a:pt x="6154308" y="1358390"/>
                  <a:pt x="6138247" y="1368715"/>
                  <a:pt x="6145131" y="1393954"/>
                </a:cubicBezTo>
                <a:cubicBezTo>
                  <a:pt x="6168458" y="1477700"/>
                  <a:pt x="6165398" y="1477700"/>
                  <a:pt x="6071709" y="1505233"/>
                </a:cubicBezTo>
                <a:cubicBezTo>
                  <a:pt x="6050295" y="1511734"/>
                  <a:pt x="6021615" y="1505998"/>
                  <a:pt x="6009378" y="1530089"/>
                </a:cubicBezTo>
                <a:cubicBezTo>
                  <a:pt x="6017026" y="1547680"/>
                  <a:pt x="5999053" y="1972146"/>
                  <a:pt x="6015879" y="1979030"/>
                </a:cubicBezTo>
                <a:cubicBezTo>
                  <a:pt x="6147425" y="2032948"/>
                  <a:pt x="6163868" y="2096427"/>
                  <a:pt x="6061385" y="2196234"/>
                </a:cubicBezTo>
                <a:cubicBezTo>
                  <a:pt x="5992552" y="2263155"/>
                  <a:pt x="6000582" y="2372522"/>
                  <a:pt x="6029263" y="2440972"/>
                </a:cubicBezTo>
                <a:cubicBezTo>
                  <a:pt x="6137482" y="2471182"/>
                  <a:pt x="6113774" y="2551486"/>
                  <a:pt x="6135571" y="2621848"/>
                </a:cubicBezTo>
                <a:cubicBezTo>
                  <a:pt x="6151632" y="2674620"/>
                  <a:pt x="6088535" y="2667354"/>
                  <a:pt x="6091594" y="2691446"/>
                </a:cubicBezTo>
                <a:cubicBezTo>
                  <a:pt x="6131364" y="2720508"/>
                  <a:pt x="6184518" y="2729686"/>
                  <a:pt x="6215493" y="2769456"/>
                </a:cubicBezTo>
                <a:cubicBezTo>
                  <a:pt x="6159662" y="2798518"/>
                  <a:pt x="6131364" y="2839435"/>
                  <a:pt x="6100389" y="2880352"/>
                </a:cubicBezTo>
                <a:cubicBezTo>
                  <a:pt x="6050295" y="2946890"/>
                  <a:pt x="5982227" y="3003103"/>
                  <a:pt x="5909953" y="3053963"/>
                </a:cubicBezTo>
                <a:cubicBezTo>
                  <a:pt x="5873243" y="3408068"/>
                  <a:pt x="5754698" y="3779763"/>
                  <a:pt x="5741696" y="3798118"/>
                </a:cubicBezTo>
                <a:cubicBezTo>
                  <a:pt x="5688160" y="3792764"/>
                  <a:pt x="5584146" y="4006910"/>
                  <a:pt x="5493899" y="4026795"/>
                </a:cubicBezTo>
                <a:cubicBezTo>
                  <a:pt x="5399063" y="4048592"/>
                  <a:pt x="3988763" y="4249736"/>
                  <a:pt x="3773471" y="4239028"/>
                </a:cubicBezTo>
                <a:cubicBezTo>
                  <a:pt x="2603319" y="4182050"/>
                  <a:pt x="2569285" y="4103275"/>
                  <a:pt x="2569285" y="4103275"/>
                </a:cubicBezTo>
                <a:cubicBezTo>
                  <a:pt x="2569285" y="4103275"/>
                  <a:pt x="2635823" y="4083773"/>
                  <a:pt x="2693948" y="4061593"/>
                </a:cubicBezTo>
                <a:cubicBezTo>
                  <a:pt x="2658767" y="4062741"/>
                  <a:pt x="2623587" y="4063505"/>
                  <a:pt x="2588788" y="4062358"/>
                </a:cubicBezTo>
                <a:cubicBezTo>
                  <a:pt x="2319193" y="4054328"/>
                  <a:pt x="2565461" y="4039414"/>
                  <a:pt x="2300073" y="4008822"/>
                </a:cubicBezTo>
                <a:cubicBezTo>
                  <a:pt x="1852280" y="3957198"/>
                  <a:pt x="1919582" y="3943813"/>
                  <a:pt x="1508500" y="3798118"/>
                </a:cubicBezTo>
                <a:cubicBezTo>
                  <a:pt x="1472171" y="3785116"/>
                  <a:pt x="1217109" y="3706342"/>
                  <a:pt x="1061089" y="3697546"/>
                </a:cubicBezTo>
                <a:cubicBezTo>
                  <a:pt x="1019790" y="3695252"/>
                  <a:pt x="974667" y="3696017"/>
                  <a:pt x="939102" y="3648216"/>
                </a:cubicBezTo>
                <a:cubicBezTo>
                  <a:pt x="1048088" y="3649746"/>
                  <a:pt x="1141776" y="3649746"/>
                  <a:pt x="1243495" y="3624890"/>
                </a:cubicBezTo>
                <a:cubicBezTo>
                  <a:pt x="1189194" y="3590473"/>
                  <a:pt x="1126862" y="3619919"/>
                  <a:pt x="1083651" y="3595827"/>
                </a:cubicBezTo>
                <a:cubicBezTo>
                  <a:pt x="1043116" y="3573648"/>
                  <a:pt x="1007935" y="3570589"/>
                  <a:pt x="966636" y="3605770"/>
                </a:cubicBezTo>
                <a:cubicBezTo>
                  <a:pt x="945221" y="3624125"/>
                  <a:pt x="907363" y="3620683"/>
                  <a:pt x="885566" y="3609976"/>
                </a:cubicBezTo>
                <a:cubicBezTo>
                  <a:pt x="768933" y="3552233"/>
                  <a:pt x="771610" y="3552998"/>
                  <a:pt x="641976" y="3567912"/>
                </a:cubicBezTo>
                <a:cubicBezTo>
                  <a:pt x="559377" y="3577089"/>
                  <a:pt x="475248" y="3593533"/>
                  <a:pt x="399533" y="3583590"/>
                </a:cubicBezTo>
                <a:cubicBezTo>
                  <a:pt x="389973" y="3561793"/>
                  <a:pt x="398385" y="3551851"/>
                  <a:pt x="409093" y="3548792"/>
                </a:cubicBezTo>
                <a:cubicBezTo>
                  <a:pt x="583468" y="3501374"/>
                  <a:pt x="615972" y="3447073"/>
                  <a:pt x="792642" y="3417628"/>
                </a:cubicBezTo>
                <a:cubicBezTo>
                  <a:pt x="805644" y="3384359"/>
                  <a:pt x="741400" y="3378622"/>
                  <a:pt x="771610" y="3345736"/>
                </a:cubicBezTo>
                <a:cubicBezTo>
                  <a:pt x="826676" y="3320115"/>
                  <a:pt x="891302" y="3350325"/>
                  <a:pt x="945986" y="3317056"/>
                </a:cubicBezTo>
                <a:cubicBezTo>
                  <a:pt x="936426" y="3293347"/>
                  <a:pt x="890537" y="3310555"/>
                  <a:pt x="892449" y="3285316"/>
                </a:cubicBezTo>
                <a:cubicBezTo>
                  <a:pt x="894744" y="3256254"/>
                  <a:pt x="926866" y="3260843"/>
                  <a:pt x="949045" y="3262755"/>
                </a:cubicBezTo>
                <a:cubicBezTo>
                  <a:pt x="1056500" y="3272697"/>
                  <a:pt x="1149806" y="3218396"/>
                  <a:pt x="1252673" y="3200041"/>
                </a:cubicBezTo>
                <a:cubicBezTo>
                  <a:pt x="1142923" y="3154152"/>
                  <a:pt x="503164" y="3190863"/>
                  <a:pt x="388825" y="3176714"/>
                </a:cubicBezTo>
                <a:cubicBezTo>
                  <a:pt x="269133" y="3162183"/>
                  <a:pt x="78697" y="3123560"/>
                  <a:pt x="127644" y="3111323"/>
                </a:cubicBezTo>
                <a:cubicBezTo>
                  <a:pt x="183093" y="3097175"/>
                  <a:pt x="380795" y="2929300"/>
                  <a:pt x="437008" y="2921652"/>
                </a:cubicBezTo>
                <a:cubicBezTo>
                  <a:pt x="502399" y="2912857"/>
                  <a:pt x="515401" y="2901002"/>
                  <a:pt x="601441" y="2840965"/>
                </a:cubicBezTo>
                <a:cubicBezTo>
                  <a:pt x="658037" y="2801577"/>
                  <a:pt x="422477" y="2887235"/>
                  <a:pt x="330700" y="2859320"/>
                </a:cubicBezTo>
                <a:cubicBezTo>
                  <a:pt x="297049" y="2848995"/>
                  <a:pt x="534521" y="2740010"/>
                  <a:pt x="534521" y="2720126"/>
                </a:cubicBezTo>
                <a:cubicBezTo>
                  <a:pt x="534521" y="2699093"/>
                  <a:pt x="513106" y="2694505"/>
                  <a:pt x="492839" y="2694505"/>
                </a:cubicBezTo>
                <a:cubicBezTo>
                  <a:pt x="447715" y="2694505"/>
                  <a:pt x="461482" y="2676149"/>
                  <a:pt x="416358" y="2677297"/>
                </a:cubicBezTo>
                <a:cubicBezTo>
                  <a:pt x="548670" y="2624143"/>
                  <a:pt x="630504" y="2638292"/>
                  <a:pt x="761285" y="2589726"/>
                </a:cubicBezTo>
                <a:cubicBezTo>
                  <a:pt x="825147" y="2566017"/>
                  <a:pt x="599147" y="2487242"/>
                  <a:pt x="664920" y="2466593"/>
                </a:cubicBezTo>
                <a:cubicBezTo>
                  <a:pt x="689776" y="2458562"/>
                  <a:pt x="723045" y="2466975"/>
                  <a:pt x="740253" y="2438677"/>
                </a:cubicBezTo>
                <a:cubicBezTo>
                  <a:pt x="713103" y="2416116"/>
                  <a:pt x="677157" y="2426058"/>
                  <a:pt x="650006" y="2435236"/>
                </a:cubicBezTo>
                <a:cubicBezTo>
                  <a:pt x="580791" y="2458945"/>
                  <a:pt x="585763" y="2453209"/>
                  <a:pt x="578879" y="2435618"/>
                </a:cubicBezTo>
                <a:cubicBezTo>
                  <a:pt x="556318" y="2375581"/>
                  <a:pt x="500487" y="2394701"/>
                  <a:pt x="451157" y="2404644"/>
                </a:cubicBezTo>
                <a:cubicBezTo>
                  <a:pt x="302020" y="2434471"/>
                  <a:pt x="150971" y="2426058"/>
                  <a:pt x="2216" y="2456650"/>
                </a:cubicBezTo>
                <a:cubicBezTo>
                  <a:pt x="-13844" y="2460092"/>
                  <a:pt x="61489" y="2391642"/>
                  <a:pt x="97052" y="2383611"/>
                </a:cubicBezTo>
                <a:cubicBezTo>
                  <a:pt x="135675" y="2375199"/>
                  <a:pt x="183093" y="2381317"/>
                  <a:pt x="210626" y="2341930"/>
                </a:cubicBezTo>
                <a:cubicBezTo>
                  <a:pt x="161678" y="2331987"/>
                  <a:pt x="105848" y="2351107"/>
                  <a:pt x="57282" y="2319750"/>
                </a:cubicBezTo>
                <a:cubicBezTo>
                  <a:pt x="165120" y="2276539"/>
                  <a:pt x="272575" y="2278068"/>
                  <a:pt x="365499" y="2250153"/>
                </a:cubicBezTo>
                <a:cubicBezTo>
                  <a:pt x="373912" y="2198529"/>
                  <a:pt x="312727" y="2217266"/>
                  <a:pt x="290548" y="2187821"/>
                </a:cubicBezTo>
                <a:cubicBezTo>
                  <a:pt x="990345" y="2137344"/>
                  <a:pt x="599529" y="1988207"/>
                  <a:pt x="482896" y="1906755"/>
                </a:cubicBezTo>
                <a:cubicBezTo>
                  <a:pt x="443891" y="1879605"/>
                  <a:pt x="853827" y="1750735"/>
                  <a:pt x="867211" y="1747294"/>
                </a:cubicBezTo>
                <a:cubicBezTo>
                  <a:pt x="901245" y="1739263"/>
                  <a:pt x="1036233" y="1744999"/>
                  <a:pt x="1063766" y="1734674"/>
                </a:cubicBezTo>
                <a:cubicBezTo>
                  <a:pt x="1098947" y="1721673"/>
                  <a:pt x="982696" y="1699111"/>
                  <a:pt x="1008701" y="1683432"/>
                </a:cubicBezTo>
                <a:cubicBezTo>
                  <a:pt x="1191107" y="1572918"/>
                  <a:pt x="1204107" y="1406573"/>
                  <a:pt x="1152865" y="1394719"/>
                </a:cubicBezTo>
                <a:cubicBezTo>
                  <a:pt x="1099712" y="1382482"/>
                  <a:pt x="1047706" y="1392042"/>
                  <a:pt x="998376" y="1411927"/>
                </a:cubicBezTo>
                <a:cubicBezTo>
                  <a:pt x="918070" y="1444431"/>
                  <a:pt x="362057" y="1398160"/>
                  <a:pt x="206419" y="1424164"/>
                </a:cubicBezTo>
                <a:cubicBezTo>
                  <a:pt x="182710" y="1427988"/>
                  <a:pt x="150589" y="1445196"/>
                  <a:pt x="128027" y="1413074"/>
                </a:cubicBezTo>
                <a:cubicBezTo>
                  <a:pt x="288254" y="1309060"/>
                  <a:pt x="493986" y="1338888"/>
                  <a:pt x="672950" y="1268143"/>
                </a:cubicBezTo>
                <a:cubicBezTo>
                  <a:pt x="602588" y="1219578"/>
                  <a:pt x="531079" y="1221873"/>
                  <a:pt x="457658" y="1229138"/>
                </a:cubicBezTo>
                <a:cubicBezTo>
                  <a:pt x="438538" y="1231050"/>
                  <a:pt x="412534" y="1233727"/>
                  <a:pt x="407945" y="1213459"/>
                </a:cubicBezTo>
                <a:cubicBezTo>
                  <a:pt x="402209" y="1187838"/>
                  <a:pt x="433184" y="1183250"/>
                  <a:pt x="453451" y="1172924"/>
                </a:cubicBezTo>
                <a:cubicBezTo>
                  <a:pt x="484426" y="1156863"/>
                  <a:pt x="530314" y="1175984"/>
                  <a:pt x="568172" y="1132007"/>
                </a:cubicBezTo>
                <a:cubicBezTo>
                  <a:pt x="453451" y="1142333"/>
                  <a:pt x="356704" y="1160305"/>
                  <a:pt x="255367" y="1190898"/>
                </a:cubicBezTo>
                <a:cubicBezTo>
                  <a:pt x="264162" y="1163747"/>
                  <a:pt x="294754" y="1151128"/>
                  <a:pt x="277546" y="1128567"/>
                </a:cubicBezTo>
                <a:cubicBezTo>
                  <a:pt x="264545" y="1111740"/>
                  <a:pt x="227452" y="1103709"/>
                  <a:pt x="246572" y="1072353"/>
                </a:cubicBezTo>
                <a:cubicBezTo>
                  <a:pt x="300490" y="1039083"/>
                  <a:pt x="376971" y="1047879"/>
                  <a:pt x="422859" y="1000078"/>
                </a:cubicBezTo>
                <a:cubicBezTo>
                  <a:pt x="487868" y="932012"/>
                  <a:pt x="588822" y="908684"/>
                  <a:pt x="668362" y="858972"/>
                </a:cubicBezTo>
                <a:cubicBezTo>
                  <a:pt x="694747" y="842911"/>
                  <a:pt x="867976" y="786699"/>
                  <a:pt x="914629" y="768725"/>
                </a:cubicBezTo>
                <a:cubicBezTo>
                  <a:pt x="979637" y="743486"/>
                  <a:pt x="1053823" y="734691"/>
                  <a:pt x="1117684" y="688420"/>
                </a:cubicBezTo>
                <a:cubicBezTo>
                  <a:pt x="1054970" y="678860"/>
                  <a:pt x="1004112" y="722072"/>
                  <a:pt x="928778" y="701040"/>
                </a:cubicBezTo>
                <a:cubicBezTo>
                  <a:pt x="1048088" y="656299"/>
                  <a:pt x="1157454" y="636031"/>
                  <a:pt x="1243877" y="574464"/>
                </a:cubicBezTo>
                <a:cubicBezTo>
                  <a:pt x="1254585" y="566816"/>
                  <a:pt x="1275617" y="569111"/>
                  <a:pt x="1291678" y="566434"/>
                </a:cubicBezTo>
                <a:cubicBezTo>
                  <a:pt x="1460699" y="539283"/>
                  <a:pt x="1630486" y="516339"/>
                  <a:pt x="1797596" y="476952"/>
                </a:cubicBezTo>
                <a:cubicBezTo>
                  <a:pt x="1835454" y="467774"/>
                  <a:pt x="1902374" y="465480"/>
                  <a:pt x="1895491" y="432593"/>
                </a:cubicBezTo>
                <a:cubicBezTo>
                  <a:pt x="1885166" y="383263"/>
                  <a:pt x="1822835" y="418444"/>
                  <a:pt x="1782682" y="423033"/>
                </a:cubicBezTo>
                <a:cubicBezTo>
                  <a:pt x="1658019" y="437947"/>
                  <a:pt x="1533356" y="463950"/>
                  <a:pt x="1406781" y="449419"/>
                </a:cubicBezTo>
                <a:cubicBezTo>
                  <a:pt x="1492056" y="431064"/>
                  <a:pt x="1576950" y="412326"/>
                  <a:pt x="1662226" y="393970"/>
                </a:cubicBezTo>
                <a:cubicBezTo>
                  <a:pt x="1564330" y="400471"/>
                  <a:pt x="1479055" y="357642"/>
                  <a:pt x="1383837" y="376762"/>
                </a:cubicBezTo>
                <a:cubicBezTo>
                  <a:pt x="1353244" y="382881"/>
                  <a:pt x="1321123" y="363378"/>
                  <a:pt x="1318063" y="333168"/>
                </a:cubicBezTo>
                <a:cubicBezTo>
                  <a:pt x="1314622" y="309077"/>
                  <a:pt x="1343302" y="298370"/>
                  <a:pt x="1365099" y="290722"/>
                </a:cubicBezTo>
                <a:cubicBezTo>
                  <a:pt x="1420930" y="271219"/>
                  <a:pt x="1465288" y="213477"/>
                  <a:pt x="1536798" y="244069"/>
                </a:cubicBezTo>
                <a:cubicBezTo>
                  <a:pt x="1581921" y="195886"/>
                  <a:pt x="1653813" y="188238"/>
                  <a:pt x="1711938" y="175619"/>
                </a:cubicBezTo>
                <a:cubicBezTo>
                  <a:pt x="1897403" y="135849"/>
                  <a:pt x="2085546" y="104874"/>
                  <a:pt x="2273687" y="78488"/>
                </a:cubicBezTo>
                <a:cubicBezTo>
                  <a:pt x="2397204" y="61280"/>
                  <a:pt x="2524544" y="68546"/>
                  <a:pt x="2646913" y="46749"/>
                </a:cubicBezTo>
                <a:cubicBezTo>
                  <a:pt x="2886297" y="4302"/>
                  <a:pt x="3124151" y="5450"/>
                  <a:pt x="3362388" y="861"/>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9A71EAF7-3658-962C-08A0-50CEE751D52F}"/>
              </a:ext>
            </a:extLst>
          </p:cNvPr>
          <p:cNvSpPr>
            <a:spLocks noGrp="1"/>
          </p:cNvSpPr>
          <p:nvPr>
            <p:ph type="title"/>
          </p:nvPr>
        </p:nvSpPr>
        <p:spPr>
          <a:xfrm>
            <a:off x="838200" y="1495427"/>
            <a:ext cx="3733800" cy="4024310"/>
          </a:xfrm>
        </p:spPr>
        <p:txBody>
          <a:bodyPr>
            <a:normAutofit/>
          </a:bodyPr>
          <a:lstStyle/>
          <a:p>
            <a:r>
              <a:rPr lang="en-US" sz="3400"/>
              <a:t>Infection results from a combination of</a:t>
            </a:r>
            <a:br>
              <a:rPr lang="en-US" sz="3400"/>
            </a:br>
            <a:r>
              <a:rPr lang="en-US" sz="3400"/>
              <a:t>1) high bacterial load</a:t>
            </a:r>
            <a:br>
              <a:rPr lang="en-US" sz="3400"/>
            </a:br>
            <a:r>
              <a:rPr lang="en-US" sz="3400"/>
              <a:t>2) aerosol type</a:t>
            </a:r>
            <a:br>
              <a:rPr lang="en-US" sz="3400"/>
            </a:br>
            <a:r>
              <a:rPr lang="en-US" sz="3400"/>
              <a:t>3) host immune system</a:t>
            </a:r>
            <a:endParaRPr lang="en-ZA" sz="3400"/>
          </a:p>
        </p:txBody>
      </p:sp>
      <p:sp>
        <p:nvSpPr>
          <p:cNvPr id="4" name="Oval 3">
            <a:extLst>
              <a:ext uri="{FF2B5EF4-FFF2-40B4-BE49-F238E27FC236}">
                <a16:creationId xmlns:a16="http://schemas.microsoft.com/office/drawing/2014/main" id="{F93BA4B6-F65A-FAEF-E15C-E91F5C3D1E04}"/>
              </a:ext>
            </a:extLst>
          </p:cNvPr>
          <p:cNvSpPr/>
          <p:nvPr/>
        </p:nvSpPr>
        <p:spPr>
          <a:xfrm>
            <a:off x="5847642" y="2336484"/>
            <a:ext cx="1872698" cy="1795385"/>
          </a:xfrm>
          <a:prstGeom prst="ellipse">
            <a:avLst/>
          </a:prstGeom>
          <a:solidFill>
            <a:schemeClr val="accent1">
              <a:lumMod val="20000"/>
              <a:lumOff val="80000"/>
              <a:alpha val="5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Oval 4">
            <a:extLst>
              <a:ext uri="{FF2B5EF4-FFF2-40B4-BE49-F238E27FC236}">
                <a16:creationId xmlns:a16="http://schemas.microsoft.com/office/drawing/2014/main" id="{92BB1D81-F3E8-208F-3258-A87015239233}"/>
              </a:ext>
            </a:extLst>
          </p:cNvPr>
          <p:cNvSpPr/>
          <p:nvPr/>
        </p:nvSpPr>
        <p:spPr>
          <a:xfrm>
            <a:off x="6526280" y="3041430"/>
            <a:ext cx="1872698" cy="1795385"/>
          </a:xfrm>
          <a:prstGeom prst="ellipse">
            <a:avLst/>
          </a:prstGeom>
          <a:solidFill>
            <a:schemeClr val="accent4">
              <a:lumMod val="20000"/>
              <a:lumOff val="80000"/>
              <a:alpha val="51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Oval 5">
            <a:extLst>
              <a:ext uri="{FF2B5EF4-FFF2-40B4-BE49-F238E27FC236}">
                <a16:creationId xmlns:a16="http://schemas.microsoft.com/office/drawing/2014/main" id="{3BA88A43-0A75-EDC4-5794-93510BA792D1}"/>
              </a:ext>
            </a:extLst>
          </p:cNvPr>
          <p:cNvSpPr/>
          <p:nvPr/>
        </p:nvSpPr>
        <p:spPr>
          <a:xfrm>
            <a:off x="5203365" y="3041430"/>
            <a:ext cx="1872698" cy="1795385"/>
          </a:xfrm>
          <a:prstGeom prst="ellipse">
            <a:avLst/>
          </a:prstGeom>
          <a:solidFill>
            <a:srgbClr val="EEBDB0">
              <a:alpha val="4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Isosceles Triangle 7">
            <a:extLst>
              <a:ext uri="{FF2B5EF4-FFF2-40B4-BE49-F238E27FC236}">
                <a16:creationId xmlns:a16="http://schemas.microsoft.com/office/drawing/2014/main" id="{703FEB51-6723-EFFB-B4C3-25D4E241021F}"/>
              </a:ext>
            </a:extLst>
          </p:cNvPr>
          <p:cNvSpPr/>
          <p:nvPr/>
        </p:nvSpPr>
        <p:spPr>
          <a:xfrm>
            <a:off x="6442954" y="3324644"/>
            <a:ext cx="682074" cy="807225"/>
          </a:xfrm>
          <a:prstGeom prs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TextBox 8">
            <a:extLst>
              <a:ext uri="{FF2B5EF4-FFF2-40B4-BE49-F238E27FC236}">
                <a16:creationId xmlns:a16="http://schemas.microsoft.com/office/drawing/2014/main" id="{71374691-F053-0BE6-21B4-E5A48ED59B26}"/>
              </a:ext>
            </a:extLst>
          </p:cNvPr>
          <p:cNvSpPr txBox="1"/>
          <p:nvPr/>
        </p:nvSpPr>
        <p:spPr>
          <a:xfrm>
            <a:off x="4702547" y="4326589"/>
            <a:ext cx="1623578" cy="1565429"/>
          </a:xfrm>
          <a:prstGeom prst="rect">
            <a:avLst/>
          </a:prstGeom>
          <a:noFill/>
        </p:spPr>
        <p:txBody>
          <a:bodyPr wrap="square" rtlCol="0">
            <a:spAutoFit/>
          </a:bodyPr>
          <a:lstStyle/>
          <a:p>
            <a:pPr defTabSz="768096">
              <a:spcAft>
                <a:spcPts val="600"/>
              </a:spcAft>
            </a:pPr>
            <a:r>
              <a:rPr lang="en-US" sz="1512" b="1" kern="1200">
                <a:solidFill>
                  <a:schemeClr val="tx1"/>
                </a:solidFill>
                <a:latin typeface="+mn-lt"/>
                <a:ea typeface="+mn-ea"/>
                <a:cs typeface="+mn-cs"/>
              </a:rPr>
              <a:t>Decrease local or systemic cellular immunity</a:t>
            </a:r>
          </a:p>
          <a:p>
            <a:pPr defTabSz="768096">
              <a:spcAft>
                <a:spcPts val="600"/>
              </a:spcAft>
            </a:pPr>
            <a:r>
              <a:rPr lang="en-US" sz="1512" b="1" kern="1200">
                <a:solidFill>
                  <a:schemeClr val="tx1"/>
                </a:solidFill>
                <a:latin typeface="+mn-lt"/>
                <a:ea typeface="+mn-ea"/>
                <a:cs typeface="+mn-cs"/>
              </a:rPr>
              <a:t>Oncology, </a:t>
            </a:r>
            <a:r>
              <a:rPr lang="en-US" sz="1512" b="1" kern="1200" err="1">
                <a:solidFill>
                  <a:schemeClr val="tx1"/>
                </a:solidFill>
                <a:latin typeface="+mn-lt"/>
                <a:ea typeface="+mn-ea"/>
                <a:cs typeface="+mn-cs"/>
              </a:rPr>
              <a:t>haematology</a:t>
            </a:r>
            <a:r>
              <a:rPr lang="en-US" sz="1512" b="1" kern="1200">
                <a:solidFill>
                  <a:schemeClr val="tx1"/>
                </a:solidFill>
                <a:latin typeface="+mn-lt"/>
                <a:ea typeface="+mn-ea"/>
                <a:cs typeface="+mn-cs"/>
              </a:rPr>
              <a:t>. Transplant units…</a:t>
            </a:r>
            <a:endParaRPr lang="en-ZA" b="1"/>
          </a:p>
        </p:txBody>
      </p:sp>
      <p:sp>
        <p:nvSpPr>
          <p:cNvPr id="10" name="TextBox 9">
            <a:extLst>
              <a:ext uri="{FF2B5EF4-FFF2-40B4-BE49-F238E27FC236}">
                <a16:creationId xmlns:a16="http://schemas.microsoft.com/office/drawing/2014/main" id="{31BE3429-5311-7FCF-F30F-60AB915CB30B}"/>
              </a:ext>
            </a:extLst>
          </p:cNvPr>
          <p:cNvSpPr txBox="1"/>
          <p:nvPr/>
        </p:nvSpPr>
        <p:spPr>
          <a:xfrm>
            <a:off x="7660207" y="4212269"/>
            <a:ext cx="3526873" cy="1483296"/>
          </a:xfrm>
          <a:prstGeom prst="rect">
            <a:avLst/>
          </a:prstGeom>
          <a:noFill/>
        </p:spPr>
        <p:txBody>
          <a:bodyPr wrap="square" rtlCol="0">
            <a:spAutoFit/>
          </a:bodyPr>
          <a:lstStyle/>
          <a:p>
            <a:pPr defTabSz="768096">
              <a:spcAft>
                <a:spcPts val="600"/>
              </a:spcAft>
            </a:pPr>
            <a:r>
              <a:rPr lang="en-US" sz="1512" b="1" kern="1200">
                <a:solidFill>
                  <a:schemeClr val="tx1"/>
                </a:solidFill>
                <a:latin typeface="+mn-lt"/>
                <a:ea typeface="+mn-ea"/>
                <a:cs typeface="+mn-cs"/>
              </a:rPr>
              <a:t>Mode of delivery of Legionella contaminated water – showers, taps, through tap water filled or rinsed nebulizers, humidifiers, ventilator tubing, nasogastric feedings or lavages) into the respiratory tract</a:t>
            </a:r>
            <a:endParaRPr lang="en-ZA" b="1"/>
          </a:p>
        </p:txBody>
      </p:sp>
      <p:sp>
        <p:nvSpPr>
          <p:cNvPr id="11" name="TextBox 10">
            <a:extLst>
              <a:ext uri="{FF2B5EF4-FFF2-40B4-BE49-F238E27FC236}">
                <a16:creationId xmlns:a16="http://schemas.microsoft.com/office/drawing/2014/main" id="{AACEC042-2F85-76CE-3636-CBD699BCEDCB}"/>
              </a:ext>
            </a:extLst>
          </p:cNvPr>
          <p:cNvSpPr txBox="1"/>
          <p:nvPr/>
        </p:nvSpPr>
        <p:spPr>
          <a:xfrm>
            <a:off x="6121293" y="2531204"/>
            <a:ext cx="3254737" cy="634661"/>
          </a:xfrm>
          <a:prstGeom prst="rect">
            <a:avLst/>
          </a:prstGeom>
          <a:noFill/>
        </p:spPr>
        <p:txBody>
          <a:bodyPr wrap="none" rtlCol="0">
            <a:spAutoFit/>
          </a:bodyPr>
          <a:lstStyle/>
          <a:p>
            <a:pPr defTabSz="768096">
              <a:spcAft>
                <a:spcPts val="600"/>
              </a:spcAft>
            </a:pPr>
            <a:r>
              <a:rPr lang="en-US" sz="1512" b="1" kern="1200" dirty="0">
                <a:solidFill>
                  <a:schemeClr val="tx1"/>
                </a:solidFill>
                <a:latin typeface="+mn-lt"/>
                <a:ea typeface="+mn-ea"/>
                <a:cs typeface="+mn-cs"/>
              </a:rPr>
              <a:t>Bacterial load in the water</a:t>
            </a:r>
          </a:p>
          <a:p>
            <a:pPr defTabSz="768096">
              <a:spcAft>
                <a:spcPts val="600"/>
              </a:spcAft>
            </a:pPr>
            <a:r>
              <a:rPr lang="en-US" sz="1512" b="1" kern="1200" dirty="0">
                <a:solidFill>
                  <a:schemeClr val="tx1"/>
                </a:solidFill>
                <a:latin typeface="+mn-lt"/>
                <a:ea typeface="+mn-ea"/>
                <a:cs typeface="+mn-cs"/>
              </a:rPr>
              <a:t>(stagnation, temp too low or too high)</a:t>
            </a:r>
            <a:endParaRPr lang="en-ZA" b="1" dirty="0"/>
          </a:p>
        </p:txBody>
      </p:sp>
      <p:sp>
        <p:nvSpPr>
          <p:cNvPr id="3" name="object 9">
            <a:extLst>
              <a:ext uri="{FF2B5EF4-FFF2-40B4-BE49-F238E27FC236}">
                <a16:creationId xmlns:a16="http://schemas.microsoft.com/office/drawing/2014/main" id="{D8E81539-B104-E9BE-4EF4-E5EB42ADA900}"/>
              </a:ext>
            </a:extLst>
          </p:cNvPr>
          <p:cNvSpPr/>
          <p:nvPr/>
        </p:nvSpPr>
        <p:spPr>
          <a:xfrm>
            <a:off x="10781683" y="976678"/>
            <a:ext cx="572117" cy="546347"/>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73803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91E59-CEDA-B59C-3F16-C7C019176249}"/>
              </a:ext>
            </a:extLst>
          </p:cNvPr>
          <p:cNvSpPr>
            <a:spLocks noGrp="1"/>
          </p:cNvSpPr>
          <p:nvPr>
            <p:ph type="title"/>
          </p:nvPr>
        </p:nvSpPr>
        <p:spPr>
          <a:xfrm>
            <a:off x="7173135" y="2351118"/>
            <a:ext cx="4850699" cy="2171120"/>
          </a:xfrm>
        </p:spPr>
        <p:txBody>
          <a:bodyPr>
            <a:normAutofit/>
          </a:bodyPr>
          <a:lstStyle/>
          <a:p>
            <a:r>
              <a:rPr lang="en-US" dirty="0"/>
              <a:t>How to manage the legionella risk in a hospital?</a:t>
            </a:r>
            <a:endParaRPr lang="en-ZA" dirty="0"/>
          </a:p>
        </p:txBody>
      </p:sp>
      <p:pic>
        <p:nvPicPr>
          <p:cNvPr id="4" name="Picture 3">
            <a:extLst>
              <a:ext uri="{FF2B5EF4-FFF2-40B4-BE49-F238E27FC236}">
                <a16:creationId xmlns:a16="http://schemas.microsoft.com/office/drawing/2014/main" id="{98BB07B5-49F2-7975-68EA-C2F04447FA82}"/>
              </a:ext>
            </a:extLst>
          </p:cNvPr>
          <p:cNvPicPr>
            <a:picLocks noChangeAspect="1"/>
          </p:cNvPicPr>
          <p:nvPr/>
        </p:nvPicPr>
        <p:blipFill>
          <a:blip r:embed="rId2"/>
          <a:stretch>
            <a:fillRect/>
          </a:stretch>
        </p:blipFill>
        <p:spPr>
          <a:xfrm>
            <a:off x="0" y="15356"/>
            <a:ext cx="6842644" cy="6842644"/>
          </a:xfrm>
          <a:prstGeom prst="rect">
            <a:avLst/>
          </a:prstGeom>
        </p:spPr>
      </p:pic>
      <p:sp>
        <p:nvSpPr>
          <p:cNvPr id="3" name="object 9">
            <a:extLst>
              <a:ext uri="{FF2B5EF4-FFF2-40B4-BE49-F238E27FC236}">
                <a16:creationId xmlns:a16="http://schemas.microsoft.com/office/drawing/2014/main" id="{523D6DB2-E749-2F57-0C32-26473735C575}"/>
              </a:ext>
            </a:extLst>
          </p:cNvPr>
          <p:cNvSpPr/>
          <p:nvPr/>
        </p:nvSpPr>
        <p:spPr>
          <a:xfrm>
            <a:off x="11352476" y="139249"/>
            <a:ext cx="676655" cy="64617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831011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158A5-8F47-4A99-A9F9-57DFBB6CAEDA}"/>
              </a:ext>
            </a:extLst>
          </p:cNvPr>
          <p:cNvSpPr>
            <a:spLocks noGrp="1"/>
          </p:cNvSpPr>
          <p:nvPr>
            <p:ph type="title"/>
          </p:nvPr>
        </p:nvSpPr>
        <p:spPr/>
        <p:txBody>
          <a:bodyPr/>
          <a:lstStyle/>
          <a:p>
            <a:r>
              <a:rPr lang="en-US" dirty="0"/>
              <a:t>1- Establish a water management </a:t>
            </a:r>
            <a:r>
              <a:rPr lang="en-US" dirty="0" err="1"/>
              <a:t>programme</a:t>
            </a:r>
            <a:endParaRPr lang="en-ZA" dirty="0"/>
          </a:p>
        </p:txBody>
      </p:sp>
      <p:pic>
        <p:nvPicPr>
          <p:cNvPr id="5" name="Content Placeholder 4">
            <a:extLst>
              <a:ext uri="{FF2B5EF4-FFF2-40B4-BE49-F238E27FC236}">
                <a16:creationId xmlns:a16="http://schemas.microsoft.com/office/drawing/2014/main" id="{9970DD87-8658-5952-7A17-EE8165171A69}"/>
              </a:ext>
            </a:extLst>
          </p:cNvPr>
          <p:cNvPicPr>
            <a:picLocks noGrp="1" noChangeAspect="1"/>
          </p:cNvPicPr>
          <p:nvPr>
            <p:ph idx="1"/>
          </p:nvPr>
        </p:nvPicPr>
        <p:blipFill>
          <a:blip r:embed="rId2"/>
          <a:stretch>
            <a:fillRect/>
          </a:stretch>
        </p:blipFill>
        <p:spPr>
          <a:xfrm>
            <a:off x="1654139" y="1541124"/>
            <a:ext cx="8675323" cy="5229546"/>
          </a:xfrm>
        </p:spPr>
      </p:pic>
      <p:sp>
        <p:nvSpPr>
          <p:cNvPr id="3" name="object 9">
            <a:extLst>
              <a:ext uri="{FF2B5EF4-FFF2-40B4-BE49-F238E27FC236}">
                <a16:creationId xmlns:a16="http://schemas.microsoft.com/office/drawing/2014/main" id="{E19EA979-3486-E1B4-5E5E-9D3267307F8F}"/>
              </a:ext>
            </a:extLst>
          </p:cNvPr>
          <p:cNvSpPr/>
          <p:nvPr/>
        </p:nvSpPr>
        <p:spPr>
          <a:xfrm>
            <a:off x="11352476" y="139249"/>
            <a:ext cx="676655" cy="64617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839042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C2290-201E-1258-0F3E-775E87A7E500}"/>
              </a:ext>
            </a:extLst>
          </p:cNvPr>
          <p:cNvSpPr>
            <a:spLocks noGrp="1"/>
          </p:cNvSpPr>
          <p:nvPr>
            <p:ph type="title"/>
          </p:nvPr>
        </p:nvSpPr>
        <p:spPr>
          <a:xfrm>
            <a:off x="838200" y="365125"/>
            <a:ext cx="10515600" cy="772795"/>
          </a:xfrm>
        </p:spPr>
        <p:txBody>
          <a:bodyPr>
            <a:normAutofit/>
          </a:bodyPr>
          <a:lstStyle/>
          <a:p>
            <a:r>
              <a:rPr lang="en-US" sz="4400" b="0" dirty="0">
                <a:solidFill>
                  <a:srgbClr val="4781B4"/>
                </a:solidFill>
                <a:latin typeface="Arial" panose="020B0604020202020204" pitchFamily="34" charset="0"/>
                <a:ea typeface="Open Sans Light" panose="020B0306030504020204" pitchFamily="34" charset="0"/>
                <a:cs typeface="Arial" panose="020B0604020202020204" pitchFamily="34" charset="0"/>
              </a:rPr>
              <a:t>How to start water mapping</a:t>
            </a:r>
            <a:endParaRPr lang="en-ZA" dirty="0"/>
          </a:p>
        </p:txBody>
      </p:sp>
      <p:pic>
        <p:nvPicPr>
          <p:cNvPr id="4" name="Content Placeholder 3">
            <a:extLst>
              <a:ext uri="{FF2B5EF4-FFF2-40B4-BE49-F238E27FC236}">
                <a16:creationId xmlns:a16="http://schemas.microsoft.com/office/drawing/2014/main" id="{BDC2EF71-5D3A-6774-8E9E-2746503313B8}"/>
              </a:ext>
            </a:extLst>
          </p:cNvPr>
          <p:cNvPicPr>
            <a:picLocks noGrp="1" noChangeAspect="1"/>
          </p:cNvPicPr>
          <p:nvPr>
            <p:ph idx="1"/>
          </p:nvPr>
        </p:nvPicPr>
        <p:blipFill>
          <a:blip r:embed="rId2"/>
          <a:stretch>
            <a:fillRect/>
          </a:stretch>
        </p:blipFill>
        <p:spPr>
          <a:xfrm>
            <a:off x="3215881" y="1449704"/>
            <a:ext cx="8413962" cy="4901967"/>
          </a:xfrm>
          <a:prstGeom prst="rect">
            <a:avLst/>
          </a:prstGeom>
        </p:spPr>
      </p:pic>
      <p:sp>
        <p:nvSpPr>
          <p:cNvPr id="5" name="object 9">
            <a:extLst>
              <a:ext uri="{FF2B5EF4-FFF2-40B4-BE49-F238E27FC236}">
                <a16:creationId xmlns:a16="http://schemas.microsoft.com/office/drawing/2014/main" id="{A76AF7F6-4F0B-02C8-6232-B67BDD9D03CC}"/>
              </a:ext>
            </a:extLst>
          </p:cNvPr>
          <p:cNvSpPr/>
          <p:nvPr/>
        </p:nvSpPr>
        <p:spPr>
          <a:xfrm>
            <a:off x="11352476" y="139249"/>
            <a:ext cx="676655" cy="646176"/>
          </a:xfrm>
          <a:prstGeom prst="rect">
            <a:avLst/>
          </a:prstGeom>
          <a:blipFill>
            <a:blip r:embed="rId3" cstate="print"/>
            <a:stretch>
              <a:fillRect/>
            </a:stretch>
          </a:blipFill>
        </p:spPr>
        <p:txBody>
          <a:bodyPr wrap="square" lIns="0" tIns="0" rIns="0" bIns="0" rtlCol="0"/>
          <a:lstStyle/>
          <a:p>
            <a:endParaRPr/>
          </a:p>
        </p:txBody>
      </p:sp>
      <p:sp>
        <p:nvSpPr>
          <p:cNvPr id="3" name="TextBox 2">
            <a:extLst>
              <a:ext uri="{FF2B5EF4-FFF2-40B4-BE49-F238E27FC236}">
                <a16:creationId xmlns:a16="http://schemas.microsoft.com/office/drawing/2014/main" id="{3FBA1DC5-3842-4475-8779-72C0A0C4377F}"/>
              </a:ext>
            </a:extLst>
          </p:cNvPr>
          <p:cNvSpPr txBox="1"/>
          <p:nvPr/>
        </p:nvSpPr>
        <p:spPr>
          <a:xfrm>
            <a:off x="313066" y="1557080"/>
            <a:ext cx="2902816" cy="4401205"/>
          </a:xfrm>
          <a:prstGeom prst="rect">
            <a:avLst/>
          </a:prstGeom>
          <a:noFill/>
        </p:spPr>
        <p:txBody>
          <a:bodyPr wrap="square" rtlCol="0">
            <a:spAutoFit/>
          </a:bodyPr>
          <a:lstStyle/>
          <a:p>
            <a:r>
              <a:rPr lang="en-US" sz="2800" dirty="0"/>
              <a:t>Map the whole water system from municipality water to the furthest points.</a:t>
            </a:r>
          </a:p>
          <a:p>
            <a:r>
              <a:rPr lang="en-US" sz="2800" dirty="0"/>
              <a:t>On this map highlight all points at risk for legionella colonization.</a:t>
            </a:r>
            <a:endParaRPr lang="en-ZA" sz="2800" dirty="0"/>
          </a:p>
        </p:txBody>
      </p:sp>
    </p:spTree>
    <p:extLst>
      <p:ext uri="{BB962C8B-B14F-4D97-AF65-F5344CB8AC3E}">
        <p14:creationId xmlns:p14="http://schemas.microsoft.com/office/powerpoint/2010/main" val="1866610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B55FF-C7C6-476C-9BB8-1CB1582B0FAA}"/>
              </a:ext>
            </a:extLst>
          </p:cNvPr>
          <p:cNvSpPr>
            <a:spLocks noGrp="1"/>
          </p:cNvSpPr>
          <p:nvPr>
            <p:ph type="title"/>
          </p:nvPr>
        </p:nvSpPr>
        <p:spPr>
          <a:xfrm>
            <a:off x="836876" y="186594"/>
            <a:ext cx="10515600" cy="1325563"/>
          </a:xfrm>
        </p:spPr>
        <p:txBody>
          <a:bodyPr/>
          <a:lstStyle/>
          <a:p>
            <a:r>
              <a:rPr lang="en-ZA" dirty="0"/>
              <a:t>Legionella and Legionnaires’ disease</a:t>
            </a:r>
          </a:p>
        </p:txBody>
      </p:sp>
      <p:pic>
        <p:nvPicPr>
          <p:cNvPr id="4" name="Content Placeholder 3">
            <a:extLst>
              <a:ext uri="{FF2B5EF4-FFF2-40B4-BE49-F238E27FC236}">
                <a16:creationId xmlns:a16="http://schemas.microsoft.com/office/drawing/2014/main" id="{7968432E-180C-7C8B-0884-0A1A71895168}"/>
              </a:ext>
            </a:extLst>
          </p:cNvPr>
          <p:cNvPicPr>
            <a:picLocks noGrp="1" noChangeAspect="1"/>
          </p:cNvPicPr>
          <p:nvPr>
            <p:ph idx="1"/>
          </p:nvPr>
        </p:nvPicPr>
        <p:blipFill>
          <a:blip r:embed="rId2"/>
          <a:stretch>
            <a:fillRect/>
          </a:stretch>
        </p:blipFill>
        <p:spPr>
          <a:xfrm>
            <a:off x="838200" y="1690688"/>
            <a:ext cx="3141570" cy="4525306"/>
          </a:xfrm>
          <a:prstGeom prst="rect">
            <a:avLst/>
          </a:prstGeom>
        </p:spPr>
      </p:pic>
      <p:sp>
        <p:nvSpPr>
          <p:cNvPr id="5" name="TextBox 4">
            <a:extLst>
              <a:ext uri="{FF2B5EF4-FFF2-40B4-BE49-F238E27FC236}">
                <a16:creationId xmlns:a16="http://schemas.microsoft.com/office/drawing/2014/main" id="{496ABA3B-BB65-1B14-0D41-65F51E00152A}"/>
              </a:ext>
            </a:extLst>
          </p:cNvPr>
          <p:cNvSpPr txBox="1"/>
          <p:nvPr/>
        </p:nvSpPr>
        <p:spPr>
          <a:xfrm>
            <a:off x="4196080" y="1673195"/>
            <a:ext cx="3361559" cy="1754326"/>
          </a:xfrm>
          <a:prstGeom prst="rect">
            <a:avLst/>
          </a:prstGeom>
          <a:noFill/>
        </p:spPr>
        <p:txBody>
          <a:bodyPr wrap="square" rtlCol="0">
            <a:spAutoFit/>
          </a:bodyPr>
          <a:lstStyle/>
          <a:p>
            <a:r>
              <a:rPr lang="en-US" b="0" i="0" dirty="0">
                <a:solidFill>
                  <a:srgbClr val="000000"/>
                </a:solidFill>
                <a:effectLst/>
                <a:highlight>
                  <a:srgbClr val="FFFFFF"/>
                </a:highlight>
                <a:latin typeface="Newsreader"/>
              </a:rPr>
              <a:t>The 1976 Legionnaire’s disease outbreak centered on the Bellevue-Stratford Hotel, where the disease’s victims had gathered for an annual American Legion convention.</a:t>
            </a:r>
            <a:endParaRPr lang="en-ZA" dirty="0"/>
          </a:p>
        </p:txBody>
      </p:sp>
      <p:sp>
        <p:nvSpPr>
          <p:cNvPr id="6" name="TextBox 5">
            <a:extLst>
              <a:ext uri="{FF2B5EF4-FFF2-40B4-BE49-F238E27FC236}">
                <a16:creationId xmlns:a16="http://schemas.microsoft.com/office/drawing/2014/main" id="{8E3E25C2-F632-C551-3E2F-18FEDCD09EFE}"/>
              </a:ext>
            </a:extLst>
          </p:cNvPr>
          <p:cNvSpPr txBox="1"/>
          <p:nvPr/>
        </p:nvSpPr>
        <p:spPr>
          <a:xfrm>
            <a:off x="4196080" y="3427521"/>
            <a:ext cx="1105880" cy="646331"/>
          </a:xfrm>
          <a:prstGeom prst="rect">
            <a:avLst/>
          </a:prstGeom>
          <a:noFill/>
        </p:spPr>
        <p:txBody>
          <a:bodyPr wrap="none" rtlCol="0">
            <a:spAutoFit/>
          </a:bodyPr>
          <a:lstStyle/>
          <a:p>
            <a:r>
              <a:rPr lang="en-ZA" dirty="0"/>
              <a:t>221 cases</a:t>
            </a:r>
          </a:p>
          <a:p>
            <a:r>
              <a:rPr lang="en-ZA" dirty="0"/>
              <a:t>34 deaths</a:t>
            </a:r>
          </a:p>
        </p:txBody>
      </p:sp>
      <p:pic>
        <p:nvPicPr>
          <p:cNvPr id="7" name="Picture 6">
            <a:extLst>
              <a:ext uri="{FF2B5EF4-FFF2-40B4-BE49-F238E27FC236}">
                <a16:creationId xmlns:a16="http://schemas.microsoft.com/office/drawing/2014/main" id="{3560CA45-2087-6CD3-6152-A91E84B8F8C0}"/>
              </a:ext>
            </a:extLst>
          </p:cNvPr>
          <p:cNvPicPr>
            <a:picLocks noChangeAspect="1"/>
          </p:cNvPicPr>
          <p:nvPr/>
        </p:nvPicPr>
        <p:blipFill>
          <a:blip r:embed="rId3"/>
          <a:stretch>
            <a:fillRect/>
          </a:stretch>
        </p:blipFill>
        <p:spPr>
          <a:xfrm>
            <a:off x="7854545" y="1974056"/>
            <a:ext cx="3597997" cy="2909887"/>
          </a:xfrm>
          <a:prstGeom prst="rect">
            <a:avLst/>
          </a:prstGeom>
        </p:spPr>
      </p:pic>
      <p:sp>
        <p:nvSpPr>
          <p:cNvPr id="8" name="object 9">
            <a:extLst>
              <a:ext uri="{FF2B5EF4-FFF2-40B4-BE49-F238E27FC236}">
                <a16:creationId xmlns:a16="http://schemas.microsoft.com/office/drawing/2014/main" id="{2B0B7375-9FA2-D674-6ECF-AEF3A83C744D}"/>
              </a:ext>
            </a:extLst>
          </p:cNvPr>
          <p:cNvSpPr/>
          <p:nvPr/>
        </p:nvSpPr>
        <p:spPr>
          <a:xfrm>
            <a:off x="11352476" y="139249"/>
            <a:ext cx="676655" cy="646176"/>
          </a:xfrm>
          <a:prstGeom prst="rect">
            <a:avLst/>
          </a:prstGeom>
          <a:blipFill>
            <a:blip r:embed="rId4" cstate="print"/>
            <a:stretch>
              <a:fillRect/>
            </a:stretch>
          </a:blipFill>
        </p:spPr>
        <p:txBody>
          <a:bodyPr wrap="square" lIns="0" tIns="0" rIns="0" bIns="0" rtlCol="0"/>
          <a:lstStyle/>
          <a:p>
            <a:endParaRPr/>
          </a:p>
        </p:txBody>
      </p:sp>
      <p:sp>
        <p:nvSpPr>
          <p:cNvPr id="9" name="TextBox 8">
            <a:extLst>
              <a:ext uri="{FF2B5EF4-FFF2-40B4-BE49-F238E27FC236}">
                <a16:creationId xmlns:a16="http://schemas.microsoft.com/office/drawing/2014/main" id="{B6C7843A-98A6-D480-57B1-36CA6A4BD269}"/>
              </a:ext>
            </a:extLst>
          </p:cNvPr>
          <p:cNvSpPr txBox="1"/>
          <p:nvPr/>
        </p:nvSpPr>
        <p:spPr>
          <a:xfrm>
            <a:off x="4110935" y="4616152"/>
            <a:ext cx="7487219" cy="2031325"/>
          </a:xfrm>
          <a:prstGeom prst="rect">
            <a:avLst/>
          </a:prstGeom>
          <a:noFill/>
        </p:spPr>
        <p:txBody>
          <a:bodyPr wrap="square" rtlCol="0">
            <a:spAutoFit/>
          </a:bodyPr>
          <a:lstStyle/>
          <a:p>
            <a:pPr algn="r"/>
            <a:r>
              <a:rPr lang="en-ZA" dirty="0"/>
              <a:t>Legionella</a:t>
            </a:r>
          </a:p>
          <a:p>
            <a:pPr algn="r"/>
            <a:r>
              <a:rPr lang="en-ZA" dirty="0"/>
              <a:t>Aerobic small gram-negative bacilli</a:t>
            </a:r>
          </a:p>
          <a:p>
            <a:pPr algn="r"/>
            <a:r>
              <a:rPr lang="en-ZA" dirty="0"/>
              <a:t>59 species – about 20 pathogenic</a:t>
            </a:r>
          </a:p>
          <a:p>
            <a:pPr algn="r"/>
            <a:r>
              <a:rPr lang="en-ZA" dirty="0"/>
              <a:t>L. pneumophila, L. </a:t>
            </a:r>
            <a:r>
              <a:rPr lang="en-ZA" dirty="0" err="1"/>
              <a:t>micdadei</a:t>
            </a:r>
            <a:endParaRPr lang="en-ZA" dirty="0"/>
          </a:p>
          <a:p>
            <a:pPr algn="r"/>
            <a:r>
              <a:rPr lang="en-ZA" dirty="0"/>
              <a:t>L. </a:t>
            </a:r>
            <a:r>
              <a:rPr lang="en-ZA" dirty="0" err="1"/>
              <a:t>longbeachae</a:t>
            </a:r>
            <a:endParaRPr lang="en-ZA" dirty="0"/>
          </a:p>
          <a:p>
            <a:pPr algn="r"/>
            <a:r>
              <a:rPr lang="en-ZA" dirty="0"/>
              <a:t>L. pneumophila has 17 known serogroups, serogroup 1 being most prevalent in human disease</a:t>
            </a:r>
          </a:p>
        </p:txBody>
      </p:sp>
    </p:spTree>
    <p:extLst>
      <p:ext uri="{BB962C8B-B14F-4D97-AF65-F5344CB8AC3E}">
        <p14:creationId xmlns:p14="http://schemas.microsoft.com/office/powerpoint/2010/main" val="2921817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14FC56F-D9D2-45A1-57E2-F0B25B22E0E8}"/>
              </a:ext>
            </a:extLst>
          </p:cNvPr>
          <p:cNvGrpSpPr/>
          <p:nvPr/>
        </p:nvGrpSpPr>
        <p:grpSpPr>
          <a:xfrm>
            <a:off x="-92471" y="1"/>
            <a:ext cx="12284471" cy="6858000"/>
            <a:chOff x="-92471" y="1"/>
            <a:chExt cx="12284471" cy="6858000"/>
          </a:xfrm>
        </p:grpSpPr>
        <p:pic>
          <p:nvPicPr>
            <p:cNvPr id="8" name="Picture 7">
              <a:extLst>
                <a:ext uri="{FF2B5EF4-FFF2-40B4-BE49-F238E27FC236}">
                  <a16:creationId xmlns:a16="http://schemas.microsoft.com/office/drawing/2014/main" id="{AB5B4353-6F78-E481-FBEA-0A78765C803D}"/>
                </a:ext>
              </a:extLst>
            </p:cNvPr>
            <p:cNvPicPr>
              <a:picLocks noChangeAspect="1"/>
            </p:cNvPicPr>
            <p:nvPr/>
          </p:nvPicPr>
          <p:blipFill rotWithShape="1">
            <a:blip r:embed="rId2"/>
            <a:srcRect t="2848"/>
            <a:stretch/>
          </p:blipFill>
          <p:spPr>
            <a:xfrm>
              <a:off x="-92471" y="1"/>
              <a:ext cx="835012" cy="6858000"/>
            </a:xfrm>
            <a:prstGeom prst="rect">
              <a:avLst/>
            </a:prstGeom>
          </p:spPr>
        </p:pic>
        <p:sp>
          <p:nvSpPr>
            <p:cNvPr id="10" name="Object5">
              <a:extLst>
                <a:ext uri="{FF2B5EF4-FFF2-40B4-BE49-F238E27FC236}">
                  <a16:creationId xmlns:a16="http://schemas.microsoft.com/office/drawing/2014/main" id="{FA26135A-EC1E-3A40-B4CB-656D0373A1FD}"/>
                </a:ext>
              </a:extLst>
            </p:cNvPr>
            <p:cNvSpPr txBox="1"/>
            <p:nvPr/>
          </p:nvSpPr>
          <p:spPr>
            <a:xfrm>
              <a:off x="788334" y="221179"/>
              <a:ext cx="11403666" cy="12128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lvl1pPr>
                <a:lnSpc>
                  <a:spcPts val="1500"/>
                </a:lnSpc>
                <a:defRPr sz="1100" b="1" spc="200">
                  <a:solidFill>
                    <a:srgbClr val="1D3443"/>
                  </a:solidFill>
                  <a:latin typeface="Open Sans Bold"/>
                  <a:ea typeface="Open Sans Bold"/>
                  <a:cs typeface="Open Sans Bold"/>
                  <a:sym typeface="Open Sans Bold"/>
                </a:defRPr>
              </a:lvl1pPr>
            </a:lstStyle>
            <a:p>
              <a:pPr>
                <a:lnSpc>
                  <a:spcPct val="150000"/>
                </a:lnSpc>
              </a:pPr>
              <a:r>
                <a:rPr lang="en-US" sz="2800" b="0" dirty="0">
                  <a:solidFill>
                    <a:srgbClr val="4781B4"/>
                  </a:solidFill>
                  <a:latin typeface="Arial" panose="020B0604020202020204" pitchFamily="34" charset="0"/>
                  <a:ea typeface="Open Sans Light" panose="020B0306030504020204" pitchFamily="34" charset="0"/>
                  <a:cs typeface="Arial" panose="020B0604020202020204" pitchFamily="34" charset="0"/>
                </a:rPr>
                <a:t>Legionella: Warm Water Program Management: outline drawing</a:t>
              </a:r>
            </a:p>
          </p:txBody>
        </p:sp>
        <p:sp>
          <p:nvSpPr>
            <p:cNvPr id="3" name="Rectangle 2"/>
            <p:cNvSpPr/>
            <p:nvPr/>
          </p:nvSpPr>
          <p:spPr>
            <a:xfrm>
              <a:off x="630738" y="1139880"/>
              <a:ext cx="11451533" cy="52866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ZA"/>
            </a:p>
          </p:txBody>
        </p:sp>
        <p:sp>
          <p:nvSpPr>
            <p:cNvPr id="5" name="Rectangle 4"/>
            <p:cNvSpPr/>
            <p:nvPr/>
          </p:nvSpPr>
          <p:spPr>
            <a:xfrm>
              <a:off x="1154940" y="5576733"/>
              <a:ext cx="9604008" cy="5730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p:cNvSpPr/>
            <p:nvPr/>
          </p:nvSpPr>
          <p:spPr>
            <a:xfrm>
              <a:off x="1158240" y="3002281"/>
              <a:ext cx="9600708" cy="5730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p:cNvSpPr/>
            <p:nvPr/>
          </p:nvSpPr>
          <p:spPr>
            <a:xfrm>
              <a:off x="1158240" y="3828071"/>
              <a:ext cx="9600708" cy="5730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ectangle 11"/>
            <p:cNvSpPr/>
            <p:nvPr/>
          </p:nvSpPr>
          <p:spPr>
            <a:xfrm>
              <a:off x="1158240" y="4730387"/>
              <a:ext cx="9600708" cy="5730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p:cNvSpPr/>
            <p:nvPr/>
          </p:nvSpPr>
          <p:spPr>
            <a:xfrm>
              <a:off x="1161576" y="2139332"/>
              <a:ext cx="9600708" cy="5730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extBox 5"/>
            <p:cNvSpPr txBox="1"/>
            <p:nvPr/>
          </p:nvSpPr>
          <p:spPr>
            <a:xfrm>
              <a:off x="1262383" y="5654527"/>
              <a:ext cx="748810" cy="430887"/>
            </a:xfrm>
            <a:prstGeom prst="rect">
              <a:avLst/>
            </a:prstGeom>
            <a:solidFill>
              <a:schemeClr val="bg1"/>
            </a:solidFill>
          </p:spPr>
          <p:txBody>
            <a:bodyPr wrap="square" rtlCol="0">
              <a:spAutoFit/>
            </a:bodyPr>
            <a:lstStyle/>
            <a:p>
              <a:r>
                <a:rPr lang="en-ZA" sz="1100" dirty="0"/>
                <a:t>Public restroom</a:t>
              </a:r>
            </a:p>
          </p:txBody>
        </p:sp>
        <p:sp>
          <p:nvSpPr>
            <p:cNvPr id="14" name="TextBox 13"/>
            <p:cNvSpPr txBox="1"/>
            <p:nvPr/>
          </p:nvSpPr>
          <p:spPr>
            <a:xfrm>
              <a:off x="2217183" y="5654527"/>
              <a:ext cx="748810" cy="430887"/>
            </a:xfrm>
            <a:prstGeom prst="rect">
              <a:avLst/>
            </a:prstGeom>
            <a:solidFill>
              <a:schemeClr val="bg1"/>
            </a:solidFill>
          </p:spPr>
          <p:txBody>
            <a:bodyPr wrap="square" rtlCol="0">
              <a:spAutoFit/>
            </a:bodyPr>
            <a:lstStyle/>
            <a:p>
              <a:r>
                <a:rPr lang="en-ZA" sz="1100" dirty="0"/>
                <a:t>Trauma </a:t>
              </a:r>
            </a:p>
            <a:p>
              <a:r>
                <a:rPr lang="en-ZA" sz="1100" dirty="0"/>
                <a:t>Unit</a:t>
              </a:r>
            </a:p>
          </p:txBody>
        </p:sp>
        <p:sp>
          <p:nvSpPr>
            <p:cNvPr id="15" name="TextBox 14"/>
            <p:cNvSpPr txBox="1"/>
            <p:nvPr/>
          </p:nvSpPr>
          <p:spPr>
            <a:xfrm>
              <a:off x="3165052" y="5654526"/>
              <a:ext cx="748810" cy="430887"/>
            </a:xfrm>
            <a:prstGeom prst="rect">
              <a:avLst/>
            </a:prstGeom>
            <a:solidFill>
              <a:schemeClr val="bg1"/>
            </a:solidFill>
          </p:spPr>
          <p:txBody>
            <a:bodyPr wrap="square" rtlCol="0">
              <a:spAutoFit/>
            </a:bodyPr>
            <a:lstStyle/>
            <a:p>
              <a:r>
                <a:rPr lang="en-ZA" sz="1100" dirty="0"/>
                <a:t>Main Kitchen</a:t>
              </a:r>
            </a:p>
          </p:txBody>
        </p:sp>
        <p:sp>
          <p:nvSpPr>
            <p:cNvPr id="16" name="TextBox 15"/>
            <p:cNvSpPr txBox="1"/>
            <p:nvPr/>
          </p:nvSpPr>
          <p:spPr>
            <a:xfrm>
              <a:off x="4096346" y="5656145"/>
              <a:ext cx="748810" cy="430887"/>
            </a:xfrm>
            <a:prstGeom prst="rect">
              <a:avLst/>
            </a:prstGeom>
            <a:solidFill>
              <a:schemeClr val="bg1"/>
            </a:solidFill>
          </p:spPr>
          <p:txBody>
            <a:bodyPr wrap="square" rtlCol="0">
              <a:spAutoFit/>
            </a:bodyPr>
            <a:lstStyle/>
            <a:p>
              <a:r>
                <a:rPr lang="en-ZA" sz="1100" dirty="0"/>
                <a:t>Pharmacy</a:t>
              </a:r>
            </a:p>
            <a:p>
              <a:endParaRPr lang="en-ZA" sz="1100" dirty="0"/>
            </a:p>
          </p:txBody>
        </p:sp>
        <p:sp>
          <p:nvSpPr>
            <p:cNvPr id="17" name="TextBox 16"/>
            <p:cNvSpPr txBox="1"/>
            <p:nvPr/>
          </p:nvSpPr>
          <p:spPr>
            <a:xfrm>
              <a:off x="5014177" y="5654526"/>
              <a:ext cx="748810" cy="430887"/>
            </a:xfrm>
            <a:prstGeom prst="rect">
              <a:avLst/>
            </a:prstGeom>
            <a:solidFill>
              <a:schemeClr val="bg1"/>
            </a:solidFill>
          </p:spPr>
          <p:txBody>
            <a:bodyPr wrap="square" rtlCol="0">
              <a:spAutoFit/>
            </a:bodyPr>
            <a:lstStyle/>
            <a:p>
              <a:r>
                <a:rPr lang="en-ZA" sz="1100" dirty="0"/>
                <a:t>Clinical Learning</a:t>
              </a:r>
            </a:p>
          </p:txBody>
        </p:sp>
        <p:sp>
          <p:nvSpPr>
            <p:cNvPr id="18" name="TextBox 17"/>
            <p:cNvSpPr txBox="1"/>
            <p:nvPr/>
          </p:nvSpPr>
          <p:spPr>
            <a:xfrm>
              <a:off x="5921399" y="5654525"/>
              <a:ext cx="766389" cy="430887"/>
            </a:xfrm>
            <a:prstGeom prst="rect">
              <a:avLst/>
            </a:prstGeom>
            <a:solidFill>
              <a:schemeClr val="bg1"/>
            </a:solidFill>
          </p:spPr>
          <p:txBody>
            <a:bodyPr wrap="square" rtlCol="0">
              <a:spAutoFit/>
            </a:bodyPr>
            <a:lstStyle/>
            <a:p>
              <a:r>
                <a:rPr lang="en-ZA" sz="1100" dirty="0"/>
                <a:t>X-ray </a:t>
              </a:r>
            </a:p>
            <a:p>
              <a:r>
                <a:rPr lang="en-ZA" sz="1100" dirty="0"/>
                <a:t>dept.</a:t>
              </a:r>
            </a:p>
          </p:txBody>
        </p:sp>
        <p:sp>
          <p:nvSpPr>
            <p:cNvPr id="19" name="TextBox 18"/>
            <p:cNvSpPr txBox="1"/>
            <p:nvPr/>
          </p:nvSpPr>
          <p:spPr>
            <a:xfrm>
              <a:off x="6854410" y="5654524"/>
              <a:ext cx="748810" cy="430887"/>
            </a:xfrm>
            <a:prstGeom prst="rect">
              <a:avLst/>
            </a:prstGeom>
            <a:solidFill>
              <a:schemeClr val="bg1"/>
            </a:solidFill>
          </p:spPr>
          <p:txBody>
            <a:bodyPr wrap="square" rtlCol="0">
              <a:spAutoFit/>
            </a:bodyPr>
            <a:lstStyle/>
            <a:p>
              <a:r>
                <a:rPr lang="en-ZA" sz="1100" dirty="0"/>
                <a:t>Management</a:t>
              </a:r>
            </a:p>
          </p:txBody>
        </p:sp>
        <p:sp>
          <p:nvSpPr>
            <p:cNvPr id="20" name="TextBox 19"/>
            <p:cNvSpPr txBox="1"/>
            <p:nvPr/>
          </p:nvSpPr>
          <p:spPr>
            <a:xfrm>
              <a:off x="7774083" y="5650515"/>
              <a:ext cx="748810" cy="430887"/>
            </a:xfrm>
            <a:prstGeom prst="rect">
              <a:avLst/>
            </a:prstGeom>
            <a:solidFill>
              <a:schemeClr val="bg1"/>
            </a:solidFill>
          </p:spPr>
          <p:txBody>
            <a:bodyPr wrap="square" rtlCol="0">
              <a:spAutoFit/>
            </a:bodyPr>
            <a:lstStyle/>
            <a:p>
              <a:r>
                <a:rPr lang="en-ZA" sz="1100" dirty="0"/>
                <a:t>Public restroom</a:t>
              </a:r>
            </a:p>
          </p:txBody>
        </p:sp>
        <p:sp>
          <p:nvSpPr>
            <p:cNvPr id="21" name="TextBox 20"/>
            <p:cNvSpPr txBox="1"/>
            <p:nvPr/>
          </p:nvSpPr>
          <p:spPr>
            <a:xfrm>
              <a:off x="8689515" y="5654524"/>
              <a:ext cx="748810" cy="430887"/>
            </a:xfrm>
            <a:prstGeom prst="rect">
              <a:avLst/>
            </a:prstGeom>
            <a:solidFill>
              <a:schemeClr val="bg1"/>
            </a:solidFill>
          </p:spPr>
          <p:txBody>
            <a:bodyPr wrap="square" rtlCol="0">
              <a:spAutoFit/>
            </a:bodyPr>
            <a:lstStyle/>
            <a:p>
              <a:r>
                <a:rPr lang="en-ZA" sz="1100" dirty="0"/>
                <a:t>OHS</a:t>
              </a:r>
            </a:p>
            <a:p>
              <a:r>
                <a:rPr lang="en-ZA" sz="1100" dirty="0"/>
                <a:t> clinic</a:t>
              </a:r>
            </a:p>
          </p:txBody>
        </p:sp>
        <p:sp>
          <p:nvSpPr>
            <p:cNvPr id="22" name="TextBox 21"/>
            <p:cNvSpPr txBox="1"/>
            <p:nvPr/>
          </p:nvSpPr>
          <p:spPr>
            <a:xfrm>
              <a:off x="9590444" y="5654523"/>
              <a:ext cx="748810" cy="430887"/>
            </a:xfrm>
            <a:prstGeom prst="rect">
              <a:avLst/>
            </a:prstGeom>
            <a:solidFill>
              <a:schemeClr val="bg1"/>
            </a:solidFill>
          </p:spPr>
          <p:txBody>
            <a:bodyPr wrap="square" rtlCol="0">
              <a:spAutoFit/>
            </a:bodyPr>
            <a:lstStyle/>
            <a:p>
              <a:r>
                <a:rPr lang="en-ZA" sz="1100" dirty="0"/>
                <a:t>Netcafe</a:t>
              </a:r>
            </a:p>
            <a:p>
              <a:endParaRPr lang="en-ZA" sz="1100" dirty="0"/>
            </a:p>
          </p:txBody>
        </p:sp>
        <p:sp>
          <p:nvSpPr>
            <p:cNvPr id="7" name="TextBox 6"/>
            <p:cNvSpPr txBox="1"/>
            <p:nvPr/>
          </p:nvSpPr>
          <p:spPr>
            <a:xfrm>
              <a:off x="654961" y="3991487"/>
              <a:ext cx="293779" cy="369332"/>
            </a:xfrm>
            <a:prstGeom prst="rect">
              <a:avLst/>
            </a:prstGeom>
            <a:noFill/>
          </p:spPr>
          <p:txBody>
            <a:bodyPr wrap="square" rtlCol="0">
              <a:spAutoFit/>
            </a:bodyPr>
            <a:lstStyle/>
            <a:p>
              <a:r>
                <a:rPr lang="en-ZA" dirty="0"/>
                <a:t>2</a:t>
              </a:r>
            </a:p>
          </p:txBody>
        </p:sp>
        <p:sp>
          <p:nvSpPr>
            <p:cNvPr id="23" name="TextBox 22"/>
            <p:cNvSpPr txBox="1"/>
            <p:nvPr/>
          </p:nvSpPr>
          <p:spPr>
            <a:xfrm>
              <a:off x="675784" y="3181501"/>
              <a:ext cx="293779" cy="369332"/>
            </a:xfrm>
            <a:prstGeom prst="rect">
              <a:avLst/>
            </a:prstGeom>
            <a:noFill/>
          </p:spPr>
          <p:txBody>
            <a:bodyPr wrap="square" rtlCol="0">
              <a:spAutoFit/>
            </a:bodyPr>
            <a:lstStyle/>
            <a:p>
              <a:r>
                <a:rPr lang="en-ZA" dirty="0"/>
                <a:t>3</a:t>
              </a:r>
            </a:p>
          </p:txBody>
        </p:sp>
        <p:sp>
          <p:nvSpPr>
            <p:cNvPr id="24" name="TextBox 23"/>
            <p:cNvSpPr txBox="1"/>
            <p:nvPr/>
          </p:nvSpPr>
          <p:spPr>
            <a:xfrm>
              <a:off x="654960" y="2283909"/>
              <a:ext cx="293779" cy="369332"/>
            </a:xfrm>
            <a:prstGeom prst="rect">
              <a:avLst/>
            </a:prstGeom>
            <a:noFill/>
          </p:spPr>
          <p:txBody>
            <a:bodyPr wrap="square" rtlCol="0">
              <a:spAutoFit/>
            </a:bodyPr>
            <a:lstStyle/>
            <a:p>
              <a:r>
                <a:rPr lang="en-ZA" dirty="0"/>
                <a:t>4</a:t>
              </a:r>
            </a:p>
          </p:txBody>
        </p:sp>
        <p:sp>
          <p:nvSpPr>
            <p:cNvPr id="25" name="TextBox 24"/>
            <p:cNvSpPr txBox="1"/>
            <p:nvPr/>
          </p:nvSpPr>
          <p:spPr>
            <a:xfrm>
              <a:off x="668890" y="4844807"/>
              <a:ext cx="293779" cy="369332"/>
            </a:xfrm>
            <a:prstGeom prst="rect">
              <a:avLst/>
            </a:prstGeom>
            <a:noFill/>
          </p:spPr>
          <p:txBody>
            <a:bodyPr wrap="square" rtlCol="0">
              <a:spAutoFit/>
            </a:bodyPr>
            <a:lstStyle/>
            <a:p>
              <a:r>
                <a:rPr lang="en-ZA" dirty="0"/>
                <a:t>1</a:t>
              </a:r>
            </a:p>
          </p:txBody>
        </p:sp>
        <p:sp>
          <p:nvSpPr>
            <p:cNvPr id="26" name="TextBox 25"/>
            <p:cNvSpPr txBox="1"/>
            <p:nvPr/>
          </p:nvSpPr>
          <p:spPr>
            <a:xfrm>
              <a:off x="671711" y="5666252"/>
              <a:ext cx="293779" cy="369332"/>
            </a:xfrm>
            <a:prstGeom prst="rect">
              <a:avLst/>
            </a:prstGeom>
            <a:noFill/>
          </p:spPr>
          <p:txBody>
            <a:bodyPr wrap="square" rtlCol="0">
              <a:spAutoFit/>
            </a:bodyPr>
            <a:lstStyle/>
            <a:p>
              <a:r>
                <a:rPr lang="en-ZA" dirty="0"/>
                <a:t>G</a:t>
              </a:r>
            </a:p>
          </p:txBody>
        </p:sp>
        <p:sp>
          <p:nvSpPr>
            <p:cNvPr id="27" name="Rectangle 26"/>
            <p:cNvSpPr/>
            <p:nvPr/>
          </p:nvSpPr>
          <p:spPr>
            <a:xfrm>
              <a:off x="1161576" y="1306595"/>
              <a:ext cx="9597371" cy="5730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TextBox 27"/>
            <p:cNvSpPr txBox="1"/>
            <p:nvPr/>
          </p:nvSpPr>
          <p:spPr>
            <a:xfrm>
              <a:off x="675783" y="1509646"/>
              <a:ext cx="293779" cy="369332"/>
            </a:xfrm>
            <a:prstGeom prst="rect">
              <a:avLst/>
            </a:prstGeom>
            <a:noFill/>
          </p:spPr>
          <p:txBody>
            <a:bodyPr wrap="square" rtlCol="0">
              <a:spAutoFit/>
            </a:bodyPr>
            <a:lstStyle/>
            <a:p>
              <a:r>
                <a:rPr lang="en-ZA" dirty="0"/>
                <a:t>R</a:t>
              </a:r>
            </a:p>
          </p:txBody>
        </p:sp>
        <p:sp>
          <p:nvSpPr>
            <p:cNvPr id="29" name="TextBox 28"/>
            <p:cNvSpPr txBox="1"/>
            <p:nvPr/>
          </p:nvSpPr>
          <p:spPr>
            <a:xfrm>
              <a:off x="5185966" y="4800889"/>
              <a:ext cx="748810" cy="430887"/>
            </a:xfrm>
            <a:prstGeom prst="rect">
              <a:avLst/>
            </a:prstGeom>
            <a:solidFill>
              <a:schemeClr val="bg1"/>
            </a:solidFill>
          </p:spPr>
          <p:txBody>
            <a:bodyPr wrap="square" rtlCol="0">
              <a:spAutoFit/>
            </a:bodyPr>
            <a:lstStyle/>
            <a:p>
              <a:r>
                <a:rPr lang="en-ZA" sz="1100" dirty="0"/>
                <a:t>Surgical Stores</a:t>
              </a:r>
            </a:p>
          </p:txBody>
        </p:sp>
        <p:sp>
          <p:nvSpPr>
            <p:cNvPr id="30" name="TextBox 29"/>
            <p:cNvSpPr txBox="1"/>
            <p:nvPr/>
          </p:nvSpPr>
          <p:spPr>
            <a:xfrm>
              <a:off x="4213929" y="4800890"/>
              <a:ext cx="748810" cy="430887"/>
            </a:xfrm>
            <a:prstGeom prst="rect">
              <a:avLst/>
            </a:prstGeom>
            <a:solidFill>
              <a:schemeClr val="bg1"/>
            </a:solidFill>
          </p:spPr>
          <p:txBody>
            <a:bodyPr wrap="square" rtlCol="0">
              <a:spAutoFit/>
            </a:bodyPr>
            <a:lstStyle/>
            <a:p>
              <a:r>
                <a:rPr lang="en-ZA" sz="1100" dirty="0"/>
                <a:t>Ampath</a:t>
              </a:r>
            </a:p>
            <a:p>
              <a:endParaRPr lang="en-ZA" sz="1100" dirty="0"/>
            </a:p>
          </p:txBody>
        </p:sp>
        <p:sp>
          <p:nvSpPr>
            <p:cNvPr id="31" name="TextBox 30"/>
            <p:cNvSpPr txBox="1"/>
            <p:nvPr/>
          </p:nvSpPr>
          <p:spPr>
            <a:xfrm>
              <a:off x="3158275" y="4793742"/>
              <a:ext cx="748810" cy="430887"/>
            </a:xfrm>
            <a:prstGeom prst="rect">
              <a:avLst/>
            </a:prstGeom>
            <a:solidFill>
              <a:schemeClr val="bg1"/>
            </a:solidFill>
          </p:spPr>
          <p:txBody>
            <a:bodyPr wrap="square" rtlCol="0">
              <a:spAutoFit/>
            </a:bodyPr>
            <a:lstStyle/>
            <a:p>
              <a:r>
                <a:rPr lang="en-ZA" sz="1100" dirty="0"/>
                <a:t>Doctors Suites A</a:t>
              </a:r>
            </a:p>
          </p:txBody>
        </p:sp>
        <p:sp>
          <p:nvSpPr>
            <p:cNvPr id="32" name="TextBox 31"/>
            <p:cNvSpPr txBox="1"/>
            <p:nvPr/>
          </p:nvSpPr>
          <p:spPr>
            <a:xfrm>
              <a:off x="2213894" y="4800890"/>
              <a:ext cx="748810" cy="430887"/>
            </a:xfrm>
            <a:prstGeom prst="rect">
              <a:avLst/>
            </a:prstGeom>
            <a:solidFill>
              <a:schemeClr val="bg1"/>
            </a:solidFill>
          </p:spPr>
          <p:txBody>
            <a:bodyPr wrap="square" rtlCol="0">
              <a:spAutoFit/>
            </a:bodyPr>
            <a:lstStyle/>
            <a:p>
              <a:r>
                <a:rPr lang="en-ZA" sz="1100" dirty="0"/>
                <a:t>PICU</a:t>
              </a:r>
            </a:p>
            <a:p>
              <a:endParaRPr lang="en-ZA" sz="1100" dirty="0"/>
            </a:p>
          </p:txBody>
        </p:sp>
        <p:sp>
          <p:nvSpPr>
            <p:cNvPr id="33" name="TextBox 32"/>
            <p:cNvSpPr txBox="1"/>
            <p:nvPr/>
          </p:nvSpPr>
          <p:spPr>
            <a:xfrm>
              <a:off x="1311662" y="4805879"/>
              <a:ext cx="748810" cy="430887"/>
            </a:xfrm>
            <a:prstGeom prst="rect">
              <a:avLst/>
            </a:prstGeom>
            <a:solidFill>
              <a:schemeClr val="bg1"/>
            </a:solidFill>
          </p:spPr>
          <p:txBody>
            <a:bodyPr wrap="square" rtlCol="0">
              <a:spAutoFit/>
            </a:bodyPr>
            <a:lstStyle/>
            <a:p>
              <a:r>
                <a:rPr lang="en-ZA" sz="1100" dirty="0"/>
                <a:t>Paeds Ward</a:t>
              </a:r>
            </a:p>
          </p:txBody>
        </p:sp>
        <p:sp>
          <p:nvSpPr>
            <p:cNvPr id="34" name="TextBox 33"/>
            <p:cNvSpPr txBox="1"/>
            <p:nvPr/>
          </p:nvSpPr>
          <p:spPr>
            <a:xfrm>
              <a:off x="6360302" y="4789620"/>
              <a:ext cx="748810" cy="430887"/>
            </a:xfrm>
            <a:prstGeom prst="rect">
              <a:avLst/>
            </a:prstGeom>
            <a:solidFill>
              <a:schemeClr val="bg1"/>
            </a:solidFill>
          </p:spPr>
          <p:txBody>
            <a:bodyPr wrap="square" rtlCol="0">
              <a:spAutoFit/>
            </a:bodyPr>
            <a:lstStyle/>
            <a:p>
              <a:r>
                <a:rPr lang="en-ZA" sz="1100" dirty="0"/>
                <a:t>NRC</a:t>
              </a:r>
              <a:br>
                <a:rPr lang="en-ZA" sz="1100" dirty="0"/>
              </a:br>
              <a:endParaRPr lang="en-ZA" sz="1100" dirty="0"/>
            </a:p>
          </p:txBody>
        </p:sp>
        <p:sp>
          <p:nvSpPr>
            <p:cNvPr id="36" name="TextBox 35"/>
            <p:cNvSpPr txBox="1"/>
            <p:nvPr/>
          </p:nvSpPr>
          <p:spPr>
            <a:xfrm>
              <a:off x="7620634" y="4800890"/>
              <a:ext cx="748810" cy="430887"/>
            </a:xfrm>
            <a:prstGeom prst="rect">
              <a:avLst/>
            </a:prstGeom>
            <a:solidFill>
              <a:schemeClr val="bg1"/>
            </a:solidFill>
          </p:spPr>
          <p:txBody>
            <a:bodyPr wrap="square" rtlCol="0">
              <a:spAutoFit/>
            </a:bodyPr>
            <a:lstStyle/>
            <a:p>
              <a:r>
                <a:rPr lang="en-ZA" sz="1100" dirty="0"/>
                <a:t>Public Restroom</a:t>
              </a:r>
            </a:p>
          </p:txBody>
        </p:sp>
        <p:sp>
          <p:nvSpPr>
            <p:cNvPr id="37" name="TextBox 36"/>
            <p:cNvSpPr txBox="1"/>
            <p:nvPr/>
          </p:nvSpPr>
          <p:spPr>
            <a:xfrm>
              <a:off x="8841634" y="4789620"/>
              <a:ext cx="748810" cy="430887"/>
            </a:xfrm>
            <a:prstGeom prst="rect">
              <a:avLst/>
            </a:prstGeom>
            <a:solidFill>
              <a:schemeClr val="bg1"/>
            </a:solidFill>
          </p:spPr>
          <p:txBody>
            <a:bodyPr wrap="square" rtlCol="0">
              <a:spAutoFit/>
            </a:bodyPr>
            <a:lstStyle/>
            <a:p>
              <a:r>
                <a:rPr lang="en-ZA" sz="1100" dirty="0"/>
                <a:t>Doctors Suites C</a:t>
              </a:r>
            </a:p>
          </p:txBody>
        </p:sp>
        <p:sp>
          <p:nvSpPr>
            <p:cNvPr id="38" name="TextBox 37"/>
            <p:cNvSpPr txBox="1"/>
            <p:nvPr/>
          </p:nvSpPr>
          <p:spPr>
            <a:xfrm>
              <a:off x="5410963" y="3895142"/>
              <a:ext cx="748810" cy="430887"/>
            </a:xfrm>
            <a:prstGeom prst="rect">
              <a:avLst/>
            </a:prstGeom>
            <a:solidFill>
              <a:schemeClr val="bg1"/>
            </a:solidFill>
          </p:spPr>
          <p:txBody>
            <a:bodyPr wrap="square" rtlCol="0">
              <a:spAutoFit/>
            </a:bodyPr>
            <a:lstStyle/>
            <a:p>
              <a:r>
                <a:rPr lang="en-ZA" sz="1100" dirty="0"/>
                <a:t>Pathcare</a:t>
              </a:r>
            </a:p>
            <a:p>
              <a:endParaRPr lang="en-ZA" sz="1100" dirty="0"/>
            </a:p>
          </p:txBody>
        </p:sp>
        <p:sp>
          <p:nvSpPr>
            <p:cNvPr id="39" name="TextBox 38"/>
            <p:cNvSpPr txBox="1"/>
            <p:nvPr/>
          </p:nvSpPr>
          <p:spPr>
            <a:xfrm>
              <a:off x="4051950" y="3927125"/>
              <a:ext cx="748810" cy="430887"/>
            </a:xfrm>
            <a:prstGeom prst="rect">
              <a:avLst/>
            </a:prstGeom>
            <a:solidFill>
              <a:schemeClr val="bg1"/>
            </a:solidFill>
          </p:spPr>
          <p:txBody>
            <a:bodyPr wrap="square" rtlCol="0">
              <a:spAutoFit/>
            </a:bodyPr>
            <a:lstStyle/>
            <a:p>
              <a:r>
                <a:rPr lang="en-ZA" sz="1100" dirty="0"/>
                <a:t>Doctors suites A</a:t>
              </a:r>
            </a:p>
          </p:txBody>
        </p:sp>
        <p:sp>
          <p:nvSpPr>
            <p:cNvPr id="40" name="TextBox 39"/>
            <p:cNvSpPr txBox="1"/>
            <p:nvPr/>
          </p:nvSpPr>
          <p:spPr>
            <a:xfrm>
              <a:off x="3125696" y="3910126"/>
              <a:ext cx="748810" cy="430887"/>
            </a:xfrm>
            <a:prstGeom prst="rect">
              <a:avLst/>
            </a:prstGeom>
            <a:solidFill>
              <a:schemeClr val="bg1"/>
            </a:solidFill>
          </p:spPr>
          <p:txBody>
            <a:bodyPr wrap="square" rtlCol="0">
              <a:spAutoFit/>
            </a:bodyPr>
            <a:lstStyle/>
            <a:p>
              <a:r>
                <a:rPr lang="en-ZA" sz="1100" dirty="0"/>
                <a:t>Linen holding</a:t>
              </a:r>
            </a:p>
          </p:txBody>
        </p:sp>
        <p:sp>
          <p:nvSpPr>
            <p:cNvPr id="41" name="TextBox 40"/>
            <p:cNvSpPr txBox="1"/>
            <p:nvPr/>
          </p:nvSpPr>
          <p:spPr>
            <a:xfrm>
              <a:off x="2213894" y="3914212"/>
              <a:ext cx="748810" cy="430887"/>
            </a:xfrm>
            <a:prstGeom prst="rect">
              <a:avLst/>
            </a:prstGeom>
            <a:solidFill>
              <a:schemeClr val="bg1"/>
            </a:solidFill>
          </p:spPr>
          <p:txBody>
            <a:bodyPr wrap="square" rtlCol="0">
              <a:spAutoFit/>
            </a:bodyPr>
            <a:lstStyle/>
            <a:p>
              <a:r>
                <a:rPr lang="en-ZA" sz="1100" dirty="0"/>
                <a:t>Oncology Day ward</a:t>
              </a:r>
            </a:p>
          </p:txBody>
        </p:sp>
        <p:sp>
          <p:nvSpPr>
            <p:cNvPr id="42" name="TextBox 41"/>
            <p:cNvSpPr txBox="1"/>
            <p:nvPr/>
          </p:nvSpPr>
          <p:spPr>
            <a:xfrm>
              <a:off x="1311662" y="3910995"/>
              <a:ext cx="748810" cy="430887"/>
            </a:xfrm>
            <a:prstGeom prst="rect">
              <a:avLst/>
            </a:prstGeom>
            <a:solidFill>
              <a:schemeClr val="bg1"/>
            </a:solidFill>
          </p:spPr>
          <p:txBody>
            <a:bodyPr wrap="square" rtlCol="0">
              <a:spAutoFit/>
            </a:bodyPr>
            <a:lstStyle/>
            <a:p>
              <a:r>
                <a:rPr lang="en-ZA" sz="1100" dirty="0"/>
                <a:t>General</a:t>
              </a:r>
            </a:p>
            <a:p>
              <a:r>
                <a:rPr lang="en-ZA" sz="1100" dirty="0"/>
                <a:t>Ward</a:t>
              </a:r>
            </a:p>
          </p:txBody>
        </p:sp>
        <p:sp>
          <p:nvSpPr>
            <p:cNvPr id="43" name="TextBox 42"/>
            <p:cNvSpPr txBox="1"/>
            <p:nvPr/>
          </p:nvSpPr>
          <p:spPr>
            <a:xfrm>
              <a:off x="7542943" y="3887994"/>
              <a:ext cx="748810" cy="430887"/>
            </a:xfrm>
            <a:prstGeom prst="rect">
              <a:avLst/>
            </a:prstGeom>
            <a:solidFill>
              <a:schemeClr val="bg1"/>
            </a:solidFill>
          </p:spPr>
          <p:txBody>
            <a:bodyPr wrap="square" rtlCol="0">
              <a:spAutoFit/>
            </a:bodyPr>
            <a:lstStyle/>
            <a:p>
              <a:r>
                <a:rPr lang="en-ZA" sz="1100" dirty="0"/>
                <a:t>Public Restroom</a:t>
              </a:r>
            </a:p>
          </p:txBody>
        </p:sp>
        <p:sp>
          <p:nvSpPr>
            <p:cNvPr id="44" name="TextBox 43"/>
            <p:cNvSpPr txBox="1"/>
            <p:nvPr/>
          </p:nvSpPr>
          <p:spPr>
            <a:xfrm>
              <a:off x="8819580" y="3867994"/>
              <a:ext cx="748810" cy="430887"/>
            </a:xfrm>
            <a:prstGeom prst="rect">
              <a:avLst/>
            </a:prstGeom>
            <a:solidFill>
              <a:schemeClr val="bg1"/>
            </a:solidFill>
          </p:spPr>
          <p:txBody>
            <a:bodyPr wrap="square" rtlCol="0">
              <a:spAutoFit/>
            </a:bodyPr>
            <a:lstStyle/>
            <a:p>
              <a:r>
                <a:rPr lang="en-ZA" sz="1100" dirty="0"/>
                <a:t>Doctors suites C</a:t>
              </a:r>
            </a:p>
          </p:txBody>
        </p:sp>
        <p:sp>
          <p:nvSpPr>
            <p:cNvPr id="45" name="TextBox 44"/>
            <p:cNvSpPr txBox="1"/>
            <p:nvPr/>
          </p:nvSpPr>
          <p:spPr>
            <a:xfrm>
              <a:off x="1311662" y="3055257"/>
              <a:ext cx="748810" cy="430887"/>
            </a:xfrm>
            <a:prstGeom prst="rect">
              <a:avLst/>
            </a:prstGeom>
            <a:solidFill>
              <a:schemeClr val="bg1"/>
            </a:solidFill>
          </p:spPr>
          <p:txBody>
            <a:bodyPr wrap="square" rtlCol="0">
              <a:spAutoFit/>
            </a:bodyPr>
            <a:lstStyle/>
            <a:p>
              <a:r>
                <a:rPr lang="en-ZA" sz="1100" dirty="0"/>
                <a:t>Cath lab</a:t>
              </a:r>
            </a:p>
            <a:p>
              <a:endParaRPr lang="en-ZA" sz="1100" dirty="0"/>
            </a:p>
          </p:txBody>
        </p:sp>
        <p:sp>
          <p:nvSpPr>
            <p:cNvPr id="46" name="TextBox 45"/>
            <p:cNvSpPr txBox="1"/>
            <p:nvPr/>
          </p:nvSpPr>
          <p:spPr>
            <a:xfrm>
              <a:off x="5056218" y="3081845"/>
              <a:ext cx="748810" cy="430887"/>
            </a:xfrm>
            <a:prstGeom prst="rect">
              <a:avLst/>
            </a:prstGeom>
            <a:solidFill>
              <a:schemeClr val="bg1"/>
            </a:solidFill>
          </p:spPr>
          <p:txBody>
            <a:bodyPr wrap="square" rtlCol="0">
              <a:spAutoFit/>
            </a:bodyPr>
            <a:lstStyle/>
            <a:p>
              <a:r>
                <a:rPr lang="en-ZA" sz="1100" dirty="0"/>
                <a:t>Theatre</a:t>
              </a:r>
            </a:p>
            <a:p>
              <a:r>
                <a:rPr lang="en-ZA" sz="1100" dirty="0"/>
                <a:t>Recovery</a:t>
              </a:r>
            </a:p>
          </p:txBody>
        </p:sp>
        <p:sp>
          <p:nvSpPr>
            <p:cNvPr id="47" name="TextBox 46"/>
            <p:cNvSpPr txBox="1"/>
            <p:nvPr/>
          </p:nvSpPr>
          <p:spPr>
            <a:xfrm>
              <a:off x="4126643" y="3083711"/>
              <a:ext cx="748810" cy="430887"/>
            </a:xfrm>
            <a:prstGeom prst="rect">
              <a:avLst/>
            </a:prstGeom>
            <a:solidFill>
              <a:schemeClr val="bg1"/>
            </a:solidFill>
          </p:spPr>
          <p:txBody>
            <a:bodyPr wrap="square" rtlCol="0">
              <a:spAutoFit/>
            </a:bodyPr>
            <a:lstStyle/>
            <a:p>
              <a:r>
                <a:rPr lang="en-ZA" sz="1100" dirty="0"/>
                <a:t>Theatre 1-6</a:t>
              </a:r>
            </a:p>
          </p:txBody>
        </p:sp>
        <p:sp>
          <p:nvSpPr>
            <p:cNvPr id="48" name="TextBox 47"/>
            <p:cNvSpPr txBox="1"/>
            <p:nvPr/>
          </p:nvSpPr>
          <p:spPr>
            <a:xfrm>
              <a:off x="3189808" y="3044250"/>
              <a:ext cx="748810" cy="430887"/>
            </a:xfrm>
            <a:prstGeom prst="rect">
              <a:avLst/>
            </a:prstGeom>
            <a:solidFill>
              <a:schemeClr val="bg1"/>
            </a:solidFill>
          </p:spPr>
          <p:txBody>
            <a:bodyPr wrap="square" rtlCol="0">
              <a:spAutoFit/>
            </a:bodyPr>
            <a:lstStyle/>
            <a:p>
              <a:r>
                <a:rPr lang="en-ZA" sz="1100" dirty="0"/>
                <a:t>CSSD</a:t>
              </a:r>
            </a:p>
            <a:p>
              <a:endParaRPr lang="en-ZA" sz="1100" dirty="0"/>
            </a:p>
          </p:txBody>
        </p:sp>
        <p:sp>
          <p:nvSpPr>
            <p:cNvPr id="49" name="TextBox 48"/>
            <p:cNvSpPr txBox="1"/>
            <p:nvPr/>
          </p:nvSpPr>
          <p:spPr>
            <a:xfrm>
              <a:off x="2252321" y="3069649"/>
              <a:ext cx="748810" cy="261610"/>
            </a:xfrm>
            <a:prstGeom prst="rect">
              <a:avLst/>
            </a:prstGeom>
            <a:solidFill>
              <a:schemeClr val="bg1"/>
            </a:solidFill>
          </p:spPr>
          <p:txBody>
            <a:bodyPr wrap="square" rtlCol="0">
              <a:spAutoFit/>
            </a:bodyPr>
            <a:lstStyle/>
            <a:p>
              <a:r>
                <a:rPr lang="en-ZA" sz="1100" dirty="0"/>
                <a:t>AICU</a:t>
              </a:r>
            </a:p>
          </p:txBody>
        </p:sp>
        <p:sp>
          <p:nvSpPr>
            <p:cNvPr id="50" name="TextBox 49"/>
            <p:cNvSpPr txBox="1"/>
            <p:nvPr/>
          </p:nvSpPr>
          <p:spPr>
            <a:xfrm>
              <a:off x="6000965" y="3044249"/>
              <a:ext cx="748810" cy="430887"/>
            </a:xfrm>
            <a:prstGeom prst="rect">
              <a:avLst/>
            </a:prstGeom>
            <a:solidFill>
              <a:schemeClr val="bg1"/>
            </a:solidFill>
          </p:spPr>
          <p:txBody>
            <a:bodyPr wrap="square" rtlCol="0">
              <a:spAutoFit/>
            </a:bodyPr>
            <a:lstStyle/>
            <a:p>
              <a:r>
                <a:rPr lang="en-ZA" sz="1100" dirty="0"/>
                <a:t>Theatre kitchen</a:t>
              </a:r>
            </a:p>
          </p:txBody>
        </p:sp>
        <p:sp>
          <p:nvSpPr>
            <p:cNvPr id="51" name="TextBox 50"/>
            <p:cNvSpPr txBox="1"/>
            <p:nvPr/>
          </p:nvSpPr>
          <p:spPr>
            <a:xfrm>
              <a:off x="6854410" y="3038650"/>
              <a:ext cx="748810" cy="430887"/>
            </a:xfrm>
            <a:prstGeom prst="rect">
              <a:avLst/>
            </a:prstGeom>
            <a:solidFill>
              <a:schemeClr val="bg1"/>
            </a:solidFill>
          </p:spPr>
          <p:txBody>
            <a:bodyPr wrap="square" rtlCol="0">
              <a:spAutoFit/>
            </a:bodyPr>
            <a:lstStyle/>
            <a:p>
              <a:r>
                <a:rPr lang="en-ZA" sz="1100" dirty="0"/>
                <a:t>Surgical ward</a:t>
              </a:r>
            </a:p>
          </p:txBody>
        </p:sp>
        <p:sp>
          <p:nvSpPr>
            <p:cNvPr id="52" name="TextBox 51"/>
            <p:cNvSpPr txBox="1"/>
            <p:nvPr/>
          </p:nvSpPr>
          <p:spPr>
            <a:xfrm>
              <a:off x="7757298" y="3049215"/>
              <a:ext cx="748810" cy="430887"/>
            </a:xfrm>
            <a:prstGeom prst="rect">
              <a:avLst/>
            </a:prstGeom>
            <a:solidFill>
              <a:schemeClr val="bg1"/>
            </a:solidFill>
          </p:spPr>
          <p:txBody>
            <a:bodyPr wrap="square" rtlCol="0">
              <a:spAutoFit/>
            </a:bodyPr>
            <a:lstStyle/>
            <a:p>
              <a:r>
                <a:rPr lang="en-ZA" sz="1100" dirty="0"/>
                <a:t>Surgical HC</a:t>
              </a:r>
            </a:p>
          </p:txBody>
        </p:sp>
        <p:sp>
          <p:nvSpPr>
            <p:cNvPr id="53" name="TextBox 52"/>
            <p:cNvSpPr txBox="1"/>
            <p:nvPr/>
          </p:nvSpPr>
          <p:spPr>
            <a:xfrm>
              <a:off x="8656895" y="3062514"/>
              <a:ext cx="748810" cy="430887"/>
            </a:xfrm>
            <a:prstGeom prst="rect">
              <a:avLst/>
            </a:prstGeom>
            <a:solidFill>
              <a:schemeClr val="bg1"/>
            </a:solidFill>
          </p:spPr>
          <p:txBody>
            <a:bodyPr wrap="square" rtlCol="0">
              <a:spAutoFit/>
            </a:bodyPr>
            <a:lstStyle/>
            <a:p>
              <a:r>
                <a:rPr lang="en-ZA" sz="1100" dirty="0"/>
                <a:t>GIT</a:t>
              </a:r>
            </a:p>
            <a:p>
              <a:endParaRPr lang="en-ZA" sz="1100" dirty="0"/>
            </a:p>
          </p:txBody>
        </p:sp>
        <p:sp>
          <p:nvSpPr>
            <p:cNvPr id="54" name="TextBox 53"/>
            <p:cNvSpPr txBox="1"/>
            <p:nvPr/>
          </p:nvSpPr>
          <p:spPr>
            <a:xfrm>
              <a:off x="9575214" y="3062514"/>
              <a:ext cx="748810" cy="430887"/>
            </a:xfrm>
            <a:prstGeom prst="rect">
              <a:avLst/>
            </a:prstGeom>
            <a:solidFill>
              <a:schemeClr val="bg1"/>
            </a:solidFill>
          </p:spPr>
          <p:txBody>
            <a:bodyPr wrap="square" rtlCol="0">
              <a:spAutoFit/>
            </a:bodyPr>
            <a:lstStyle/>
            <a:p>
              <a:r>
                <a:rPr lang="en-ZA" sz="1100" dirty="0"/>
                <a:t>Public Restroom</a:t>
              </a:r>
            </a:p>
          </p:txBody>
        </p:sp>
        <p:sp>
          <p:nvSpPr>
            <p:cNvPr id="55" name="TextBox 54"/>
            <p:cNvSpPr txBox="1"/>
            <p:nvPr/>
          </p:nvSpPr>
          <p:spPr>
            <a:xfrm>
              <a:off x="8070770" y="2179939"/>
              <a:ext cx="748810" cy="430887"/>
            </a:xfrm>
            <a:prstGeom prst="rect">
              <a:avLst/>
            </a:prstGeom>
            <a:solidFill>
              <a:schemeClr val="bg1"/>
            </a:solidFill>
          </p:spPr>
          <p:txBody>
            <a:bodyPr wrap="square" rtlCol="0">
              <a:spAutoFit/>
            </a:bodyPr>
            <a:lstStyle/>
            <a:p>
              <a:r>
                <a:rPr lang="en-ZA" sz="1100" dirty="0"/>
                <a:t>Public Restroom</a:t>
              </a:r>
            </a:p>
          </p:txBody>
        </p:sp>
        <p:sp>
          <p:nvSpPr>
            <p:cNvPr id="56" name="TextBox 55"/>
            <p:cNvSpPr txBox="1"/>
            <p:nvPr/>
          </p:nvSpPr>
          <p:spPr>
            <a:xfrm>
              <a:off x="2234458" y="2188171"/>
              <a:ext cx="748810" cy="430887"/>
            </a:xfrm>
            <a:prstGeom prst="rect">
              <a:avLst/>
            </a:prstGeom>
            <a:solidFill>
              <a:schemeClr val="bg1"/>
            </a:solidFill>
          </p:spPr>
          <p:txBody>
            <a:bodyPr wrap="square" rtlCol="0">
              <a:spAutoFit/>
            </a:bodyPr>
            <a:lstStyle/>
            <a:p>
              <a:r>
                <a:rPr lang="en-ZA" sz="1100" dirty="0"/>
                <a:t>Milk</a:t>
              </a:r>
            </a:p>
            <a:p>
              <a:r>
                <a:rPr lang="en-ZA" sz="1100" dirty="0"/>
                <a:t>Bank</a:t>
              </a:r>
            </a:p>
          </p:txBody>
        </p:sp>
        <p:sp>
          <p:nvSpPr>
            <p:cNvPr id="57" name="TextBox 56"/>
            <p:cNvSpPr txBox="1"/>
            <p:nvPr/>
          </p:nvSpPr>
          <p:spPr>
            <a:xfrm>
              <a:off x="9252515" y="2188168"/>
              <a:ext cx="748810" cy="430887"/>
            </a:xfrm>
            <a:prstGeom prst="rect">
              <a:avLst/>
            </a:prstGeom>
            <a:solidFill>
              <a:schemeClr val="bg1"/>
            </a:solidFill>
          </p:spPr>
          <p:txBody>
            <a:bodyPr wrap="square" rtlCol="0">
              <a:spAutoFit/>
            </a:bodyPr>
            <a:lstStyle/>
            <a:p>
              <a:r>
                <a:rPr lang="en-ZA" sz="1100" dirty="0"/>
                <a:t>Change</a:t>
              </a:r>
            </a:p>
            <a:p>
              <a:r>
                <a:rPr lang="en-ZA" sz="1100" dirty="0"/>
                <a:t>rooms</a:t>
              </a:r>
            </a:p>
          </p:txBody>
        </p:sp>
        <p:sp>
          <p:nvSpPr>
            <p:cNvPr id="58" name="TextBox 57"/>
            <p:cNvSpPr txBox="1"/>
            <p:nvPr/>
          </p:nvSpPr>
          <p:spPr>
            <a:xfrm>
              <a:off x="7098533" y="2193093"/>
              <a:ext cx="748810" cy="430887"/>
            </a:xfrm>
            <a:prstGeom prst="rect">
              <a:avLst/>
            </a:prstGeom>
            <a:solidFill>
              <a:schemeClr val="bg1"/>
            </a:solidFill>
          </p:spPr>
          <p:txBody>
            <a:bodyPr wrap="square" rtlCol="0">
              <a:spAutoFit/>
            </a:bodyPr>
            <a:lstStyle/>
            <a:p>
              <a:r>
                <a:rPr lang="en-ZA" sz="1100" dirty="0"/>
                <a:t>Night manager</a:t>
              </a:r>
            </a:p>
          </p:txBody>
        </p:sp>
        <p:sp>
          <p:nvSpPr>
            <p:cNvPr id="59" name="TextBox 58"/>
            <p:cNvSpPr txBox="1"/>
            <p:nvPr/>
          </p:nvSpPr>
          <p:spPr>
            <a:xfrm>
              <a:off x="6089305" y="2191305"/>
              <a:ext cx="748810" cy="430887"/>
            </a:xfrm>
            <a:prstGeom prst="rect">
              <a:avLst/>
            </a:prstGeom>
            <a:solidFill>
              <a:schemeClr val="bg1"/>
            </a:solidFill>
          </p:spPr>
          <p:txBody>
            <a:bodyPr wrap="square" rtlCol="0">
              <a:spAutoFit/>
            </a:bodyPr>
            <a:lstStyle/>
            <a:p>
              <a:r>
                <a:rPr lang="en-ZA" sz="1100" dirty="0"/>
                <a:t>Medical </a:t>
              </a:r>
            </a:p>
            <a:p>
              <a:r>
                <a:rPr lang="en-ZA" sz="1100" dirty="0"/>
                <a:t>ward</a:t>
              </a:r>
            </a:p>
          </p:txBody>
        </p:sp>
        <p:sp>
          <p:nvSpPr>
            <p:cNvPr id="60" name="TextBox 59"/>
            <p:cNvSpPr txBox="1"/>
            <p:nvPr/>
          </p:nvSpPr>
          <p:spPr>
            <a:xfrm>
              <a:off x="3216445" y="2188170"/>
              <a:ext cx="748810" cy="430887"/>
            </a:xfrm>
            <a:prstGeom prst="rect">
              <a:avLst/>
            </a:prstGeom>
            <a:solidFill>
              <a:schemeClr val="bg1"/>
            </a:solidFill>
          </p:spPr>
          <p:txBody>
            <a:bodyPr wrap="square" rtlCol="0">
              <a:spAutoFit/>
            </a:bodyPr>
            <a:lstStyle/>
            <a:p>
              <a:r>
                <a:rPr lang="en-ZA" sz="1100" dirty="0"/>
                <a:t>Labour </a:t>
              </a:r>
            </a:p>
            <a:p>
              <a:r>
                <a:rPr lang="en-ZA" sz="1100" dirty="0"/>
                <a:t>ward</a:t>
              </a:r>
            </a:p>
          </p:txBody>
        </p:sp>
        <p:sp>
          <p:nvSpPr>
            <p:cNvPr id="61" name="TextBox 60"/>
            <p:cNvSpPr txBox="1"/>
            <p:nvPr/>
          </p:nvSpPr>
          <p:spPr>
            <a:xfrm>
              <a:off x="5127658" y="2179940"/>
              <a:ext cx="748810" cy="430887"/>
            </a:xfrm>
            <a:prstGeom prst="rect">
              <a:avLst/>
            </a:prstGeom>
            <a:solidFill>
              <a:schemeClr val="bg1"/>
            </a:solidFill>
          </p:spPr>
          <p:txBody>
            <a:bodyPr wrap="square" rtlCol="0">
              <a:spAutoFit/>
            </a:bodyPr>
            <a:lstStyle/>
            <a:p>
              <a:r>
                <a:rPr lang="en-ZA" sz="1100" dirty="0"/>
                <a:t>Maternity </a:t>
              </a:r>
            </a:p>
            <a:p>
              <a:r>
                <a:rPr lang="en-ZA" sz="1100" dirty="0"/>
                <a:t>Ward</a:t>
              </a:r>
            </a:p>
          </p:txBody>
        </p:sp>
        <p:sp>
          <p:nvSpPr>
            <p:cNvPr id="62" name="TextBox 61"/>
            <p:cNvSpPr txBox="1"/>
            <p:nvPr/>
          </p:nvSpPr>
          <p:spPr>
            <a:xfrm>
              <a:off x="1323612" y="2184667"/>
              <a:ext cx="748810" cy="430887"/>
            </a:xfrm>
            <a:prstGeom prst="rect">
              <a:avLst/>
            </a:prstGeom>
            <a:solidFill>
              <a:schemeClr val="bg1"/>
            </a:solidFill>
          </p:spPr>
          <p:txBody>
            <a:bodyPr wrap="square" rtlCol="0">
              <a:spAutoFit/>
            </a:bodyPr>
            <a:lstStyle/>
            <a:p>
              <a:r>
                <a:rPr lang="en-ZA" sz="1100" dirty="0"/>
                <a:t>NICU</a:t>
              </a:r>
            </a:p>
            <a:p>
              <a:endParaRPr lang="en-ZA" sz="1100" dirty="0"/>
            </a:p>
          </p:txBody>
        </p:sp>
        <p:sp>
          <p:nvSpPr>
            <p:cNvPr id="63" name="TextBox 62"/>
            <p:cNvSpPr txBox="1"/>
            <p:nvPr/>
          </p:nvSpPr>
          <p:spPr>
            <a:xfrm>
              <a:off x="4148936" y="2188169"/>
              <a:ext cx="748810" cy="430887"/>
            </a:xfrm>
            <a:prstGeom prst="rect">
              <a:avLst/>
            </a:prstGeom>
            <a:solidFill>
              <a:schemeClr val="bg1"/>
            </a:solidFill>
          </p:spPr>
          <p:txBody>
            <a:bodyPr wrap="square" rtlCol="0">
              <a:spAutoFit/>
            </a:bodyPr>
            <a:lstStyle/>
            <a:p>
              <a:r>
                <a:rPr lang="en-ZA" sz="1100" dirty="0"/>
                <a:t>IT</a:t>
              </a:r>
            </a:p>
            <a:p>
              <a:r>
                <a:rPr lang="en-ZA" sz="1100" dirty="0"/>
                <a:t>Office </a:t>
              </a:r>
            </a:p>
          </p:txBody>
        </p:sp>
        <p:sp>
          <p:nvSpPr>
            <p:cNvPr id="64" name="TextBox 63"/>
            <p:cNvSpPr txBox="1"/>
            <p:nvPr/>
          </p:nvSpPr>
          <p:spPr>
            <a:xfrm>
              <a:off x="3125696" y="1377194"/>
              <a:ext cx="748810" cy="430887"/>
            </a:xfrm>
            <a:prstGeom prst="rect">
              <a:avLst/>
            </a:prstGeom>
            <a:solidFill>
              <a:schemeClr val="bg1"/>
            </a:solidFill>
          </p:spPr>
          <p:txBody>
            <a:bodyPr wrap="square" rtlCol="0">
              <a:spAutoFit/>
            </a:bodyPr>
            <a:lstStyle/>
            <a:p>
              <a:r>
                <a:rPr lang="en-ZA" sz="1100" dirty="0"/>
                <a:t>Boiler 1</a:t>
              </a:r>
            </a:p>
            <a:p>
              <a:endParaRPr lang="en-ZA" sz="1100" dirty="0"/>
            </a:p>
          </p:txBody>
        </p:sp>
        <p:sp>
          <p:nvSpPr>
            <p:cNvPr id="65" name="TextBox 64"/>
            <p:cNvSpPr txBox="1"/>
            <p:nvPr/>
          </p:nvSpPr>
          <p:spPr>
            <a:xfrm>
              <a:off x="2125027" y="1369950"/>
              <a:ext cx="748810" cy="430887"/>
            </a:xfrm>
            <a:prstGeom prst="rect">
              <a:avLst/>
            </a:prstGeom>
            <a:solidFill>
              <a:schemeClr val="bg1"/>
            </a:solidFill>
          </p:spPr>
          <p:txBody>
            <a:bodyPr wrap="square" rtlCol="0">
              <a:spAutoFit/>
            </a:bodyPr>
            <a:lstStyle/>
            <a:p>
              <a:r>
                <a:rPr lang="en-ZA" sz="1100" dirty="0"/>
                <a:t>Boiler 2</a:t>
              </a:r>
            </a:p>
            <a:p>
              <a:endParaRPr lang="en-ZA" sz="1100" dirty="0"/>
            </a:p>
          </p:txBody>
        </p:sp>
        <p:sp>
          <p:nvSpPr>
            <p:cNvPr id="66" name="TextBox 65"/>
            <p:cNvSpPr txBox="1"/>
            <p:nvPr/>
          </p:nvSpPr>
          <p:spPr>
            <a:xfrm>
              <a:off x="10820095" y="5463896"/>
              <a:ext cx="586710" cy="769441"/>
            </a:xfrm>
            <a:prstGeom prst="rect">
              <a:avLst/>
            </a:prstGeom>
            <a:solidFill>
              <a:schemeClr val="bg1"/>
            </a:solidFill>
          </p:spPr>
          <p:txBody>
            <a:bodyPr wrap="square" rtlCol="0">
              <a:spAutoFit/>
            </a:bodyPr>
            <a:lstStyle/>
            <a:p>
              <a:r>
                <a:rPr lang="en-ZA" sz="1100" dirty="0"/>
                <a:t>Water supply tank 1</a:t>
              </a:r>
            </a:p>
            <a:p>
              <a:endParaRPr lang="en-ZA" sz="1100" dirty="0"/>
            </a:p>
          </p:txBody>
        </p:sp>
        <p:sp>
          <p:nvSpPr>
            <p:cNvPr id="67" name="TextBox 66"/>
            <p:cNvSpPr txBox="1"/>
            <p:nvPr/>
          </p:nvSpPr>
          <p:spPr>
            <a:xfrm>
              <a:off x="11470220" y="5463895"/>
              <a:ext cx="586710" cy="769441"/>
            </a:xfrm>
            <a:prstGeom prst="rect">
              <a:avLst/>
            </a:prstGeom>
            <a:solidFill>
              <a:schemeClr val="bg1"/>
            </a:solidFill>
          </p:spPr>
          <p:txBody>
            <a:bodyPr wrap="square" rtlCol="0">
              <a:spAutoFit/>
            </a:bodyPr>
            <a:lstStyle/>
            <a:p>
              <a:r>
                <a:rPr lang="en-ZA" sz="1100" dirty="0"/>
                <a:t>Water supply tank 2</a:t>
              </a:r>
            </a:p>
            <a:p>
              <a:endParaRPr lang="en-ZA" sz="1100" dirty="0"/>
            </a:p>
          </p:txBody>
        </p:sp>
      </p:grpSp>
    </p:spTree>
    <p:extLst>
      <p:ext uri="{BB962C8B-B14F-4D97-AF65-F5344CB8AC3E}">
        <p14:creationId xmlns:p14="http://schemas.microsoft.com/office/powerpoint/2010/main" val="136232282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5B4353-6F78-E481-FBEA-0A78765C803D}"/>
              </a:ext>
            </a:extLst>
          </p:cNvPr>
          <p:cNvPicPr>
            <a:picLocks noChangeAspect="1"/>
          </p:cNvPicPr>
          <p:nvPr/>
        </p:nvPicPr>
        <p:blipFill rotWithShape="1">
          <a:blip r:embed="rId2"/>
          <a:srcRect t="2848"/>
          <a:stretch/>
        </p:blipFill>
        <p:spPr>
          <a:xfrm>
            <a:off x="-92471" y="1"/>
            <a:ext cx="835012" cy="6858000"/>
          </a:xfrm>
          <a:prstGeom prst="rect">
            <a:avLst/>
          </a:prstGeom>
        </p:spPr>
      </p:pic>
      <p:sp>
        <p:nvSpPr>
          <p:cNvPr id="10" name="Object5">
            <a:extLst>
              <a:ext uri="{FF2B5EF4-FFF2-40B4-BE49-F238E27FC236}">
                <a16:creationId xmlns:a16="http://schemas.microsoft.com/office/drawing/2014/main" id="{FA26135A-EC1E-3A40-B4CB-656D0373A1FD}"/>
              </a:ext>
            </a:extLst>
          </p:cNvPr>
          <p:cNvSpPr txBox="1"/>
          <p:nvPr/>
        </p:nvSpPr>
        <p:spPr>
          <a:xfrm>
            <a:off x="788334" y="504430"/>
            <a:ext cx="11403666"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lvl1pPr>
              <a:lnSpc>
                <a:spcPts val="1500"/>
              </a:lnSpc>
              <a:defRPr sz="1100" b="1" spc="200">
                <a:solidFill>
                  <a:srgbClr val="1D3443"/>
                </a:solidFill>
                <a:latin typeface="Open Sans Bold"/>
                <a:ea typeface="Open Sans Bold"/>
                <a:cs typeface="Open Sans Bold"/>
                <a:sym typeface="Open Sans Bold"/>
              </a:defRPr>
            </a:lvl1pPr>
          </a:lstStyle>
          <a:p>
            <a:pPr>
              <a:lnSpc>
                <a:spcPct val="150000"/>
              </a:lnSpc>
            </a:pPr>
            <a:r>
              <a:rPr lang="en-US" sz="2800" b="0" dirty="0">
                <a:solidFill>
                  <a:srgbClr val="4781B4"/>
                </a:solidFill>
                <a:latin typeface="Arial" panose="020B0604020202020204" pitchFamily="34" charset="0"/>
                <a:ea typeface="Open Sans Light" panose="020B0306030504020204" pitchFamily="34" charset="0"/>
                <a:cs typeface="Arial" panose="020B0604020202020204" pitchFamily="34" charset="0"/>
              </a:rPr>
              <a:t>Legionella: Water Program Management: outline drawing</a:t>
            </a:r>
          </a:p>
        </p:txBody>
      </p:sp>
      <p:sp>
        <p:nvSpPr>
          <p:cNvPr id="3" name="Rectangle 2"/>
          <p:cNvSpPr/>
          <p:nvPr/>
        </p:nvSpPr>
        <p:spPr>
          <a:xfrm>
            <a:off x="814812" y="1175170"/>
            <a:ext cx="11451533" cy="52866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ZA"/>
          </a:p>
        </p:txBody>
      </p:sp>
      <p:sp>
        <p:nvSpPr>
          <p:cNvPr id="5" name="Rectangle 4"/>
          <p:cNvSpPr/>
          <p:nvPr/>
        </p:nvSpPr>
        <p:spPr>
          <a:xfrm>
            <a:off x="1154940" y="5576733"/>
            <a:ext cx="9604008" cy="5730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p:cNvSpPr/>
          <p:nvPr/>
        </p:nvSpPr>
        <p:spPr>
          <a:xfrm>
            <a:off x="1158240" y="3002281"/>
            <a:ext cx="9600708" cy="5730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p:cNvSpPr/>
          <p:nvPr/>
        </p:nvSpPr>
        <p:spPr>
          <a:xfrm>
            <a:off x="1158240" y="3828071"/>
            <a:ext cx="9600708" cy="5730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ectangle 11"/>
          <p:cNvSpPr/>
          <p:nvPr/>
        </p:nvSpPr>
        <p:spPr>
          <a:xfrm>
            <a:off x="1158240" y="4730387"/>
            <a:ext cx="9600708" cy="5730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p:cNvSpPr/>
          <p:nvPr/>
        </p:nvSpPr>
        <p:spPr>
          <a:xfrm>
            <a:off x="1161576" y="2139332"/>
            <a:ext cx="9600708" cy="5730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extBox 5"/>
          <p:cNvSpPr txBox="1"/>
          <p:nvPr/>
        </p:nvSpPr>
        <p:spPr>
          <a:xfrm>
            <a:off x="1262383" y="5654527"/>
            <a:ext cx="748810" cy="430887"/>
          </a:xfrm>
          <a:prstGeom prst="rect">
            <a:avLst/>
          </a:prstGeom>
          <a:solidFill>
            <a:schemeClr val="bg1"/>
          </a:solidFill>
        </p:spPr>
        <p:txBody>
          <a:bodyPr wrap="square" rtlCol="0">
            <a:spAutoFit/>
          </a:bodyPr>
          <a:lstStyle/>
          <a:p>
            <a:r>
              <a:rPr lang="en-ZA" sz="1100" dirty="0"/>
              <a:t>Public restroom</a:t>
            </a:r>
          </a:p>
        </p:txBody>
      </p:sp>
      <p:sp>
        <p:nvSpPr>
          <p:cNvPr id="14" name="TextBox 13"/>
          <p:cNvSpPr txBox="1"/>
          <p:nvPr/>
        </p:nvSpPr>
        <p:spPr>
          <a:xfrm>
            <a:off x="2217183" y="5654527"/>
            <a:ext cx="748810" cy="430887"/>
          </a:xfrm>
          <a:prstGeom prst="rect">
            <a:avLst/>
          </a:prstGeom>
          <a:solidFill>
            <a:schemeClr val="bg1"/>
          </a:solidFill>
        </p:spPr>
        <p:txBody>
          <a:bodyPr wrap="square" rtlCol="0">
            <a:spAutoFit/>
          </a:bodyPr>
          <a:lstStyle/>
          <a:p>
            <a:r>
              <a:rPr lang="en-ZA" sz="1100" dirty="0"/>
              <a:t>Trauma </a:t>
            </a:r>
          </a:p>
          <a:p>
            <a:r>
              <a:rPr lang="en-ZA" sz="1100" dirty="0"/>
              <a:t>Unit</a:t>
            </a:r>
          </a:p>
        </p:txBody>
      </p:sp>
      <p:sp>
        <p:nvSpPr>
          <p:cNvPr id="15" name="TextBox 14"/>
          <p:cNvSpPr txBox="1"/>
          <p:nvPr/>
        </p:nvSpPr>
        <p:spPr>
          <a:xfrm>
            <a:off x="3165052" y="5654526"/>
            <a:ext cx="748810" cy="430887"/>
          </a:xfrm>
          <a:prstGeom prst="rect">
            <a:avLst/>
          </a:prstGeom>
          <a:solidFill>
            <a:schemeClr val="bg1"/>
          </a:solidFill>
        </p:spPr>
        <p:txBody>
          <a:bodyPr wrap="square" rtlCol="0">
            <a:spAutoFit/>
          </a:bodyPr>
          <a:lstStyle/>
          <a:p>
            <a:r>
              <a:rPr lang="en-ZA" sz="1100" dirty="0"/>
              <a:t>Main Kitchen</a:t>
            </a:r>
          </a:p>
        </p:txBody>
      </p:sp>
      <p:sp>
        <p:nvSpPr>
          <p:cNvPr id="16" name="TextBox 15"/>
          <p:cNvSpPr txBox="1"/>
          <p:nvPr/>
        </p:nvSpPr>
        <p:spPr>
          <a:xfrm>
            <a:off x="4096346" y="5656145"/>
            <a:ext cx="748810" cy="430887"/>
          </a:xfrm>
          <a:prstGeom prst="rect">
            <a:avLst/>
          </a:prstGeom>
          <a:solidFill>
            <a:schemeClr val="bg1"/>
          </a:solidFill>
        </p:spPr>
        <p:txBody>
          <a:bodyPr wrap="square" rtlCol="0">
            <a:spAutoFit/>
          </a:bodyPr>
          <a:lstStyle/>
          <a:p>
            <a:r>
              <a:rPr lang="en-ZA" sz="1100" dirty="0"/>
              <a:t>Pharmacy</a:t>
            </a:r>
          </a:p>
          <a:p>
            <a:endParaRPr lang="en-ZA" sz="1100" dirty="0"/>
          </a:p>
        </p:txBody>
      </p:sp>
      <p:sp>
        <p:nvSpPr>
          <p:cNvPr id="17" name="TextBox 16"/>
          <p:cNvSpPr txBox="1"/>
          <p:nvPr/>
        </p:nvSpPr>
        <p:spPr>
          <a:xfrm>
            <a:off x="5014177" y="5654526"/>
            <a:ext cx="748810" cy="430887"/>
          </a:xfrm>
          <a:prstGeom prst="rect">
            <a:avLst/>
          </a:prstGeom>
          <a:solidFill>
            <a:schemeClr val="bg1"/>
          </a:solidFill>
        </p:spPr>
        <p:txBody>
          <a:bodyPr wrap="square" rtlCol="0">
            <a:spAutoFit/>
          </a:bodyPr>
          <a:lstStyle/>
          <a:p>
            <a:r>
              <a:rPr lang="en-ZA" sz="1100" dirty="0"/>
              <a:t>Clinical Learning</a:t>
            </a:r>
          </a:p>
        </p:txBody>
      </p:sp>
      <p:sp>
        <p:nvSpPr>
          <p:cNvPr id="18" name="TextBox 17"/>
          <p:cNvSpPr txBox="1"/>
          <p:nvPr/>
        </p:nvSpPr>
        <p:spPr>
          <a:xfrm>
            <a:off x="5921399" y="5654525"/>
            <a:ext cx="766389" cy="430887"/>
          </a:xfrm>
          <a:prstGeom prst="rect">
            <a:avLst/>
          </a:prstGeom>
          <a:solidFill>
            <a:schemeClr val="bg1"/>
          </a:solidFill>
        </p:spPr>
        <p:txBody>
          <a:bodyPr wrap="square" rtlCol="0">
            <a:spAutoFit/>
          </a:bodyPr>
          <a:lstStyle/>
          <a:p>
            <a:r>
              <a:rPr lang="en-ZA" sz="1100" dirty="0"/>
              <a:t>X-ray </a:t>
            </a:r>
          </a:p>
          <a:p>
            <a:r>
              <a:rPr lang="en-ZA" sz="1100" dirty="0"/>
              <a:t>dept.</a:t>
            </a:r>
          </a:p>
        </p:txBody>
      </p:sp>
      <p:sp>
        <p:nvSpPr>
          <p:cNvPr id="19" name="TextBox 18"/>
          <p:cNvSpPr txBox="1"/>
          <p:nvPr/>
        </p:nvSpPr>
        <p:spPr>
          <a:xfrm>
            <a:off x="6854410" y="5654524"/>
            <a:ext cx="748810" cy="430887"/>
          </a:xfrm>
          <a:prstGeom prst="rect">
            <a:avLst/>
          </a:prstGeom>
          <a:solidFill>
            <a:schemeClr val="bg1"/>
          </a:solidFill>
        </p:spPr>
        <p:txBody>
          <a:bodyPr wrap="square" rtlCol="0">
            <a:spAutoFit/>
          </a:bodyPr>
          <a:lstStyle/>
          <a:p>
            <a:r>
              <a:rPr lang="en-ZA" sz="1100" dirty="0"/>
              <a:t>Management</a:t>
            </a:r>
          </a:p>
        </p:txBody>
      </p:sp>
      <p:sp>
        <p:nvSpPr>
          <p:cNvPr id="20" name="TextBox 19"/>
          <p:cNvSpPr txBox="1"/>
          <p:nvPr/>
        </p:nvSpPr>
        <p:spPr>
          <a:xfrm>
            <a:off x="7774083" y="5650515"/>
            <a:ext cx="748810" cy="430887"/>
          </a:xfrm>
          <a:prstGeom prst="rect">
            <a:avLst/>
          </a:prstGeom>
          <a:solidFill>
            <a:schemeClr val="bg1"/>
          </a:solidFill>
        </p:spPr>
        <p:txBody>
          <a:bodyPr wrap="square" rtlCol="0">
            <a:spAutoFit/>
          </a:bodyPr>
          <a:lstStyle/>
          <a:p>
            <a:r>
              <a:rPr lang="en-ZA" sz="1100" dirty="0"/>
              <a:t>Public restroom</a:t>
            </a:r>
          </a:p>
        </p:txBody>
      </p:sp>
      <p:sp>
        <p:nvSpPr>
          <p:cNvPr id="21" name="TextBox 20"/>
          <p:cNvSpPr txBox="1"/>
          <p:nvPr/>
        </p:nvSpPr>
        <p:spPr>
          <a:xfrm>
            <a:off x="8689515" y="5654524"/>
            <a:ext cx="748810" cy="430887"/>
          </a:xfrm>
          <a:prstGeom prst="rect">
            <a:avLst/>
          </a:prstGeom>
          <a:solidFill>
            <a:schemeClr val="bg1"/>
          </a:solidFill>
        </p:spPr>
        <p:txBody>
          <a:bodyPr wrap="square" rtlCol="0">
            <a:spAutoFit/>
          </a:bodyPr>
          <a:lstStyle/>
          <a:p>
            <a:r>
              <a:rPr lang="en-ZA" sz="1100" dirty="0"/>
              <a:t>OHS</a:t>
            </a:r>
          </a:p>
          <a:p>
            <a:r>
              <a:rPr lang="en-ZA" sz="1100" dirty="0"/>
              <a:t> clinic</a:t>
            </a:r>
          </a:p>
        </p:txBody>
      </p:sp>
      <p:sp>
        <p:nvSpPr>
          <p:cNvPr id="22" name="TextBox 21"/>
          <p:cNvSpPr txBox="1"/>
          <p:nvPr/>
        </p:nvSpPr>
        <p:spPr>
          <a:xfrm>
            <a:off x="9590444" y="5654523"/>
            <a:ext cx="748810" cy="430887"/>
          </a:xfrm>
          <a:prstGeom prst="rect">
            <a:avLst/>
          </a:prstGeom>
          <a:solidFill>
            <a:schemeClr val="bg1"/>
          </a:solidFill>
        </p:spPr>
        <p:txBody>
          <a:bodyPr wrap="square" rtlCol="0">
            <a:spAutoFit/>
          </a:bodyPr>
          <a:lstStyle/>
          <a:p>
            <a:r>
              <a:rPr lang="en-ZA" sz="1100" dirty="0"/>
              <a:t>Netcafe</a:t>
            </a:r>
          </a:p>
          <a:p>
            <a:endParaRPr lang="en-ZA" sz="1100" dirty="0"/>
          </a:p>
        </p:txBody>
      </p:sp>
      <p:sp>
        <p:nvSpPr>
          <p:cNvPr id="7" name="TextBox 6"/>
          <p:cNvSpPr txBox="1"/>
          <p:nvPr/>
        </p:nvSpPr>
        <p:spPr>
          <a:xfrm>
            <a:off x="654961" y="3991487"/>
            <a:ext cx="293779" cy="369332"/>
          </a:xfrm>
          <a:prstGeom prst="rect">
            <a:avLst/>
          </a:prstGeom>
          <a:noFill/>
        </p:spPr>
        <p:txBody>
          <a:bodyPr wrap="square" rtlCol="0">
            <a:spAutoFit/>
          </a:bodyPr>
          <a:lstStyle/>
          <a:p>
            <a:r>
              <a:rPr lang="en-ZA" dirty="0"/>
              <a:t>2</a:t>
            </a:r>
          </a:p>
        </p:txBody>
      </p:sp>
      <p:sp>
        <p:nvSpPr>
          <p:cNvPr id="23" name="TextBox 22"/>
          <p:cNvSpPr txBox="1"/>
          <p:nvPr/>
        </p:nvSpPr>
        <p:spPr>
          <a:xfrm>
            <a:off x="675784" y="3181501"/>
            <a:ext cx="293779" cy="369332"/>
          </a:xfrm>
          <a:prstGeom prst="rect">
            <a:avLst/>
          </a:prstGeom>
          <a:noFill/>
        </p:spPr>
        <p:txBody>
          <a:bodyPr wrap="square" rtlCol="0">
            <a:spAutoFit/>
          </a:bodyPr>
          <a:lstStyle/>
          <a:p>
            <a:r>
              <a:rPr lang="en-ZA" dirty="0"/>
              <a:t>3</a:t>
            </a:r>
          </a:p>
        </p:txBody>
      </p:sp>
      <p:sp>
        <p:nvSpPr>
          <p:cNvPr id="24" name="TextBox 23"/>
          <p:cNvSpPr txBox="1"/>
          <p:nvPr/>
        </p:nvSpPr>
        <p:spPr>
          <a:xfrm>
            <a:off x="654960" y="2283909"/>
            <a:ext cx="293779" cy="369332"/>
          </a:xfrm>
          <a:prstGeom prst="rect">
            <a:avLst/>
          </a:prstGeom>
          <a:noFill/>
        </p:spPr>
        <p:txBody>
          <a:bodyPr wrap="square" rtlCol="0">
            <a:spAutoFit/>
          </a:bodyPr>
          <a:lstStyle/>
          <a:p>
            <a:r>
              <a:rPr lang="en-ZA" dirty="0"/>
              <a:t>4</a:t>
            </a:r>
          </a:p>
        </p:txBody>
      </p:sp>
      <p:sp>
        <p:nvSpPr>
          <p:cNvPr id="25" name="TextBox 24"/>
          <p:cNvSpPr txBox="1"/>
          <p:nvPr/>
        </p:nvSpPr>
        <p:spPr>
          <a:xfrm>
            <a:off x="668890" y="4844807"/>
            <a:ext cx="293779" cy="369332"/>
          </a:xfrm>
          <a:prstGeom prst="rect">
            <a:avLst/>
          </a:prstGeom>
          <a:noFill/>
        </p:spPr>
        <p:txBody>
          <a:bodyPr wrap="square" rtlCol="0">
            <a:spAutoFit/>
          </a:bodyPr>
          <a:lstStyle/>
          <a:p>
            <a:r>
              <a:rPr lang="en-ZA" dirty="0"/>
              <a:t>1</a:t>
            </a:r>
          </a:p>
        </p:txBody>
      </p:sp>
      <p:sp>
        <p:nvSpPr>
          <p:cNvPr id="26" name="TextBox 25"/>
          <p:cNvSpPr txBox="1"/>
          <p:nvPr/>
        </p:nvSpPr>
        <p:spPr>
          <a:xfrm>
            <a:off x="671711" y="5666252"/>
            <a:ext cx="293779" cy="369332"/>
          </a:xfrm>
          <a:prstGeom prst="rect">
            <a:avLst/>
          </a:prstGeom>
          <a:noFill/>
        </p:spPr>
        <p:txBody>
          <a:bodyPr wrap="square" rtlCol="0">
            <a:spAutoFit/>
          </a:bodyPr>
          <a:lstStyle/>
          <a:p>
            <a:r>
              <a:rPr lang="en-ZA" dirty="0"/>
              <a:t>G</a:t>
            </a:r>
          </a:p>
        </p:txBody>
      </p:sp>
      <p:sp>
        <p:nvSpPr>
          <p:cNvPr id="27" name="Rectangle 26"/>
          <p:cNvSpPr/>
          <p:nvPr/>
        </p:nvSpPr>
        <p:spPr>
          <a:xfrm>
            <a:off x="1161576" y="1306595"/>
            <a:ext cx="9597371" cy="5730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TextBox 27"/>
          <p:cNvSpPr txBox="1"/>
          <p:nvPr/>
        </p:nvSpPr>
        <p:spPr>
          <a:xfrm>
            <a:off x="675783" y="1509646"/>
            <a:ext cx="293779" cy="369332"/>
          </a:xfrm>
          <a:prstGeom prst="rect">
            <a:avLst/>
          </a:prstGeom>
          <a:noFill/>
        </p:spPr>
        <p:txBody>
          <a:bodyPr wrap="square" rtlCol="0">
            <a:spAutoFit/>
          </a:bodyPr>
          <a:lstStyle/>
          <a:p>
            <a:r>
              <a:rPr lang="en-ZA" dirty="0"/>
              <a:t>R</a:t>
            </a:r>
          </a:p>
        </p:txBody>
      </p:sp>
      <p:sp>
        <p:nvSpPr>
          <p:cNvPr id="29" name="TextBox 28"/>
          <p:cNvSpPr txBox="1"/>
          <p:nvPr/>
        </p:nvSpPr>
        <p:spPr>
          <a:xfrm>
            <a:off x="5185966" y="4800889"/>
            <a:ext cx="748810" cy="430887"/>
          </a:xfrm>
          <a:prstGeom prst="rect">
            <a:avLst/>
          </a:prstGeom>
          <a:solidFill>
            <a:schemeClr val="bg1"/>
          </a:solidFill>
        </p:spPr>
        <p:txBody>
          <a:bodyPr wrap="square" rtlCol="0">
            <a:spAutoFit/>
          </a:bodyPr>
          <a:lstStyle/>
          <a:p>
            <a:r>
              <a:rPr lang="en-ZA" sz="1100" dirty="0"/>
              <a:t>Surgical Stores</a:t>
            </a:r>
          </a:p>
        </p:txBody>
      </p:sp>
      <p:sp>
        <p:nvSpPr>
          <p:cNvPr id="30" name="TextBox 29"/>
          <p:cNvSpPr txBox="1"/>
          <p:nvPr/>
        </p:nvSpPr>
        <p:spPr>
          <a:xfrm>
            <a:off x="4213929" y="4800890"/>
            <a:ext cx="748810" cy="430887"/>
          </a:xfrm>
          <a:prstGeom prst="rect">
            <a:avLst/>
          </a:prstGeom>
          <a:solidFill>
            <a:schemeClr val="bg1"/>
          </a:solidFill>
        </p:spPr>
        <p:txBody>
          <a:bodyPr wrap="square" rtlCol="0">
            <a:spAutoFit/>
          </a:bodyPr>
          <a:lstStyle/>
          <a:p>
            <a:r>
              <a:rPr lang="en-ZA" sz="1100" dirty="0"/>
              <a:t>Ampath</a:t>
            </a:r>
          </a:p>
          <a:p>
            <a:endParaRPr lang="en-ZA" sz="1100" dirty="0"/>
          </a:p>
        </p:txBody>
      </p:sp>
      <p:sp>
        <p:nvSpPr>
          <p:cNvPr id="31" name="TextBox 30"/>
          <p:cNvSpPr txBox="1"/>
          <p:nvPr/>
        </p:nvSpPr>
        <p:spPr>
          <a:xfrm>
            <a:off x="3158275" y="4793742"/>
            <a:ext cx="748810" cy="430887"/>
          </a:xfrm>
          <a:prstGeom prst="rect">
            <a:avLst/>
          </a:prstGeom>
          <a:solidFill>
            <a:schemeClr val="bg1"/>
          </a:solidFill>
        </p:spPr>
        <p:txBody>
          <a:bodyPr wrap="square" rtlCol="0">
            <a:spAutoFit/>
          </a:bodyPr>
          <a:lstStyle/>
          <a:p>
            <a:r>
              <a:rPr lang="en-ZA" sz="1100" dirty="0"/>
              <a:t>Doctors Suites A</a:t>
            </a:r>
          </a:p>
        </p:txBody>
      </p:sp>
      <p:sp>
        <p:nvSpPr>
          <p:cNvPr id="32" name="TextBox 31"/>
          <p:cNvSpPr txBox="1"/>
          <p:nvPr/>
        </p:nvSpPr>
        <p:spPr>
          <a:xfrm>
            <a:off x="2213894" y="4800890"/>
            <a:ext cx="748810" cy="430887"/>
          </a:xfrm>
          <a:prstGeom prst="rect">
            <a:avLst/>
          </a:prstGeom>
          <a:solidFill>
            <a:schemeClr val="bg1"/>
          </a:solidFill>
        </p:spPr>
        <p:txBody>
          <a:bodyPr wrap="square" rtlCol="0">
            <a:spAutoFit/>
          </a:bodyPr>
          <a:lstStyle/>
          <a:p>
            <a:r>
              <a:rPr lang="en-ZA" sz="1100" dirty="0"/>
              <a:t>PICU</a:t>
            </a:r>
          </a:p>
          <a:p>
            <a:endParaRPr lang="en-ZA" sz="1100" dirty="0"/>
          </a:p>
        </p:txBody>
      </p:sp>
      <p:sp>
        <p:nvSpPr>
          <p:cNvPr id="33" name="TextBox 32"/>
          <p:cNvSpPr txBox="1"/>
          <p:nvPr/>
        </p:nvSpPr>
        <p:spPr>
          <a:xfrm>
            <a:off x="1311662" y="4805879"/>
            <a:ext cx="748810" cy="430887"/>
          </a:xfrm>
          <a:prstGeom prst="rect">
            <a:avLst/>
          </a:prstGeom>
          <a:solidFill>
            <a:schemeClr val="bg1"/>
          </a:solidFill>
        </p:spPr>
        <p:txBody>
          <a:bodyPr wrap="square" rtlCol="0">
            <a:spAutoFit/>
          </a:bodyPr>
          <a:lstStyle/>
          <a:p>
            <a:r>
              <a:rPr lang="en-ZA" sz="1100" dirty="0"/>
              <a:t>Paeds Ward</a:t>
            </a:r>
          </a:p>
        </p:txBody>
      </p:sp>
      <p:sp>
        <p:nvSpPr>
          <p:cNvPr id="34" name="TextBox 33"/>
          <p:cNvSpPr txBox="1"/>
          <p:nvPr/>
        </p:nvSpPr>
        <p:spPr>
          <a:xfrm>
            <a:off x="6360302" y="4789620"/>
            <a:ext cx="748810" cy="430887"/>
          </a:xfrm>
          <a:prstGeom prst="rect">
            <a:avLst/>
          </a:prstGeom>
          <a:solidFill>
            <a:schemeClr val="bg1"/>
          </a:solidFill>
        </p:spPr>
        <p:txBody>
          <a:bodyPr wrap="square" rtlCol="0">
            <a:spAutoFit/>
          </a:bodyPr>
          <a:lstStyle/>
          <a:p>
            <a:r>
              <a:rPr lang="en-ZA" sz="1100" dirty="0"/>
              <a:t>NRC</a:t>
            </a:r>
            <a:br>
              <a:rPr lang="en-ZA" sz="1100" dirty="0"/>
            </a:br>
            <a:endParaRPr lang="en-ZA" sz="1100" dirty="0"/>
          </a:p>
        </p:txBody>
      </p:sp>
      <p:sp>
        <p:nvSpPr>
          <p:cNvPr id="36" name="TextBox 35"/>
          <p:cNvSpPr txBox="1"/>
          <p:nvPr/>
        </p:nvSpPr>
        <p:spPr>
          <a:xfrm>
            <a:off x="7620634" y="4800890"/>
            <a:ext cx="748810" cy="430887"/>
          </a:xfrm>
          <a:prstGeom prst="rect">
            <a:avLst/>
          </a:prstGeom>
          <a:solidFill>
            <a:schemeClr val="bg1"/>
          </a:solidFill>
        </p:spPr>
        <p:txBody>
          <a:bodyPr wrap="square" rtlCol="0">
            <a:spAutoFit/>
          </a:bodyPr>
          <a:lstStyle/>
          <a:p>
            <a:r>
              <a:rPr lang="en-ZA" sz="1100" dirty="0"/>
              <a:t>Public Restroom</a:t>
            </a:r>
          </a:p>
        </p:txBody>
      </p:sp>
      <p:sp>
        <p:nvSpPr>
          <p:cNvPr id="37" name="TextBox 36"/>
          <p:cNvSpPr txBox="1"/>
          <p:nvPr/>
        </p:nvSpPr>
        <p:spPr>
          <a:xfrm>
            <a:off x="8841634" y="4789620"/>
            <a:ext cx="748810" cy="430887"/>
          </a:xfrm>
          <a:prstGeom prst="rect">
            <a:avLst/>
          </a:prstGeom>
          <a:solidFill>
            <a:schemeClr val="bg1"/>
          </a:solidFill>
        </p:spPr>
        <p:txBody>
          <a:bodyPr wrap="square" rtlCol="0">
            <a:spAutoFit/>
          </a:bodyPr>
          <a:lstStyle/>
          <a:p>
            <a:r>
              <a:rPr lang="en-ZA" sz="1100" dirty="0"/>
              <a:t>Doctors Suites C</a:t>
            </a:r>
          </a:p>
        </p:txBody>
      </p:sp>
      <p:sp>
        <p:nvSpPr>
          <p:cNvPr id="38" name="TextBox 37"/>
          <p:cNvSpPr txBox="1"/>
          <p:nvPr/>
        </p:nvSpPr>
        <p:spPr>
          <a:xfrm>
            <a:off x="5410963" y="3895142"/>
            <a:ext cx="748810" cy="430887"/>
          </a:xfrm>
          <a:prstGeom prst="rect">
            <a:avLst/>
          </a:prstGeom>
          <a:solidFill>
            <a:schemeClr val="bg1"/>
          </a:solidFill>
        </p:spPr>
        <p:txBody>
          <a:bodyPr wrap="square" rtlCol="0">
            <a:spAutoFit/>
          </a:bodyPr>
          <a:lstStyle/>
          <a:p>
            <a:r>
              <a:rPr lang="en-ZA" sz="1100" dirty="0"/>
              <a:t>Pathcare</a:t>
            </a:r>
          </a:p>
          <a:p>
            <a:endParaRPr lang="en-ZA" sz="1100" dirty="0"/>
          </a:p>
        </p:txBody>
      </p:sp>
      <p:sp>
        <p:nvSpPr>
          <p:cNvPr id="39" name="TextBox 38"/>
          <p:cNvSpPr txBox="1"/>
          <p:nvPr/>
        </p:nvSpPr>
        <p:spPr>
          <a:xfrm>
            <a:off x="4051950" y="3927125"/>
            <a:ext cx="748810" cy="430887"/>
          </a:xfrm>
          <a:prstGeom prst="rect">
            <a:avLst/>
          </a:prstGeom>
          <a:solidFill>
            <a:schemeClr val="bg1"/>
          </a:solidFill>
        </p:spPr>
        <p:txBody>
          <a:bodyPr wrap="square" rtlCol="0">
            <a:spAutoFit/>
          </a:bodyPr>
          <a:lstStyle/>
          <a:p>
            <a:r>
              <a:rPr lang="en-ZA" sz="1100" dirty="0"/>
              <a:t>Doctors suites A</a:t>
            </a:r>
          </a:p>
        </p:txBody>
      </p:sp>
      <p:sp>
        <p:nvSpPr>
          <p:cNvPr id="40" name="TextBox 39"/>
          <p:cNvSpPr txBox="1"/>
          <p:nvPr/>
        </p:nvSpPr>
        <p:spPr>
          <a:xfrm>
            <a:off x="3125696" y="3910126"/>
            <a:ext cx="748810" cy="430887"/>
          </a:xfrm>
          <a:prstGeom prst="rect">
            <a:avLst/>
          </a:prstGeom>
          <a:solidFill>
            <a:schemeClr val="bg1"/>
          </a:solidFill>
        </p:spPr>
        <p:txBody>
          <a:bodyPr wrap="square" rtlCol="0">
            <a:spAutoFit/>
          </a:bodyPr>
          <a:lstStyle/>
          <a:p>
            <a:r>
              <a:rPr lang="en-ZA" sz="1100" dirty="0"/>
              <a:t>Linen holding</a:t>
            </a:r>
          </a:p>
        </p:txBody>
      </p:sp>
      <p:sp>
        <p:nvSpPr>
          <p:cNvPr id="41" name="TextBox 40"/>
          <p:cNvSpPr txBox="1"/>
          <p:nvPr/>
        </p:nvSpPr>
        <p:spPr>
          <a:xfrm>
            <a:off x="2213894" y="3914212"/>
            <a:ext cx="748810" cy="430887"/>
          </a:xfrm>
          <a:prstGeom prst="rect">
            <a:avLst/>
          </a:prstGeom>
          <a:solidFill>
            <a:schemeClr val="bg1"/>
          </a:solidFill>
        </p:spPr>
        <p:txBody>
          <a:bodyPr wrap="square" rtlCol="0">
            <a:spAutoFit/>
          </a:bodyPr>
          <a:lstStyle/>
          <a:p>
            <a:r>
              <a:rPr lang="en-ZA" sz="1100" dirty="0"/>
              <a:t>Oncology Day ward</a:t>
            </a:r>
          </a:p>
        </p:txBody>
      </p:sp>
      <p:sp>
        <p:nvSpPr>
          <p:cNvPr id="42" name="TextBox 41"/>
          <p:cNvSpPr txBox="1"/>
          <p:nvPr/>
        </p:nvSpPr>
        <p:spPr>
          <a:xfrm>
            <a:off x="1311662" y="3910995"/>
            <a:ext cx="748810" cy="430887"/>
          </a:xfrm>
          <a:prstGeom prst="rect">
            <a:avLst/>
          </a:prstGeom>
          <a:solidFill>
            <a:schemeClr val="bg1"/>
          </a:solidFill>
        </p:spPr>
        <p:txBody>
          <a:bodyPr wrap="square" rtlCol="0">
            <a:spAutoFit/>
          </a:bodyPr>
          <a:lstStyle/>
          <a:p>
            <a:r>
              <a:rPr lang="en-ZA" sz="1100" dirty="0"/>
              <a:t>General</a:t>
            </a:r>
          </a:p>
          <a:p>
            <a:r>
              <a:rPr lang="en-ZA" sz="1100" dirty="0"/>
              <a:t>Ward</a:t>
            </a:r>
          </a:p>
        </p:txBody>
      </p:sp>
      <p:sp>
        <p:nvSpPr>
          <p:cNvPr id="43" name="TextBox 42"/>
          <p:cNvSpPr txBox="1"/>
          <p:nvPr/>
        </p:nvSpPr>
        <p:spPr>
          <a:xfrm>
            <a:off x="7542943" y="3887994"/>
            <a:ext cx="748810" cy="430887"/>
          </a:xfrm>
          <a:prstGeom prst="rect">
            <a:avLst/>
          </a:prstGeom>
          <a:solidFill>
            <a:schemeClr val="bg1"/>
          </a:solidFill>
        </p:spPr>
        <p:txBody>
          <a:bodyPr wrap="square" rtlCol="0">
            <a:spAutoFit/>
          </a:bodyPr>
          <a:lstStyle/>
          <a:p>
            <a:r>
              <a:rPr lang="en-ZA" sz="1100" dirty="0"/>
              <a:t>Public Restroom</a:t>
            </a:r>
          </a:p>
        </p:txBody>
      </p:sp>
      <p:sp>
        <p:nvSpPr>
          <p:cNvPr id="44" name="TextBox 43"/>
          <p:cNvSpPr txBox="1"/>
          <p:nvPr/>
        </p:nvSpPr>
        <p:spPr>
          <a:xfrm>
            <a:off x="8819580" y="3867994"/>
            <a:ext cx="748810" cy="430887"/>
          </a:xfrm>
          <a:prstGeom prst="rect">
            <a:avLst/>
          </a:prstGeom>
          <a:solidFill>
            <a:schemeClr val="bg1"/>
          </a:solidFill>
        </p:spPr>
        <p:txBody>
          <a:bodyPr wrap="square" rtlCol="0">
            <a:spAutoFit/>
          </a:bodyPr>
          <a:lstStyle/>
          <a:p>
            <a:r>
              <a:rPr lang="en-ZA" sz="1100" dirty="0"/>
              <a:t>Doctors suites C</a:t>
            </a:r>
          </a:p>
        </p:txBody>
      </p:sp>
      <p:sp>
        <p:nvSpPr>
          <p:cNvPr id="45" name="TextBox 44"/>
          <p:cNvSpPr txBox="1"/>
          <p:nvPr/>
        </p:nvSpPr>
        <p:spPr>
          <a:xfrm>
            <a:off x="1311662" y="3055257"/>
            <a:ext cx="748810" cy="430887"/>
          </a:xfrm>
          <a:prstGeom prst="rect">
            <a:avLst/>
          </a:prstGeom>
          <a:solidFill>
            <a:schemeClr val="bg1"/>
          </a:solidFill>
        </p:spPr>
        <p:txBody>
          <a:bodyPr wrap="square" rtlCol="0">
            <a:spAutoFit/>
          </a:bodyPr>
          <a:lstStyle/>
          <a:p>
            <a:r>
              <a:rPr lang="en-ZA" sz="1100" dirty="0"/>
              <a:t>Cath lab</a:t>
            </a:r>
          </a:p>
          <a:p>
            <a:endParaRPr lang="en-ZA" sz="1100" dirty="0"/>
          </a:p>
        </p:txBody>
      </p:sp>
      <p:sp>
        <p:nvSpPr>
          <p:cNvPr id="46" name="TextBox 45"/>
          <p:cNvSpPr txBox="1"/>
          <p:nvPr/>
        </p:nvSpPr>
        <p:spPr>
          <a:xfrm>
            <a:off x="5056218" y="3081845"/>
            <a:ext cx="748810" cy="430887"/>
          </a:xfrm>
          <a:prstGeom prst="rect">
            <a:avLst/>
          </a:prstGeom>
          <a:solidFill>
            <a:schemeClr val="bg1"/>
          </a:solidFill>
        </p:spPr>
        <p:txBody>
          <a:bodyPr wrap="square" rtlCol="0">
            <a:spAutoFit/>
          </a:bodyPr>
          <a:lstStyle/>
          <a:p>
            <a:r>
              <a:rPr lang="en-ZA" sz="1100" dirty="0"/>
              <a:t>Theatre</a:t>
            </a:r>
          </a:p>
          <a:p>
            <a:r>
              <a:rPr lang="en-ZA" sz="1100" dirty="0"/>
              <a:t>Recovery</a:t>
            </a:r>
          </a:p>
        </p:txBody>
      </p:sp>
      <p:sp>
        <p:nvSpPr>
          <p:cNvPr id="47" name="TextBox 46"/>
          <p:cNvSpPr txBox="1"/>
          <p:nvPr/>
        </p:nvSpPr>
        <p:spPr>
          <a:xfrm>
            <a:off x="4126643" y="3083711"/>
            <a:ext cx="748810" cy="430887"/>
          </a:xfrm>
          <a:prstGeom prst="rect">
            <a:avLst/>
          </a:prstGeom>
          <a:solidFill>
            <a:schemeClr val="bg1"/>
          </a:solidFill>
        </p:spPr>
        <p:txBody>
          <a:bodyPr wrap="square" rtlCol="0">
            <a:spAutoFit/>
          </a:bodyPr>
          <a:lstStyle/>
          <a:p>
            <a:r>
              <a:rPr lang="en-ZA" sz="1100" dirty="0"/>
              <a:t>Theatre 1-6</a:t>
            </a:r>
          </a:p>
        </p:txBody>
      </p:sp>
      <p:sp>
        <p:nvSpPr>
          <p:cNvPr id="48" name="TextBox 47"/>
          <p:cNvSpPr txBox="1"/>
          <p:nvPr/>
        </p:nvSpPr>
        <p:spPr>
          <a:xfrm>
            <a:off x="3189808" y="3044250"/>
            <a:ext cx="748810" cy="430887"/>
          </a:xfrm>
          <a:prstGeom prst="rect">
            <a:avLst/>
          </a:prstGeom>
          <a:solidFill>
            <a:schemeClr val="bg1"/>
          </a:solidFill>
        </p:spPr>
        <p:txBody>
          <a:bodyPr wrap="square" rtlCol="0">
            <a:spAutoFit/>
          </a:bodyPr>
          <a:lstStyle/>
          <a:p>
            <a:r>
              <a:rPr lang="en-ZA" sz="1100" dirty="0"/>
              <a:t>CSSD</a:t>
            </a:r>
          </a:p>
          <a:p>
            <a:endParaRPr lang="en-ZA" sz="1100" dirty="0"/>
          </a:p>
        </p:txBody>
      </p:sp>
      <p:sp>
        <p:nvSpPr>
          <p:cNvPr id="49" name="TextBox 48"/>
          <p:cNvSpPr txBox="1"/>
          <p:nvPr/>
        </p:nvSpPr>
        <p:spPr>
          <a:xfrm>
            <a:off x="2215549" y="3070016"/>
            <a:ext cx="748810" cy="430887"/>
          </a:xfrm>
          <a:prstGeom prst="rect">
            <a:avLst/>
          </a:prstGeom>
          <a:solidFill>
            <a:schemeClr val="bg1"/>
          </a:solidFill>
        </p:spPr>
        <p:txBody>
          <a:bodyPr wrap="square" rtlCol="0">
            <a:spAutoFit/>
          </a:bodyPr>
          <a:lstStyle/>
          <a:p>
            <a:r>
              <a:rPr lang="en-ZA" sz="1100" dirty="0"/>
              <a:t>AICU</a:t>
            </a:r>
          </a:p>
          <a:p>
            <a:endParaRPr lang="en-ZA" sz="1100" dirty="0"/>
          </a:p>
        </p:txBody>
      </p:sp>
      <p:sp>
        <p:nvSpPr>
          <p:cNvPr id="50" name="TextBox 49"/>
          <p:cNvSpPr txBox="1"/>
          <p:nvPr/>
        </p:nvSpPr>
        <p:spPr>
          <a:xfrm>
            <a:off x="6000965" y="3044249"/>
            <a:ext cx="748810" cy="430887"/>
          </a:xfrm>
          <a:prstGeom prst="rect">
            <a:avLst/>
          </a:prstGeom>
          <a:solidFill>
            <a:schemeClr val="bg1"/>
          </a:solidFill>
        </p:spPr>
        <p:txBody>
          <a:bodyPr wrap="square" rtlCol="0">
            <a:spAutoFit/>
          </a:bodyPr>
          <a:lstStyle/>
          <a:p>
            <a:r>
              <a:rPr lang="en-ZA" sz="1100" dirty="0"/>
              <a:t>Theatre kitchen</a:t>
            </a:r>
          </a:p>
        </p:txBody>
      </p:sp>
      <p:sp>
        <p:nvSpPr>
          <p:cNvPr id="51" name="TextBox 50"/>
          <p:cNvSpPr txBox="1"/>
          <p:nvPr/>
        </p:nvSpPr>
        <p:spPr>
          <a:xfrm>
            <a:off x="6854410" y="3038650"/>
            <a:ext cx="748810" cy="430887"/>
          </a:xfrm>
          <a:prstGeom prst="rect">
            <a:avLst/>
          </a:prstGeom>
          <a:solidFill>
            <a:schemeClr val="bg1"/>
          </a:solidFill>
        </p:spPr>
        <p:txBody>
          <a:bodyPr wrap="square" rtlCol="0">
            <a:spAutoFit/>
          </a:bodyPr>
          <a:lstStyle/>
          <a:p>
            <a:r>
              <a:rPr lang="en-ZA" sz="1100" dirty="0"/>
              <a:t>Surgical ward</a:t>
            </a:r>
          </a:p>
        </p:txBody>
      </p:sp>
      <p:sp>
        <p:nvSpPr>
          <p:cNvPr id="52" name="TextBox 51"/>
          <p:cNvSpPr txBox="1"/>
          <p:nvPr/>
        </p:nvSpPr>
        <p:spPr>
          <a:xfrm>
            <a:off x="7757298" y="3049215"/>
            <a:ext cx="748810" cy="430887"/>
          </a:xfrm>
          <a:prstGeom prst="rect">
            <a:avLst/>
          </a:prstGeom>
          <a:solidFill>
            <a:schemeClr val="bg1"/>
          </a:solidFill>
        </p:spPr>
        <p:txBody>
          <a:bodyPr wrap="square" rtlCol="0">
            <a:spAutoFit/>
          </a:bodyPr>
          <a:lstStyle/>
          <a:p>
            <a:r>
              <a:rPr lang="en-ZA" sz="1100" dirty="0"/>
              <a:t>Surgical HC</a:t>
            </a:r>
          </a:p>
        </p:txBody>
      </p:sp>
      <p:sp>
        <p:nvSpPr>
          <p:cNvPr id="53" name="TextBox 52"/>
          <p:cNvSpPr txBox="1"/>
          <p:nvPr/>
        </p:nvSpPr>
        <p:spPr>
          <a:xfrm>
            <a:off x="8656895" y="3062514"/>
            <a:ext cx="748810" cy="430887"/>
          </a:xfrm>
          <a:prstGeom prst="rect">
            <a:avLst/>
          </a:prstGeom>
          <a:solidFill>
            <a:schemeClr val="bg1"/>
          </a:solidFill>
        </p:spPr>
        <p:txBody>
          <a:bodyPr wrap="square" rtlCol="0">
            <a:spAutoFit/>
          </a:bodyPr>
          <a:lstStyle/>
          <a:p>
            <a:r>
              <a:rPr lang="en-ZA" sz="1100" dirty="0"/>
              <a:t>GIT</a:t>
            </a:r>
          </a:p>
          <a:p>
            <a:endParaRPr lang="en-ZA" sz="1100" dirty="0"/>
          </a:p>
        </p:txBody>
      </p:sp>
      <p:sp>
        <p:nvSpPr>
          <p:cNvPr id="54" name="TextBox 53"/>
          <p:cNvSpPr txBox="1"/>
          <p:nvPr/>
        </p:nvSpPr>
        <p:spPr>
          <a:xfrm>
            <a:off x="9575214" y="3062514"/>
            <a:ext cx="748810" cy="430887"/>
          </a:xfrm>
          <a:prstGeom prst="rect">
            <a:avLst/>
          </a:prstGeom>
          <a:solidFill>
            <a:schemeClr val="bg1"/>
          </a:solidFill>
        </p:spPr>
        <p:txBody>
          <a:bodyPr wrap="square" rtlCol="0">
            <a:spAutoFit/>
          </a:bodyPr>
          <a:lstStyle/>
          <a:p>
            <a:r>
              <a:rPr lang="en-ZA" sz="1100" dirty="0"/>
              <a:t>Public Restroom</a:t>
            </a:r>
          </a:p>
        </p:txBody>
      </p:sp>
      <p:sp>
        <p:nvSpPr>
          <p:cNvPr id="55" name="TextBox 54"/>
          <p:cNvSpPr txBox="1"/>
          <p:nvPr/>
        </p:nvSpPr>
        <p:spPr>
          <a:xfrm>
            <a:off x="8070770" y="2179939"/>
            <a:ext cx="748810" cy="430887"/>
          </a:xfrm>
          <a:prstGeom prst="rect">
            <a:avLst/>
          </a:prstGeom>
          <a:solidFill>
            <a:schemeClr val="bg1"/>
          </a:solidFill>
        </p:spPr>
        <p:txBody>
          <a:bodyPr wrap="square" rtlCol="0">
            <a:spAutoFit/>
          </a:bodyPr>
          <a:lstStyle/>
          <a:p>
            <a:r>
              <a:rPr lang="en-ZA" sz="1100" dirty="0"/>
              <a:t>Public Restroom</a:t>
            </a:r>
          </a:p>
        </p:txBody>
      </p:sp>
      <p:sp>
        <p:nvSpPr>
          <p:cNvPr id="56" name="TextBox 55"/>
          <p:cNvSpPr txBox="1"/>
          <p:nvPr/>
        </p:nvSpPr>
        <p:spPr>
          <a:xfrm>
            <a:off x="2234458" y="2188171"/>
            <a:ext cx="748810" cy="430887"/>
          </a:xfrm>
          <a:prstGeom prst="rect">
            <a:avLst/>
          </a:prstGeom>
          <a:solidFill>
            <a:schemeClr val="bg1"/>
          </a:solidFill>
        </p:spPr>
        <p:txBody>
          <a:bodyPr wrap="square" rtlCol="0">
            <a:spAutoFit/>
          </a:bodyPr>
          <a:lstStyle/>
          <a:p>
            <a:r>
              <a:rPr lang="en-ZA" sz="1100" dirty="0"/>
              <a:t>Milk</a:t>
            </a:r>
          </a:p>
          <a:p>
            <a:r>
              <a:rPr lang="en-ZA" sz="1100" dirty="0"/>
              <a:t>Bank</a:t>
            </a:r>
          </a:p>
        </p:txBody>
      </p:sp>
      <p:sp>
        <p:nvSpPr>
          <p:cNvPr id="57" name="TextBox 56"/>
          <p:cNvSpPr txBox="1"/>
          <p:nvPr/>
        </p:nvSpPr>
        <p:spPr>
          <a:xfrm>
            <a:off x="9252515" y="2188168"/>
            <a:ext cx="748810" cy="430887"/>
          </a:xfrm>
          <a:prstGeom prst="rect">
            <a:avLst/>
          </a:prstGeom>
          <a:solidFill>
            <a:schemeClr val="bg1"/>
          </a:solidFill>
        </p:spPr>
        <p:txBody>
          <a:bodyPr wrap="square" rtlCol="0">
            <a:spAutoFit/>
          </a:bodyPr>
          <a:lstStyle/>
          <a:p>
            <a:r>
              <a:rPr lang="en-ZA" sz="1100" dirty="0"/>
              <a:t>Change</a:t>
            </a:r>
          </a:p>
          <a:p>
            <a:r>
              <a:rPr lang="en-ZA" sz="1100" dirty="0"/>
              <a:t>rooms</a:t>
            </a:r>
          </a:p>
        </p:txBody>
      </p:sp>
      <p:sp>
        <p:nvSpPr>
          <p:cNvPr id="58" name="TextBox 57"/>
          <p:cNvSpPr txBox="1"/>
          <p:nvPr/>
        </p:nvSpPr>
        <p:spPr>
          <a:xfrm>
            <a:off x="7098533" y="2193093"/>
            <a:ext cx="748810" cy="430887"/>
          </a:xfrm>
          <a:prstGeom prst="rect">
            <a:avLst/>
          </a:prstGeom>
          <a:solidFill>
            <a:schemeClr val="bg1"/>
          </a:solidFill>
        </p:spPr>
        <p:txBody>
          <a:bodyPr wrap="square" rtlCol="0">
            <a:spAutoFit/>
          </a:bodyPr>
          <a:lstStyle/>
          <a:p>
            <a:r>
              <a:rPr lang="en-ZA" sz="1100" dirty="0"/>
              <a:t>Night manager</a:t>
            </a:r>
          </a:p>
        </p:txBody>
      </p:sp>
      <p:sp>
        <p:nvSpPr>
          <p:cNvPr id="59" name="TextBox 58"/>
          <p:cNvSpPr txBox="1"/>
          <p:nvPr/>
        </p:nvSpPr>
        <p:spPr>
          <a:xfrm>
            <a:off x="6089305" y="2191305"/>
            <a:ext cx="748810" cy="430887"/>
          </a:xfrm>
          <a:prstGeom prst="rect">
            <a:avLst/>
          </a:prstGeom>
          <a:solidFill>
            <a:schemeClr val="bg1"/>
          </a:solidFill>
        </p:spPr>
        <p:txBody>
          <a:bodyPr wrap="square" rtlCol="0">
            <a:spAutoFit/>
          </a:bodyPr>
          <a:lstStyle/>
          <a:p>
            <a:r>
              <a:rPr lang="en-ZA" sz="1100" dirty="0"/>
              <a:t>Medical </a:t>
            </a:r>
          </a:p>
          <a:p>
            <a:r>
              <a:rPr lang="en-ZA" sz="1100" dirty="0"/>
              <a:t>ward</a:t>
            </a:r>
          </a:p>
        </p:txBody>
      </p:sp>
      <p:sp>
        <p:nvSpPr>
          <p:cNvPr id="60" name="TextBox 59"/>
          <p:cNvSpPr txBox="1"/>
          <p:nvPr/>
        </p:nvSpPr>
        <p:spPr>
          <a:xfrm>
            <a:off x="3216445" y="2188170"/>
            <a:ext cx="748810" cy="430887"/>
          </a:xfrm>
          <a:prstGeom prst="rect">
            <a:avLst/>
          </a:prstGeom>
          <a:solidFill>
            <a:schemeClr val="bg1"/>
          </a:solidFill>
        </p:spPr>
        <p:txBody>
          <a:bodyPr wrap="square" rtlCol="0">
            <a:spAutoFit/>
          </a:bodyPr>
          <a:lstStyle/>
          <a:p>
            <a:r>
              <a:rPr lang="en-ZA" sz="1100" dirty="0"/>
              <a:t>Labour </a:t>
            </a:r>
          </a:p>
          <a:p>
            <a:r>
              <a:rPr lang="en-ZA" sz="1100" dirty="0"/>
              <a:t>ward</a:t>
            </a:r>
          </a:p>
        </p:txBody>
      </p:sp>
      <p:sp>
        <p:nvSpPr>
          <p:cNvPr id="61" name="TextBox 60"/>
          <p:cNvSpPr txBox="1"/>
          <p:nvPr/>
        </p:nvSpPr>
        <p:spPr>
          <a:xfrm>
            <a:off x="5127658" y="2179940"/>
            <a:ext cx="748810" cy="430887"/>
          </a:xfrm>
          <a:prstGeom prst="rect">
            <a:avLst/>
          </a:prstGeom>
          <a:solidFill>
            <a:schemeClr val="bg1"/>
          </a:solidFill>
        </p:spPr>
        <p:txBody>
          <a:bodyPr wrap="square" rtlCol="0">
            <a:spAutoFit/>
          </a:bodyPr>
          <a:lstStyle/>
          <a:p>
            <a:r>
              <a:rPr lang="en-ZA" sz="1100" dirty="0"/>
              <a:t>Maternity </a:t>
            </a:r>
          </a:p>
          <a:p>
            <a:r>
              <a:rPr lang="en-ZA" sz="1100" dirty="0"/>
              <a:t>Ward</a:t>
            </a:r>
          </a:p>
        </p:txBody>
      </p:sp>
      <p:sp>
        <p:nvSpPr>
          <p:cNvPr id="62" name="TextBox 61"/>
          <p:cNvSpPr txBox="1"/>
          <p:nvPr/>
        </p:nvSpPr>
        <p:spPr>
          <a:xfrm>
            <a:off x="1323612" y="2184667"/>
            <a:ext cx="748810" cy="430887"/>
          </a:xfrm>
          <a:prstGeom prst="rect">
            <a:avLst/>
          </a:prstGeom>
          <a:solidFill>
            <a:schemeClr val="bg1"/>
          </a:solidFill>
        </p:spPr>
        <p:txBody>
          <a:bodyPr wrap="square" rtlCol="0">
            <a:spAutoFit/>
          </a:bodyPr>
          <a:lstStyle/>
          <a:p>
            <a:r>
              <a:rPr lang="en-ZA" sz="1100" dirty="0"/>
              <a:t>NICU</a:t>
            </a:r>
          </a:p>
          <a:p>
            <a:endParaRPr lang="en-ZA" sz="1100" dirty="0"/>
          </a:p>
        </p:txBody>
      </p:sp>
      <p:sp>
        <p:nvSpPr>
          <p:cNvPr id="63" name="TextBox 62"/>
          <p:cNvSpPr txBox="1"/>
          <p:nvPr/>
        </p:nvSpPr>
        <p:spPr>
          <a:xfrm>
            <a:off x="4148936" y="2188169"/>
            <a:ext cx="748810" cy="430887"/>
          </a:xfrm>
          <a:prstGeom prst="rect">
            <a:avLst/>
          </a:prstGeom>
          <a:solidFill>
            <a:schemeClr val="bg1"/>
          </a:solidFill>
        </p:spPr>
        <p:txBody>
          <a:bodyPr wrap="square" rtlCol="0">
            <a:spAutoFit/>
          </a:bodyPr>
          <a:lstStyle/>
          <a:p>
            <a:r>
              <a:rPr lang="en-ZA" sz="1100" dirty="0"/>
              <a:t>IT</a:t>
            </a:r>
          </a:p>
          <a:p>
            <a:r>
              <a:rPr lang="en-ZA" sz="1100" dirty="0"/>
              <a:t>Office </a:t>
            </a:r>
          </a:p>
        </p:txBody>
      </p:sp>
      <p:sp>
        <p:nvSpPr>
          <p:cNvPr id="64" name="TextBox 63"/>
          <p:cNvSpPr txBox="1"/>
          <p:nvPr/>
        </p:nvSpPr>
        <p:spPr>
          <a:xfrm>
            <a:off x="3125696" y="1377194"/>
            <a:ext cx="748810" cy="430887"/>
          </a:xfrm>
          <a:prstGeom prst="rect">
            <a:avLst/>
          </a:prstGeom>
          <a:solidFill>
            <a:schemeClr val="bg1"/>
          </a:solidFill>
          <a:ln>
            <a:solidFill>
              <a:srgbClr val="E6505B"/>
            </a:solidFill>
          </a:ln>
        </p:spPr>
        <p:txBody>
          <a:bodyPr wrap="square" rtlCol="0">
            <a:spAutoFit/>
          </a:bodyPr>
          <a:lstStyle/>
          <a:p>
            <a:r>
              <a:rPr lang="en-ZA" sz="1100" dirty="0"/>
              <a:t>Boiler 1</a:t>
            </a:r>
          </a:p>
          <a:p>
            <a:endParaRPr lang="en-ZA" sz="1100" dirty="0"/>
          </a:p>
        </p:txBody>
      </p:sp>
      <p:sp>
        <p:nvSpPr>
          <p:cNvPr id="65" name="TextBox 64"/>
          <p:cNvSpPr txBox="1"/>
          <p:nvPr/>
        </p:nvSpPr>
        <p:spPr>
          <a:xfrm>
            <a:off x="2125027" y="1369950"/>
            <a:ext cx="748810" cy="430887"/>
          </a:xfrm>
          <a:prstGeom prst="rect">
            <a:avLst/>
          </a:prstGeom>
          <a:solidFill>
            <a:schemeClr val="bg1"/>
          </a:solidFill>
          <a:ln>
            <a:solidFill>
              <a:srgbClr val="E6505B"/>
            </a:solidFill>
          </a:ln>
        </p:spPr>
        <p:txBody>
          <a:bodyPr wrap="square" rtlCol="0">
            <a:spAutoFit/>
          </a:bodyPr>
          <a:lstStyle/>
          <a:p>
            <a:r>
              <a:rPr lang="en-ZA" sz="1100" dirty="0"/>
              <a:t>Boiler 2</a:t>
            </a:r>
          </a:p>
          <a:p>
            <a:endParaRPr lang="en-ZA" sz="1100" dirty="0"/>
          </a:p>
        </p:txBody>
      </p:sp>
      <p:sp>
        <p:nvSpPr>
          <p:cNvPr id="66" name="TextBox 65"/>
          <p:cNvSpPr txBox="1"/>
          <p:nvPr/>
        </p:nvSpPr>
        <p:spPr>
          <a:xfrm>
            <a:off x="10799910" y="6078077"/>
            <a:ext cx="586710" cy="769441"/>
          </a:xfrm>
          <a:prstGeom prst="rect">
            <a:avLst/>
          </a:prstGeom>
          <a:solidFill>
            <a:schemeClr val="bg1"/>
          </a:solidFill>
          <a:ln>
            <a:solidFill>
              <a:schemeClr val="accent1"/>
            </a:solidFill>
          </a:ln>
        </p:spPr>
        <p:txBody>
          <a:bodyPr wrap="square" rtlCol="0">
            <a:spAutoFit/>
          </a:bodyPr>
          <a:lstStyle/>
          <a:p>
            <a:r>
              <a:rPr lang="en-ZA" sz="1100" dirty="0"/>
              <a:t>Water supply tank 1</a:t>
            </a:r>
          </a:p>
          <a:p>
            <a:endParaRPr lang="en-ZA" sz="1100" dirty="0"/>
          </a:p>
        </p:txBody>
      </p:sp>
      <p:sp>
        <p:nvSpPr>
          <p:cNvPr id="67" name="TextBox 66"/>
          <p:cNvSpPr txBox="1"/>
          <p:nvPr/>
        </p:nvSpPr>
        <p:spPr>
          <a:xfrm>
            <a:off x="11419748" y="6077065"/>
            <a:ext cx="586710" cy="769441"/>
          </a:xfrm>
          <a:prstGeom prst="rect">
            <a:avLst/>
          </a:prstGeom>
          <a:solidFill>
            <a:schemeClr val="bg1"/>
          </a:solidFill>
          <a:ln>
            <a:solidFill>
              <a:schemeClr val="accent1"/>
            </a:solidFill>
          </a:ln>
        </p:spPr>
        <p:txBody>
          <a:bodyPr wrap="square" rtlCol="0">
            <a:spAutoFit/>
          </a:bodyPr>
          <a:lstStyle/>
          <a:p>
            <a:r>
              <a:rPr lang="en-ZA" sz="1100" dirty="0"/>
              <a:t>Water supply tank 2</a:t>
            </a:r>
          </a:p>
          <a:p>
            <a:endParaRPr lang="en-ZA" sz="1100" dirty="0"/>
          </a:p>
        </p:txBody>
      </p:sp>
      <p:sp>
        <p:nvSpPr>
          <p:cNvPr id="2" name="Freeform 1"/>
          <p:cNvSpPr/>
          <p:nvPr/>
        </p:nvSpPr>
        <p:spPr>
          <a:xfrm>
            <a:off x="11202397" y="5214139"/>
            <a:ext cx="736030" cy="871272"/>
          </a:xfrm>
          <a:custGeom>
            <a:avLst/>
            <a:gdLst>
              <a:gd name="connsiteX0" fmla="*/ 0 w 792480"/>
              <a:gd name="connsiteY0" fmla="*/ 282602 h 282602"/>
              <a:gd name="connsiteX1" fmla="*/ 12192 w 792480"/>
              <a:gd name="connsiteY1" fmla="*/ 38762 h 282602"/>
              <a:gd name="connsiteX2" fmla="*/ 24384 w 792480"/>
              <a:gd name="connsiteY2" fmla="*/ 2186 h 282602"/>
              <a:gd name="connsiteX3" fmla="*/ 682752 w 792480"/>
              <a:gd name="connsiteY3" fmla="*/ 14378 h 282602"/>
              <a:gd name="connsiteX4" fmla="*/ 755904 w 792480"/>
              <a:gd name="connsiteY4" fmla="*/ 26570 h 282602"/>
              <a:gd name="connsiteX5" fmla="*/ 780288 w 792480"/>
              <a:gd name="connsiteY5" fmla="*/ 99722 h 282602"/>
              <a:gd name="connsiteX6" fmla="*/ 792480 w 792480"/>
              <a:gd name="connsiteY6" fmla="*/ 282602 h 28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480" h="282602">
                <a:moveTo>
                  <a:pt x="0" y="282602"/>
                </a:moveTo>
                <a:cubicBezTo>
                  <a:pt x="4064" y="201322"/>
                  <a:pt x="5142" y="119838"/>
                  <a:pt x="12192" y="38762"/>
                </a:cubicBezTo>
                <a:cubicBezTo>
                  <a:pt x="13305" y="25959"/>
                  <a:pt x="11541" y="2653"/>
                  <a:pt x="24384" y="2186"/>
                </a:cubicBezTo>
                <a:cubicBezTo>
                  <a:pt x="243733" y="-5790"/>
                  <a:pt x="463296" y="10314"/>
                  <a:pt x="682752" y="14378"/>
                </a:cubicBezTo>
                <a:cubicBezTo>
                  <a:pt x="707136" y="18442"/>
                  <a:pt x="737300" y="10292"/>
                  <a:pt x="755904" y="26570"/>
                </a:cubicBezTo>
                <a:cubicBezTo>
                  <a:pt x="775247" y="43496"/>
                  <a:pt x="780288" y="99722"/>
                  <a:pt x="780288" y="99722"/>
                </a:cubicBezTo>
                <a:lnTo>
                  <a:pt x="792480" y="282602"/>
                </a:lnTo>
              </a:path>
            </a:pathLst>
          </a:custGeom>
          <a:ln w="825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cxnSp>
        <p:nvCxnSpPr>
          <p:cNvPr id="74" name="Straight Arrow Connector 73"/>
          <p:cNvCxnSpPr/>
          <p:nvPr/>
        </p:nvCxnSpPr>
        <p:spPr>
          <a:xfrm flipH="1">
            <a:off x="3874506" y="1694312"/>
            <a:ext cx="7517531" cy="0"/>
          </a:xfrm>
          <a:prstGeom prst="straightConnector1">
            <a:avLst/>
          </a:prstGeom>
          <a:ln w="920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11399797" y="1648593"/>
            <a:ext cx="7008" cy="3565545"/>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2873837" y="1648593"/>
            <a:ext cx="251859" cy="0"/>
          </a:xfrm>
          <a:prstGeom prst="line">
            <a:avLst/>
          </a:prstGeom>
          <a:ln w="603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1210301" y="1693842"/>
            <a:ext cx="910846" cy="470"/>
          </a:xfrm>
          <a:prstGeom prst="line">
            <a:avLst/>
          </a:prstGeom>
          <a:ln w="47625">
            <a:solidFill>
              <a:srgbClr val="E6505B"/>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endCxn id="6" idx="1"/>
          </p:cNvCxnSpPr>
          <p:nvPr/>
        </p:nvCxnSpPr>
        <p:spPr>
          <a:xfrm>
            <a:off x="1221421" y="1694312"/>
            <a:ext cx="40962" cy="4175659"/>
          </a:xfrm>
          <a:prstGeom prst="line">
            <a:avLst/>
          </a:prstGeom>
          <a:ln w="44450">
            <a:solidFill>
              <a:srgbClr val="E6505B">
                <a:alpha val="49000"/>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endCxn id="13" idx="3"/>
          </p:cNvCxnSpPr>
          <p:nvPr/>
        </p:nvCxnSpPr>
        <p:spPr>
          <a:xfrm>
            <a:off x="1241902" y="2425319"/>
            <a:ext cx="9520382" cy="525"/>
          </a:xfrm>
          <a:prstGeom prst="line">
            <a:avLst/>
          </a:prstGeom>
          <a:ln w="50800">
            <a:solidFill>
              <a:srgbClr val="E6505B">
                <a:alpha val="61000"/>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endCxn id="9" idx="3"/>
          </p:cNvCxnSpPr>
          <p:nvPr/>
        </p:nvCxnSpPr>
        <p:spPr>
          <a:xfrm flipV="1">
            <a:off x="1221436" y="3288793"/>
            <a:ext cx="9537512" cy="34349"/>
          </a:xfrm>
          <a:prstGeom prst="line">
            <a:avLst/>
          </a:prstGeom>
          <a:ln w="50800">
            <a:solidFill>
              <a:srgbClr val="E6505B">
                <a:alpha val="61000"/>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endCxn id="11" idx="3"/>
          </p:cNvCxnSpPr>
          <p:nvPr/>
        </p:nvCxnSpPr>
        <p:spPr>
          <a:xfrm flipV="1">
            <a:off x="1260045" y="4114583"/>
            <a:ext cx="9498903" cy="18132"/>
          </a:xfrm>
          <a:prstGeom prst="line">
            <a:avLst/>
          </a:prstGeom>
          <a:ln w="50800">
            <a:solidFill>
              <a:srgbClr val="E6505B">
                <a:alpha val="61000"/>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44261" y="5058435"/>
            <a:ext cx="9522447" cy="86792"/>
          </a:xfrm>
          <a:prstGeom prst="line">
            <a:avLst/>
          </a:prstGeom>
          <a:ln w="50800">
            <a:solidFill>
              <a:srgbClr val="E6505B">
                <a:alpha val="61000"/>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endCxn id="5" idx="3"/>
          </p:cNvCxnSpPr>
          <p:nvPr/>
        </p:nvCxnSpPr>
        <p:spPr>
          <a:xfrm>
            <a:off x="1273503" y="5827249"/>
            <a:ext cx="9485445" cy="35996"/>
          </a:xfrm>
          <a:prstGeom prst="line">
            <a:avLst/>
          </a:prstGeom>
          <a:ln w="50800">
            <a:solidFill>
              <a:srgbClr val="E6505B">
                <a:alpha val="61000"/>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13" idx="3"/>
          </p:cNvCxnSpPr>
          <p:nvPr/>
        </p:nvCxnSpPr>
        <p:spPr>
          <a:xfrm>
            <a:off x="10762284" y="2425844"/>
            <a:ext cx="3009" cy="3450613"/>
          </a:xfrm>
          <a:prstGeom prst="line">
            <a:avLst/>
          </a:prstGeom>
          <a:ln w="44450">
            <a:solidFill>
              <a:srgbClr val="E6505B">
                <a:alpha val="49000"/>
              </a:srgbClr>
            </a:solidFill>
          </a:ln>
        </p:spPr>
        <p:style>
          <a:lnRef idx="1">
            <a:schemeClr val="accent1"/>
          </a:lnRef>
          <a:fillRef idx="0">
            <a:schemeClr val="accent1"/>
          </a:fillRef>
          <a:effectRef idx="0">
            <a:schemeClr val="accent1"/>
          </a:effectRef>
          <a:fontRef idx="minor">
            <a:schemeClr val="tx1"/>
          </a:fontRef>
        </p:style>
      </p:cxnSp>
      <p:sp>
        <p:nvSpPr>
          <p:cNvPr id="100" name="Down Arrow 99"/>
          <p:cNvSpPr/>
          <p:nvPr/>
        </p:nvSpPr>
        <p:spPr>
          <a:xfrm>
            <a:off x="1174961" y="2039673"/>
            <a:ext cx="107038" cy="185107"/>
          </a:xfrm>
          <a:prstGeom prst="down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1" name="Down Arrow 100"/>
          <p:cNvSpPr/>
          <p:nvPr/>
        </p:nvSpPr>
        <p:spPr>
          <a:xfrm>
            <a:off x="1155525" y="2985274"/>
            <a:ext cx="107038" cy="185107"/>
          </a:xfrm>
          <a:prstGeom prst="down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2" name="Down Arrow 101"/>
          <p:cNvSpPr/>
          <p:nvPr/>
        </p:nvSpPr>
        <p:spPr>
          <a:xfrm>
            <a:off x="1177857" y="3887367"/>
            <a:ext cx="107038" cy="185107"/>
          </a:xfrm>
          <a:prstGeom prst="down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3" name="Down Arrow 102"/>
          <p:cNvSpPr/>
          <p:nvPr/>
        </p:nvSpPr>
        <p:spPr>
          <a:xfrm>
            <a:off x="1193623" y="4726833"/>
            <a:ext cx="107038" cy="185107"/>
          </a:xfrm>
          <a:prstGeom prst="down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4" name="Down Arrow 103"/>
          <p:cNvSpPr/>
          <p:nvPr/>
        </p:nvSpPr>
        <p:spPr>
          <a:xfrm>
            <a:off x="1177857" y="5509560"/>
            <a:ext cx="107038" cy="185107"/>
          </a:xfrm>
          <a:prstGeom prst="down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5" name="Up Arrow 104"/>
          <p:cNvSpPr/>
          <p:nvPr/>
        </p:nvSpPr>
        <p:spPr>
          <a:xfrm>
            <a:off x="11557184" y="4844806"/>
            <a:ext cx="83237" cy="1980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6" name="Up Arrow 105"/>
          <p:cNvSpPr/>
          <p:nvPr/>
        </p:nvSpPr>
        <p:spPr>
          <a:xfrm>
            <a:off x="2472726" y="1744770"/>
            <a:ext cx="173345" cy="191132"/>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7" name="Right Arrow 106"/>
          <p:cNvSpPr/>
          <p:nvPr/>
        </p:nvSpPr>
        <p:spPr>
          <a:xfrm>
            <a:off x="1907958" y="2335895"/>
            <a:ext cx="189537" cy="138806"/>
          </a:xfrm>
          <a:prstGeom prst="right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8" name="Right Arrow 107"/>
          <p:cNvSpPr/>
          <p:nvPr/>
        </p:nvSpPr>
        <p:spPr>
          <a:xfrm>
            <a:off x="6905987" y="2346237"/>
            <a:ext cx="189537" cy="138806"/>
          </a:xfrm>
          <a:prstGeom prst="right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0" name="Right Arrow 109"/>
          <p:cNvSpPr/>
          <p:nvPr/>
        </p:nvSpPr>
        <p:spPr>
          <a:xfrm>
            <a:off x="1962641" y="3223901"/>
            <a:ext cx="189537" cy="138806"/>
          </a:xfrm>
          <a:prstGeom prst="right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1" name="Right Arrow 110"/>
          <p:cNvSpPr/>
          <p:nvPr/>
        </p:nvSpPr>
        <p:spPr>
          <a:xfrm>
            <a:off x="6748263" y="3232361"/>
            <a:ext cx="189537" cy="138806"/>
          </a:xfrm>
          <a:prstGeom prst="right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4" name="Right Arrow 113"/>
          <p:cNvSpPr/>
          <p:nvPr/>
        </p:nvSpPr>
        <p:spPr>
          <a:xfrm>
            <a:off x="6884246" y="4021642"/>
            <a:ext cx="189537" cy="138806"/>
          </a:xfrm>
          <a:prstGeom prst="right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6" name="Right Arrow 115"/>
          <p:cNvSpPr/>
          <p:nvPr/>
        </p:nvSpPr>
        <p:spPr>
          <a:xfrm>
            <a:off x="1955108" y="4972846"/>
            <a:ext cx="189537" cy="138806"/>
          </a:xfrm>
          <a:prstGeom prst="right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7" name="Right Arrow 116"/>
          <p:cNvSpPr/>
          <p:nvPr/>
        </p:nvSpPr>
        <p:spPr>
          <a:xfrm>
            <a:off x="6955558" y="5024601"/>
            <a:ext cx="189537" cy="138806"/>
          </a:xfrm>
          <a:prstGeom prst="right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9" name="Right Arrow 118"/>
          <p:cNvSpPr/>
          <p:nvPr/>
        </p:nvSpPr>
        <p:spPr>
          <a:xfrm>
            <a:off x="1942879" y="5765975"/>
            <a:ext cx="189537" cy="138806"/>
          </a:xfrm>
          <a:prstGeom prst="right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0" name="Right Arrow 119"/>
          <p:cNvSpPr/>
          <p:nvPr/>
        </p:nvSpPr>
        <p:spPr>
          <a:xfrm>
            <a:off x="6677507" y="5789842"/>
            <a:ext cx="189537" cy="138806"/>
          </a:xfrm>
          <a:prstGeom prst="right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2" name="Left Arrow 121"/>
          <p:cNvSpPr/>
          <p:nvPr/>
        </p:nvSpPr>
        <p:spPr>
          <a:xfrm>
            <a:off x="2911514" y="1715962"/>
            <a:ext cx="162992" cy="45719"/>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ZA"/>
          </a:p>
        </p:txBody>
      </p:sp>
      <p:sp>
        <p:nvSpPr>
          <p:cNvPr id="123" name="Left Arrow 122"/>
          <p:cNvSpPr/>
          <p:nvPr/>
        </p:nvSpPr>
        <p:spPr>
          <a:xfrm>
            <a:off x="1542080" y="1564885"/>
            <a:ext cx="162992" cy="45719"/>
          </a:xfrm>
          <a:prstGeom prst="leftArrow">
            <a:avLst/>
          </a:prstGeom>
          <a:solidFill>
            <a:srgbClr val="E6505B"/>
          </a:solidFill>
          <a:ln>
            <a:solidFill>
              <a:srgbClr val="E6505B"/>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ZA"/>
          </a:p>
        </p:txBody>
      </p:sp>
      <p:sp>
        <p:nvSpPr>
          <p:cNvPr id="124" name="Down Arrow 123"/>
          <p:cNvSpPr/>
          <p:nvPr/>
        </p:nvSpPr>
        <p:spPr>
          <a:xfrm>
            <a:off x="10685783" y="2757069"/>
            <a:ext cx="107038" cy="185107"/>
          </a:xfrm>
          <a:prstGeom prst="down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5" name="Down Arrow 124"/>
          <p:cNvSpPr/>
          <p:nvPr/>
        </p:nvSpPr>
        <p:spPr>
          <a:xfrm>
            <a:off x="10705968" y="4419227"/>
            <a:ext cx="107038" cy="185107"/>
          </a:xfrm>
          <a:prstGeom prst="down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127" name="Straight Connector 126"/>
          <p:cNvCxnSpPr/>
          <p:nvPr/>
        </p:nvCxnSpPr>
        <p:spPr>
          <a:xfrm>
            <a:off x="1250973" y="2610826"/>
            <a:ext cx="9743090" cy="0"/>
          </a:xfrm>
          <a:prstGeom prst="line">
            <a:avLst/>
          </a:prstGeom>
          <a:ln w="4445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2499432" y="1954225"/>
            <a:ext cx="8503703" cy="0"/>
          </a:xfrm>
          <a:prstGeom prst="line">
            <a:avLst/>
          </a:prstGeom>
          <a:ln w="4445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1228480" y="3459927"/>
            <a:ext cx="9799013" cy="9610"/>
          </a:xfrm>
          <a:prstGeom prst="line">
            <a:avLst/>
          </a:prstGeom>
          <a:ln w="4445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1236892" y="4257527"/>
            <a:ext cx="9781529" cy="6313"/>
          </a:xfrm>
          <a:prstGeom prst="line">
            <a:avLst/>
          </a:prstGeom>
          <a:ln w="4445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1216382" y="5215729"/>
            <a:ext cx="9791973" cy="2332"/>
          </a:xfrm>
          <a:prstGeom prst="line">
            <a:avLst/>
          </a:prstGeom>
          <a:ln w="4445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1242258" y="5996320"/>
            <a:ext cx="9860508" cy="691"/>
          </a:xfrm>
          <a:prstGeom prst="line">
            <a:avLst/>
          </a:prstGeom>
          <a:ln w="4445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6" idx="1"/>
          </p:cNvCxnSpPr>
          <p:nvPr/>
        </p:nvCxnSpPr>
        <p:spPr>
          <a:xfrm>
            <a:off x="1262383" y="5869971"/>
            <a:ext cx="7474" cy="164378"/>
          </a:xfrm>
          <a:prstGeom prst="line">
            <a:avLst/>
          </a:prstGeom>
          <a:ln w="53975">
            <a:solidFill>
              <a:srgbClr val="00B0F0">
                <a:alpha val="53000"/>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flipV="1">
            <a:off x="11009351" y="1924708"/>
            <a:ext cx="35785" cy="4071612"/>
          </a:xfrm>
          <a:prstGeom prst="line">
            <a:avLst/>
          </a:prstGeom>
          <a:ln w="47625">
            <a:solidFill>
              <a:srgbClr val="00B0F0">
                <a:alpha val="53000"/>
              </a:srgbClr>
            </a:solidFill>
          </a:ln>
        </p:spPr>
        <p:style>
          <a:lnRef idx="1">
            <a:schemeClr val="accent1"/>
          </a:lnRef>
          <a:fillRef idx="0">
            <a:schemeClr val="accent1"/>
          </a:fillRef>
          <a:effectRef idx="0">
            <a:schemeClr val="accent1"/>
          </a:effectRef>
          <a:fontRef idx="minor">
            <a:schemeClr val="tx1"/>
          </a:fontRef>
        </p:style>
      </p:cxnSp>
      <p:sp>
        <p:nvSpPr>
          <p:cNvPr id="144" name="Right Arrow 143"/>
          <p:cNvSpPr/>
          <p:nvPr/>
        </p:nvSpPr>
        <p:spPr>
          <a:xfrm>
            <a:off x="1955108" y="4062533"/>
            <a:ext cx="189537" cy="138806"/>
          </a:xfrm>
          <a:prstGeom prst="right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6" name="Down Arrow 145"/>
          <p:cNvSpPr/>
          <p:nvPr/>
        </p:nvSpPr>
        <p:spPr>
          <a:xfrm>
            <a:off x="10701069" y="5558658"/>
            <a:ext cx="107038" cy="185107"/>
          </a:xfrm>
          <a:prstGeom prst="down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0" name="Down Arrow 149"/>
          <p:cNvSpPr/>
          <p:nvPr/>
        </p:nvSpPr>
        <p:spPr>
          <a:xfrm>
            <a:off x="1294193" y="2449880"/>
            <a:ext cx="89198" cy="130800"/>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1" name="Down Arrow 150"/>
          <p:cNvSpPr/>
          <p:nvPr/>
        </p:nvSpPr>
        <p:spPr>
          <a:xfrm>
            <a:off x="1289144" y="3346288"/>
            <a:ext cx="89198" cy="130800"/>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2" name="Down Arrow 151"/>
          <p:cNvSpPr/>
          <p:nvPr/>
        </p:nvSpPr>
        <p:spPr>
          <a:xfrm>
            <a:off x="1311804" y="4150773"/>
            <a:ext cx="89198" cy="130800"/>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3" name="Down Arrow 152"/>
          <p:cNvSpPr/>
          <p:nvPr/>
        </p:nvSpPr>
        <p:spPr>
          <a:xfrm>
            <a:off x="1325564" y="5064472"/>
            <a:ext cx="89198" cy="130800"/>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4" name="Down Arrow 153"/>
          <p:cNvSpPr/>
          <p:nvPr/>
        </p:nvSpPr>
        <p:spPr>
          <a:xfrm>
            <a:off x="1300019" y="5845898"/>
            <a:ext cx="89198" cy="130800"/>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5" name="Right Arrow 154"/>
          <p:cNvSpPr/>
          <p:nvPr/>
        </p:nvSpPr>
        <p:spPr>
          <a:xfrm>
            <a:off x="1933832" y="2554753"/>
            <a:ext cx="237910" cy="138453"/>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6" name="Right Arrow 155"/>
          <p:cNvSpPr/>
          <p:nvPr/>
        </p:nvSpPr>
        <p:spPr>
          <a:xfrm>
            <a:off x="2193404" y="3403495"/>
            <a:ext cx="237910" cy="138453"/>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7" name="Right Arrow 156"/>
          <p:cNvSpPr/>
          <p:nvPr/>
        </p:nvSpPr>
        <p:spPr>
          <a:xfrm>
            <a:off x="2843738" y="4217010"/>
            <a:ext cx="237910" cy="138453"/>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8" name="Right Arrow 157"/>
          <p:cNvSpPr/>
          <p:nvPr/>
        </p:nvSpPr>
        <p:spPr>
          <a:xfrm>
            <a:off x="3916242" y="5159484"/>
            <a:ext cx="237910" cy="138453"/>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9" name="Right Arrow 158"/>
          <p:cNvSpPr/>
          <p:nvPr/>
        </p:nvSpPr>
        <p:spPr>
          <a:xfrm>
            <a:off x="4805583" y="5960505"/>
            <a:ext cx="237910" cy="138453"/>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0" name="Up Arrow 159"/>
          <p:cNvSpPr/>
          <p:nvPr/>
        </p:nvSpPr>
        <p:spPr>
          <a:xfrm>
            <a:off x="10981799" y="5573045"/>
            <a:ext cx="114919" cy="192880"/>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1" name="Up Arrow 160"/>
          <p:cNvSpPr/>
          <p:nvPr/>
        </p:nvSpPr>
        <p:spPr>
          <a:xfrm>
            <a:off x="10950302" y="3734245"/>
            <a:ext cx="114919" cy="192880"/>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2" name="Up Arrow 161"/>
          <p:cNvSpPr/>
          <p:nvPr/>
        </p:nvSpPr>
        <p:spPr>
          <a:xfrm>
            <a:off x="10950302" y="2140850"/>
            <a:ext cx="114919" cy="192880"/>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4" name="Left Arrow 163"/>
          <p:cNvSpPr/>
          <p:nvPr/>
        </p:nvSpPr>
        <p:spPr>
          <a:xfrm>
            <a:off x="6016225" y="1878978"/>
            <a:ext cx="288368" cy="160695"/>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55488077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5B4353-6F78-E481-FBEA-0A78765C803D}"/>
              </a:ext>
            </a:extLst>
          </p:cNvPr>
          <p:cNvPicPr>
            <a:picLocks noChangeAspect="1"/>
          </p:cNvPicPr>
          <p:nvPr/>
        </p:nvPicPr>
        <p:blipFill rotWithShape="1">
          <a:blip r:embed="rId2"/>
          <a:srcRect t="2848"/>
          <a:stretch/>
        </p:blipFill>
        <p:spPr>
          <a:xfrm>
            <a:off x="-92471" y="1"/>
            <a:ext cx="835012" cy="6858000"/>
          </a:xfrm>
          <a:prstGeom prst="rect">
            <a:avLst/>
          </a:prstGeom>
        </p:spPr>
      </p:pic>
      <p:sp>
        <p:nvSpPr>
          <p:cNvPr id="10" name="Object5">
            <a:extLst>
              <a:ext uri="{FF2B5EF4-FFF2-40B4-BE49-F238E27FC236}">
                <a16:creationId xmlns:a16="http://schemas.microsoft.com/office/drawing/2014/main" id="{FA26135A-EC1E-3A40-B4CB-656D0373A1FD}"/>
              </a:ext>
            </a:extLst>
          </p:cNvPr>
          <p:cNvSpPr txBox="1"/>
          <p:nvPr/>
        </p:nvSpPr>
        <p:spPr>
          <a:xfrm>
            <a:off x="788334" y="504430"/>
            <a:ext cx="11403666"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lvl1pPr>
              <a:lnSpc>
                <a:spcPts val="1500"/>
              </a:lnSpc>
              <a:defRPr sz="1100" b="1" spc="200">
                <a:solidFill>
                  <a:srgbClr val="1D3443"/>
                </a:solidFill>
                <a:latin typeface="Open Sans Bold"/>
                <a:ea typeface="Open Sans Bold"/>
                <a:cs typeface="Open Sans Bold"/>
                <a:sym typeface="Open Sans Bold"/>
              </a:defRPr>
            </a:lvl1pPr>
          </a:lstStyle>
          <a:p>
            <a:pPr>
              <a:lnSpc>
                <a:spcPct val="150000"/>
              </a:lnSpc>
            </a:pPr>
            <a:r>
              <a:rPr lang="en-US" sz="2800" b="0" dirty="0">
                <a:solidFill>
                  <a:srgbClr val="4781B4"/>
                </a:solidFill>
                <a:latin typeface="Arial" panose="020B0604020202020204" pitchFamily="34" charset="0"/>
                <a:ea typeface="Open Sans Light" panose="020B0306030504020204" pitchFamily="34" charset="0"/>
                <a:cs typeface="Arial" panose="020B0604020202020204" pitchFamily="34" charset="0"/>
              </a:rPr>
              <a:t>Legionella: Water Program Management: samples</a:t>
            </a:r>
          </a:p>
        </p:txBody>
      </p:sp>
      <p:sp>
        <p:nvSpPr>
          <p:cNvPr id="3" name="Rectangle 2"/>
          <p:cNvSpPr/>
          <p:nvPr/>
        </p:nvSpPr>
        <p:spPr>
          <a:xfrm>
            <a:off x="814812" y="1175170"/>
            <a:ext cx="11451533" cy="52866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ZA"/>
          </a:p>
        </p:txBody>
      </p:sp>
      <p:sp>
        <p:nvSpPr>
          <p:cNvPr id="5" name="Rectangle 4"/>
          <p:cNvSpPr/>
          <p:nvPr/>
        </p:nvSpPr>
        <p:spPr>
          <a:xfrm>
            <a:off x="1154940" y="5576733"/>
            <a:ext cx="9604008" cy="5730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p:cNvSpPr/>
          <p:nvPr/>
        </p:nvSpPr>
        <p:spPr>
          <a:xfrm>
            <a:off x="1158240" y="3002281"/>
            <a:ext cx="9600708" cy="5730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p:cNvSpPr/>
          <p:nvPr/>
        </p:nvSpPr>
        <p:spPr>
          <a:xfrm>
            <a:off x="1158240" y="3828071"/>
            <a:ext cx="9600708" cy="5730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ectangle 11"/>
          <p:cNvSpPr/>
          <p:nvPr/>
        </p:nvSpPr>
        <p:spPr>
          <a:xfrm>
            <a:off x="1158240" y="4730387"/>
            <a:ext cx="9600708" cy="5730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p:cNvSpPr/>
          <p:nvPr/>
        </p:nvSpPr>
        <p:spPr>
          <a:xfrm>
            <a:off x="1161576" y="2139332"/>
            <a:ext cx="9600708" cy="5730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extBox 5"/>
          <p:cNvSpPr txBox="1"/>
          <p:nvPr/>
        </p:nvSpPr>
        <p:spPr>
          <a:xfrm>
            <a:off x="1262383" y="5654527"/>
            <a:ext cx="748810" cy="430887"/>
          </a:xfrm>
          <a:prstGeom prst="rect">
            <a:avLst/>
          </a:prstGeom>
          <a:solidFill>
            <a:schemeClr val="bg1"/>
          </a:solidFill>
        </p:spPr>
        <p:txBody>
          <a:bodyPr wrap="square" rtlCol="0">
            <a:spAutoFit/>
          </a:bodyPr>
          <a:lstStyle/>
          <a:p>
            <a:r>
              <a:rPr lang="en-ZA" sz="1100" dirty="0"/>
              <a:t>Public restroom</a:t>
            </a:r>
          </a:p>
        </p:txBody>
      </p:sp>
      <p:sp>
        <p:nvSpPr>
          <p:cNvPr id="14" name="TextBox 13"/>
          <p:cNvSpPr txBox="1"/>
          <p:nvPr/>
        </p:nvSpPr>
        <p:spPr>
          <a:xfrm>
            <a:off x="2217183" y="5654527"/>
            <a:ext cx="748810" cy="430887"/>
          </a:xfrm>
          <a:prstGeom prst="rect">
            <a:avLst/>
          </a:prstGeom>
          <a:solidFill>
            <a:schemeClr val="bg1"/>
          </a:solidFill>
        </p:spPr>
        <p:txBody>
          <a:bodyPr wrap="square" rtlCol="0">
            <a:spAutoFit/>
          </a:bodyPr>
          <a:lstStyle/>
          <a:p>
            <a:r>
              <a:rPr lang="en-ZA" sz="1100" dirty="0"/>
              <a:t>Trauma </a:t>
            </a:r>
          </a:p>
          <a:p>
            <a:r>
              <a:rPr lang="en-ZA" sz="1100" dirty="0"/>
              <a:t>Unit</a:t>
            </a:r>
          </a:p>
        </p:txBody>
      </p:sp>
      <p:sp>
        <p:nvSpPr>
          <p:cNvPr id="15" name="TextBox 14"/>
          <p:cNvSpPr txBox="1"/>
          <p:nvPr/>
        </p:nvSpPr>
        <p:spPr>
          <a:xfrm>
            <a:off x="3165052" y="5654526"/>
            <a:ext cx="748810" cy="430887"/>
          </a:xfrm>
          <a:prstGeom prst="rect">
            <a:avLst/>
          </a:prstGeom>
          <a:solidFill>
            <a:schemeClr val="bg1"/>
          </a:solidFill>
        </p:spPr>
        <p:txBody>
          <a:bodyPr wrap="square" rtlCol="0">
            <a:spAutoFit/>
          </a:bodyPr>
          <a:lstStyle/>
          <a:p>
            <a:r>
              <a:rPr lang="en-ZA" sz="1100" dirty="0"/>
              <a:t>Main Kitchen</a:t>
            </a:r>
          </a:p>
        </p:txBody>
      </p:sp>
      <p:sp>
        <p:nvSpPr>
          <p:cNvPr id="16" name="TextBox 15"/>
          <p:cNvSpPr txBox="1"/>
          <p:nvPr/>
        </p:nvSpPr>
        <p:spPr>
          <a:xfrm>
            <a:off x="4096346" y="5656145"/>
            <a:ext cx="748810" cy="430887"/>
          </a:xfrm>
          <a:prstGeom prst="rect">
            <a:avLst/>
          </a:prstGeom>
          <a:solidFill>
            <a:schemeClr val="bg1"/>
          </a:solidFill>
        </p:spPr>
        <p:txBody>
          <a:bodyPr wrap="square" rtlCol="0">
            <a:spAutoFit/>
          </a:bodyPr>
          <a:lstStyle/>
          <a:p>
            <a:r>
              <a:rPr lang="en-ZA" sz="1100" dirty="0"/>
              <a:t>Pharmacy</a:t>
            </a:r>
          </a:p>
          <a:p>
            <a:endParaRPr lang="en-ZA" sz="1100" dirty="0"/>
          </a:p>
        </p:txBody>
      </p:sp>
      <p:sp>
        <p:nvSpPr>
          <p:cNvPr id="17" name="TextBox 16"/>
          <p:cNvSpPr txBox="1"/>
          <p:nvPr/>
        </p:nvSpPr>
        <p:spPr>
          <a:xfrm>
            <a:off x="5014177" y="5654526"/>
            <a:ext cx="748810" cy="430887"/>
          </a:xfrm>
          <a:prstGeom prst="rect">
            <a:avLst/>
          </a:prstGeom>
          <a:solidFill>
            <a:schemeClr val="bg1"/>
          </a:solidFill>
        </p:spPr>
        <p:txBody>
          <a:bodyPr wrap="square" rtlCol="0">
            <a:spAutoFit/>
          </a:bodyPr>
          <a:lstStyle/>
          <a:p>
            <a:r>
              <a:rPr lang="en-ZA" sz="1100" dirty="0"/>
              <a:t>Clinical Learning</a:t>
            </a:r>
          </a:p>
        </p:txBody>
      </p:sp>
      <p:sp>
        <p:nvSpPr>
          <p:cNvPr id="18" name="TextBox 17"/>
          <p:cNvSpPr txBox="1"/>
          <p:nvPr/>
        </p:nvSpPr>
        <p:spPr>
          <a:xfrm>
            <a:off x="5921399" y="5654525"/>
            <a:ext cx="766389" cy="430887"/>
          </a:xfrm>
          <a:prstGeom prst="rect">
            <a:avLst/>
          </a:prstGeom>
          <a:solidFill>
            <a:schemeClr val="bg1"/>
          </a:solidFill>
        </p:spPr>
        <p:txBody>
          <a:bodyPr wrap="square" rtlCol="0">
            <a:spAutoFit/>
          </a:bodyPr>
          <a:lstStyle/>
          <a:p>
            <a:r>
              <a:rPr lang="en-ZA" sz="1100" dirty="0"/>
              <a:t>X-ray </a:t>
            </a:r>
          </a:p>
          <a:p>
            <a:r>
              <a:rPr lang="en-ZA" sz="1100" dirty="0"/>
              <a:t>dept.</a:t>
            </a:r>
          </a:p>
        </p:txBody>
      </p:sp>
      <p:sp>
        <p:nvSpPr>
          <p:cNvPr id="19" name="TextBox 18"/>
          <p:cNvSpPr txBox="1"/>
          <p:nvPr/>
        </p:nvSpPr>
        <p:spPr>
          <a:xfrm>
            <a:off x="6854410" y="5654524"/>
            <a:ext cx="748810" cy="430887"/>
          </a:xfrm>
          <a:prstGeom prst="rect">
            <a:avLst/>
          </a:prstGeom>
          <a:solidFill>
            <a:schemeClr val="bg1"/>
          </a:solidFill>
        </p:spPr>
        <p:txBody>
          <a:bodyPr wrap="square" rtlCol="0">
            <a:spAutoFit/>
          </a:bodyPr>
          <a:lstStyle/>
          <a:p>
            <a:r>
              <a:rPr lang="en-ZA" sz="1100" dirty="0"/>
              <a:t>Management</a:t>
            </a:r>
          </a:p>
        </p:txBody>
      </p:sp>
      <p:sp>
        <p:nvSpPr>
          <p:cNvPr id="20" name="TextBox 19"/>
          <p:cNvSpPr txBox="1"/>
          <p:nvPr/>
        </p:nvSpPr>
        <p:spPr>
          <a:xfrm>
            <a:off x="7774083" y="5650515"/>
            <a:ext cx="748810" cy="430887"/>
          </a:xfrm>
          <a:prstGeom prst="rect">
            <a:avLst/>
          </a:prstGeom>
          <a:solidFill>
            <a:schemeClr val="bg1"/>
          </a:solidFill>
        </p:spPr>
        <p:txBody>
          <a:bodyPr wrap="square" rtlCol="0">
            <a:spAutoFit/>
          </a:bodyPr>
          <a:lstStyle/>
          <a:p>
            <a:r>
              <a:rPr lang="en-ZA" sz="1100" dirty="0"/>
              <a:t>Public restroom</a:t>
            </a:r>
          </a:p>
        </p:txBody>
      </p:sp>
      <p:sp>
        <p:nvSpPr>
          <p:cNvPr id="21" name="TextBox 20"/>
          <p:cNvSpPr txBox="1"/>
          <p:nvPr/>
        </p:nvSpPr>
        <p:spPr>
          <a:xfrm>
            <a:off x="8689515" y="5654524"/>
            <a:ext cx="748810" cy="430887"/>
          </a:xfrm>
          <a:prstGeom prst="rect">
            <a:avLst/>
          </a:prstGeom>
          <a:solidFill>
            <a:schemeClr val="bg1"/>
          </a:solidFill>
        </p:spPr>
        <p:txBody>
          <a:bodyPr wrap="square" rtlCol="0">
            <a:spAutoFit/>
          </a:bodyPr>
          <a:lstStyle/>
          <a:p>
            <a:r>
              <a:rPr lang="en-ZA" sz="1100" dirty="0"/>
              <a:t>OHS</a:t>
            </a:r>
          </a:p>
          <a:p>
            <a:r>
              <a:rPr lang="en-ZA" sz="1100" dirty="0"/>
              <a:t> clinic</a:t>
            </a:r>
          </a:p>
        </p:txBody>
      </p:sp>
      <p:sp>
        <p:nvSpPr>
          <p:cNvPr id="22" name="TextBox 21"/>
          <p:cNvSpPr txBox="1"/>
          <p:nvPr/>
        </p:nvSpPr>
        <p:spPr>
          <a:xfrm>
            <a:off x="9590444" y="5654523"/>
            <a:ext cx="748810" cy="430887"/>
          </a:xfrm>
          <a:prstGeom prst="rect">
            <a:avLst/>
          </a:prstGeom>
          <a:solidFill>
            <a:schemeClr val="bg1"/>
          </a:solidFill>
        </p:spPr>
        <p:txBody>
          <a:bodyPr wrap="square" rtlCol="0">
            <a:spAutoFit/>
          </a:bodyPr>
          <a:lstStyle/>
          <a:p>
            <a:r>
              <a:rPr lang="en-ZA" sz="1100" dirty="0"/>
              <a:t>Netcafe</a:t>
            </a:r>
          </a:p>
          <a:p>
            <a:endParaRPr lang="en-ZA" sz="1100" dirty="0"/>
          </a:p>
        </p:txBody>
      </p:sp>
      <p:sp>
        <p:nvSpPr>
          <p:cNvPr id="7" name="TextBox 6"/>
          <p:cNvSpPr txBox="1"/>
          <p:nvPr/>
        </p:nvSpPr>
        <p:spPr>
          <a:xfrm>
            <a:off x="654961" y="3991487"/>
            <a:ext cx="293779" cy="369332"/>
          </a:xfrm>
          <a:prstGeom prst="rect">
            <a:avLst/>
          </a:prstGeom>
          <a:noFill/>
        </p:spPr>
        <p:txBody>
          <a:bodyPr wrap="square" rtlCol="0">
            <a:spAutoFit/>
          </a:bodyPr>
          <a:lstStyle/>
          <a:p>
            <a:r>
              <a:rPr lang="en-ZA" dirty="0"/>
              <a:t>2</a:t>
            </a:r>
          </a:p>
        </p:txBody>
      </p:sp>
      <p:sp>
        <p:nvSpPr>
          <p:cNvPr id="23" name="TextBox 22"/>
          <p:cNvSpPr txBox="1"/>
          <p:nvPr/>
        </p:nvSpPr>
        <p:spPr>
          <a:xfrm>
            <a:off x="675784" y="3181501"/>
            <a:ext cx="293779" cy="369332"/>
          </a:xfrm>
          <a:prstGeom prst="rect">
            <a:avLst/>
          </a:prstGeom>
          <a:noFill/>
        </p:spPr>
        <p:txBody>
          <a:bodyPr wrap="square" rtlCol="0">
            <a:spAutoFit/>
          </a:bodyPr>
          <a:lstStyle/>
          <a:p>
            <a:r>
              <a:rPr lang="en-ZA" dirty="0"/>
              <a:t>3</a:t>
            </a:r>
          </a:p>
        </p:txBody>
      </p:sp>
      <p:sp>
        <p:nvSpPr>
          <p:cNvPr id="24" name="TextBox 23"/>
          <p:cNvSpPr txBox="1"/>
          <p:nvPr/>
        </p:nvSpPr>
        <p:spPr>
          <a:xfrm>
            <a:off x="654960" y="2283909"/>
            <a:ext cx="293779" cy="369332"/>
          </a:xfrm>
          <a:prstGeom prst="rect">
            <a:avLst/>
          </a:prstGeom>
          <a:noFill/>
        </p:spPr>
        <p:txBody>
          <a:bodyPr wrap="square" rtlCol="0">
            <a:spAutoFit/>
          </a:bodyPr>
          <a:lstStyle/>
          <a:p>
            <a:r>
              <a:rPr lang="en-ZA" dirty="0"/>
              <a:t>4</a:t>
            </a:r>
          </a:p>
        </p:txBody>
      </p:sp>
      <p:sp>
        <p:nvSpPr>
          <p:cNvPr id="25" name="TextBox 24"/>
          <p:cNvSpPr txBox="1"/>
          <p:nvPr/>
        </p:nvSpPr>
        <p:spPr>
          <a:xfrm>
            <a:off x="668890" y="4844807"/>
            <a:ext cx="293779" cy="369332"/>
          </a:xfrm>
          <a:prstGeom prst="rect">
            <a:avLst/>
          </a:prstGeom>
          <a:noFill/>
        </p:spPr>
        <p:txBody>
          <a:bodyPr wrap="square" rtlCol="0">
            <a:spAutoFit/>
          </a:bodyPr>
          <a:lstStyle/>
          <a:p>
            <a:r>
              <a:rPr lang="en-ZA" dirty="0"/>
              <a:t>1</a:t>
            </a:r>
          </a:p>
        </p:txBody>
      </p:sp>
      <p:sp>
        <p:nvSpPr>
          <p:cNvPr id="26" name="TextBox 25"/>
          <p:cNvSpPr txBox="1"/>
          <p:nvPr/>
        </p:nvSpPr>
        <p:spPr>
          <a:xfrm>
            <a:off x="671711" y="5666252"/>
            <a:ext cx="293779" cy="369332"/>
          </a:xfrm>
          <a:prstGeom prst="rect">
            <a:avLst/>
          </a:prstGeom>
          <a:noFill/>
        </p:spPr>
        <p:txBody>
          <a:bodyPr wrap="square" rtlCol="0">
            <a:spAutoFit/>
          </a:bodyPr>
          <a:lstStyle/>
          <a:p>
            <a:r>
              <a:rPr lang="en-ZA" dirty="0"/>
              <a:t>G</a:t>
            </a:r>
          </a:p>
        </p:txBody>
      </p:sp>
      <p:sp>
        <p:nvSpPr>
          <p:cNvPr id="27" name="Rectangle 26"/>
          <p:cNvSpPr/>
          <p:nvPr/>
        </p:nvSpPr>
        <p:spPr>
          <a:xfrm>
            <a:off x="1161576" y="1306595"/>
            <a:ext cx="9597371" cy="5730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TextBox 27"/>
          <p:cNvSpPr txBox="1"/>
          <p:nvPr/>
        </p:nvSpPr>
        <p:spPr>
          <a:xfrm>
            <a:off x="675783" y="1509646"/>
            <a:ext cx="293779" cy="369332"/>
          </a:xfrm>
          <a:prstGeom prst="rect">
            <a:avLst/>
          </a:prstGeom>
          <a:noFill/>
        </p:spPr>
        <p:txBody>
          <a:bodyPr wrap="square" rtlCol="0">
            <a:spAutoFit/>
          </a:bodyPr>
          <a:lstStyle/>
          <a:p>
            <a:r>
              <a:rPr lang="en-ZA" dirty="0"/>
              <a:t>R</a:t>
            </a:r>
          </a:p>
        </p:txBody>
      </p:sp>
      <p:sp>
        <p:nvSpPr>
          <p:cNvPr id="29" name="TextBox 28"/>
          <p:cNvSpPr txBox="1"/>
          <p:nvPr/>
        </p:nvSpPr>
        <p:spPr>
          <a:xfrm>
            <a:off x="5185966" y="4800889"/>
            <a:ext cx="748810" cy="430887"/>
          </a:xfrm>
          <a:prstGeom prst="rect">
            <a:avLst/>
          </a:prstGeom>
          <a:solidFill>
            <a:schemeClr val="bg1"/>
          </a:solidFill>
        </p:spPr>
        <p:txBody>
          <a:bodyPr wrap="square" rtlCol="0">
            <a:spAutoFit/>
          </a:bodyPr>
          <a:lstStyle/>
          <a:p>
            <a:r>
              <a:rPr lang="en-ZA" sz="1100" dirty="0"/>
              <a:t>Surgical Stores</a:t>
            </a:r>
          </a:p>
        </p:txBody>
      </p:sp>
      <p:sp>
        <p:nvSpPr>
          <p:cNvPr id="30" name="TextBox 29"/>
          <p:cNvSpPr txBox="1"/>
          <p:nvPr/>
        </p:nvSpPr>
        <p:spPr>
          <a:xfrm>
            <a:off x="4213929" y="4800890"/>
            <a:ext cx="748810" cy="430887"/>
          </a:xfrm>
          <a:prstGeom prst="rect">
            <a:avLst/>
          </a:prstGeom>
          <a:solidFill>
            <a:schemeClr val="bg1"/>
          </a:solidFill>
        </p:spPr>
        <p:txBody>
          <a:bodyPr wrap="square" rtlCol="0">
            <a:spAutoFit/>
          </a:bodyPr>
          <a:lstStyle/>
          <a:p>
            <a:r>
              <a:rPr lang="en-ZA" sz="1100" dirty="0"/>
              <a:t>Ampath</a:t>
            </a:r>
          </a:p>
          <a:p>
            <a:endParaRPr lang="en-ZA" sz="1100" dirty="0"/>
          </a:p>
        </p:txBody>
      </p:sp>
      <p:sp>
        <p:nvSpPr>
          <p:cNvPr id="31" name="TextBox 30"/>
          <p:cNvSpPr txBox="1"/>
          <p:nvPr/>
        </p:nvSpPr>
        <p:spPr>
          <a:xfrm>
            <a:off x="3158275" y="4793742"/>
            <a:ext cx="748810" cy="430887"/>
          </a:xfrm>
          <a:prstGeom prst="rect">
            <a:avLst/>
          </a:prstGeom>
          <a:solidFill>
            <a:schemeClr val="bg1"/>
          </a:solidFill>
        </p:spPr>
        <p:txBody>
          <a:bodyPr wrap="square" rtlCol="0">
            <a:spAutoFit/>
          </a:bodyPr>
          <a:lstStyle/>
          <a:p>
            <a:r>
              <a:rPr lang="en-ZA" sz="1100" dirty="0"/>
              <a:t>Doctors Suites A</a:t>
            </a:r>
          </a:p>
        </p:txBody>
      </p:sp>
      <p:sp>
        <p:nvSpPr>
          <p:cNvPr id="32" name="TextBox 31"/>
          <p:cNvSpPr txBox="1"/>
          <p:nvPr/>
        </p:nvSpPr>
        <p:spPr>
          <a:xfrm>
            <a:off x="2213894" y="4800890"/>
            <a:ext cx="748810" cy="430887"/>
          </a:xfrm>
          <a:prstGeom prst="rect">
            <a:avLst/>
          </a:prstGeom>
          <a:solidFill>
            <a:schemeClr val="bg1"/>
          </a:solidFill>
        </p:spPr>
        <p:txBody>
          <a:bodyPr wrap="square" rtlCol="0">
            <a:spAutoFit/>
          </a:bodyPr>
          <a:lstStyle/>
          <a:p>
            <a:r>
              <a:rPr lang="en-ZA" sz="1100" dirty="0"/>
              <a:t>PICU</a:t>
            </a:r>
          </a:p>
          <a:p>
            <a:endParaRPr lang="en-ZA" sz="1100" dirty="0"/>
          </a:p>
        </p:txBody>
      </p:sp>
      <p:sp>
        <p:nvSpPr>
          <p:cNvPr id="33" name="TextBox 32"/>
          <p:cNvSpPr txBox="1"/>
          <p:nvPr/>
        </p:nvSpPr>
        <p:spPr>
          <a:xfrm>
            <a:off x="1311662" y="4805879"/>
            <a:ext cx="748810" cy="430887"/>
          </a:xfrm>
          <a:prstGeom prst="rect">
            <a:avLst/>
          </a:prstGeom>
          <a:solidFill>
            <a:schemeClr val="bg1"/>
          </a:solidFill>
        </p:spPr>
        <p:txBody>
          <a:bodyPr wrap="square" rtlCol="0">
            <a:spAutoFit/>
          </a:bodyPr>
          <a:lstStyle/>
          <a:p>
            <a:r>
              <a:rPr lang="en-ZA" sz="1100" dirty="0"/>
              <a:t>Paeds Ward</a:t>
            </a:r>
          </a:p>
        </p:txBody>
      </p:sp>
      <p:sp>
        <p:nvSpPr>
          <p:cNvPr id="34" name="TextBox 33"/>
          <p:cNvSpPr txBox="1"/>
          <p:nvPr/>
        </p:nvSpPr>
        <p:spPr>
          <a:xfrm>
            <a:off x="6360302" y="4789620"/>
            <a:ext cx="748810" cy="430887"/>
          </a:xfrm>
          <a:prstGeom prst="rect">
            <a:avLst/>
          </a:prstGeom>
          <a:solidFill>
            <a:schemeClr val="bg1"/>
          </a:solidFill>
        </p:spPr>
        <p:txBody>
          <a:bodyPr wrap="square" rtlCol="0">
            <a:spAutoFit/>
          </a:bodyPr>
          <a:lstStyle/>
          <a:p>
            <a:r>
              <a:rPr lang="en-ZA" sz="1100" dirty="0"/>
              <a:t>NRC</a:t>
            </a:r>
            <a:br>
              <a:rPr lang="en-ZA" sz="1100" dirty="0"/>
            </a:br>
            <a:endParaRPr lang="en-ZA" sz="1100" dirty="0"/>
          </a:p>
        </p:txBody>
      </p:sp>
      <p:sp>
        <p:nvSpPr>
          <p:cNvPr id="36" name="TextBox 35"/>
          <p:cNvSpPr txBox="1"/>
          <p:nvPr/>
        </p:nvSpPr>
        <p:spPr>
          <a:xfrm>
            <a:off x="7620634" y="4800890"/>
            <a:ext cx="748810" cy="430887"/>
          </a:xfrm>
          <a:prstGeom prst="rect">
            <a:avLst/>
          </a:prstGeom>
          <a:solidFill>
            <a:schemeClr val="bg1"/>
          </a:solidFill>
        </p:spPr>
        <p:txBody>
          <a:bodyPr wrap="square" rtlCol="0">
            <a:spAutoFit/>
          </a:bodyPr>
          <a:lstStyle/>
          <a:p>
            <a:r>
              <a:rPr lang="en-ZA" sz="1100" dirty="0"/>
              <a:t>Public Restroom</a:t>
            </a:r>
          </a:p>
        </p:txBody>
      </p:sp>
      <p:sp>
        <p:nvSpPr>
          <p:cNvPr id="37" name="TextBox 36"/>
          <p:cNvSpPr txBox="1"/>
          <p:nvPr/>
        </p:nvSpPr>
        <p:spPr>
          <a:xfrm>
            <a:off x="8841634" y="4789620"/>
            <a:ext cx="748810" cy="430887"/>
          </a:xfrm>
          <a:prstGeom prst="rect">
            <a:avLst/>
          </a:prstGeom>
          <a:solidFill>
            <a:schemeClr val="bg1"/>
          </a:solidFill>
        </p:spPr>
        <p:txBody>
          <a:bodyPr wrap="square" rtlCol="0">
            <a:spAutoFit/>
          </a:bodyPr>
          <a:lstStyle/>
          <a:p>
            <a:r>
              <a:rPr lang="en-ZA" sz="1100" dirty="0"/>
              <a:t>Doctors Suites C</a:t>
            </a:r>
          </a:p>
        </p:txBody>
      </p:sp>
      <p:sp>
        <p:nvSpPr>
          <p:cNvPr id="38" name="TextBox 37"/>
          <p:cNvSpPr txBox="1"/>
          <p:nvPr/>
        </p:nvSpPr>
        <p:spPr>
          <a:xfrm>
            <a:off x="5410963" y="3895142"/>
            <a:ext cx="748810" cy="430887"/>
          </a:xfrm>
          <a:prstGeom prst="rect">
            <a:avLst/>
          </a:prstGeom>
          <a:solidFill>
            <a:schemeClr val="bg1"/>
          </a:solidFill>
        </p:spPr>
        <p:txBody>
          <a:bodyPr wrap="square" rtlCol="0">
            <a:spAutoFit/>
          </a:bodyPr>
          <a:lstStyle/>
          <a:p>
            <a:r>
              <a:rPr lang="en-ZA" sz="1100" dirty="0"/>
              <a:t>Pathcare</a:t>
            </a:r>
          </a:p>
          <a:p>
            <a:endParaRPr lang="en-ZA" sz="1100" dirty="0"/>
          </a:p>
        </p:txBody>
      </p:sp>
      <p:sp>
        <p:nvSpPr>
          <p:cNvPr id="39" name="TextBox 38"/>
          <p:cNvSpPr txBox="1"/>
          <p:nvPr/>
        </p:nvSpPr>
        <p:spPr>
          <a:xfrm>
            <a:off x="4051950" y="3927125"/>
            <a:ext cx="748810" cy="430887"/>
          </a:xfrm>
          <a:prstGeom prst="rect">
            <a:avLst/>
          </a:prstGeom>
          <a:solidFill>
            <a:schemeClr val="bg1"/>
          </a:solidFill>
        </p:spPr>
        <p:txBody>
          <a:bodyPr wrap="square" rtlCol="0">
            <a:spAutoFit/>
          </a:bodyPr>
          <a:lstStyle/>
          <a:p>
            <a:r>
              <a:rPr lang="en-ZA" sz="1100" dirty="0"/>
              <a:t>Doctors suites A</a:t>
            </a:r>
          </a:p>
        </p:txBody>
      </p:sp>
      <p:sp>
        <p:nvSpPr>
          <p:cNvPr id="40" name="TextBox 39"/>
          <p:cNvSpPr txBox="1"/>
          <p:nvPr/>
        </p:nvSpPr>
        <p:spPr>
          <a:xfrm>
            <a:off x="3125696" y="3910126"/>
            <a:ext cx="748810" cy="430887"/>
          </a:xfrm>
          <a:prstGeom prst="rect">
            <a:avLst/>
          </a:prstGeom>
          <a:solidFill>
            <a:schemeClr val="bg1"/>
          </a:solidFill>
        </p:spPr>
        <p:txBody>
          <a:bodyPr wrap="square" rtlCol="0">
            <a:spAutoFit/>
          </a:bodyPr>
          <a:lstStyle/>
          <a:p>
            <a:r>
              <a:rPr lang="en-ZA" sz="1100" dirty="0"/>
              <a:t>Linen holding</a:t>
            </a:r>
          </a:p>
        </p:txBody>
      </p:sp>
      <p:sp>
        <p:nvSpPr>
          <p:cNvPr id="41" name="TextBox 40"/>
          <p:cNvSpPr txBox="1"/>
          <p:nvPr/>
        </p:nvSpPr>
        <p:spPr>
          <a:xfrm>
            <a:off x="2213894" y="3914212"/>
            <a:ext cx="748810" cy="430887"/>
          </a:xfrm>
          <a:prstGeom prst="rect">
            <a:avLst/>
          </a:prstGeom>
          <a:solidFill>
            <a:schemeClr val="bg1"/>
          </a:solidFill>
        </p:spPr>
        <p:txBody>
          <a:bodyPr wrap="square" rtlCol="0">
            <a:spAutoFit/>
          </a:bodyPr>
          <a:lstStyle/>
          <a:p>
            <a:r>
              <a:rPr lang="en-ZA" sz="1100" dirty="0"/>
              <a:t>Oncology Day ward</a:t>
            </a:r>
          </a:p>
        </p:txBody>
      </p:sp>
      <p:sp>
        <p:nvSpPr>
          <p:cNvPr id="42" name="TextBox 41"/>
          <p:cNvSpPr txBox="1"/>
          <p:nvPr/>
        </p:nvSpPr>
        <p:spPr>
          <a:xfrm>
            <a:off x="1311662" y="3910995"/>
            <a:ext cx="748810" cy="430887"/>
          </a:xfrm>
          <a:prstGeom prst="rect">
            <a:avLst/>
          </a:prstGeom>
          <a:solidFill>
            <a:schemeClr val="bg1"/>
          </a:solidFill>
        </p:spPr>
        <p:txBody>
          <a:bodyPr wrap="square" rtlCol="0">
            <a:spAutoFit/>
          </a:bodyPr>
          <a:lstStyle/>
          <a:p>
            <a:r>
              <a:rPr lang="en-ZA" sz="1100" dirty="0"/>
              <a:t>General</a:t>
            </a:r>
          </a:p>
          <a:p>
            <a:r>
              <a:rPr lang="en-ZA" sz="1100" dirty="0"/>
              <a:t>Ward</a:t>
            </a:r>
          </a:p>
        </p:txBody>
      </p:sp>
      <p:sp>
        <p:nvSpPr>
          <p:cNvPr id="43" name="TextBox 42"/>
          <p:cNvSpPr txBox="1"/>
          <p:nvPr/>
        </p:nvSpPr>
        <p:spPr>
          <a:xfrm>
            <a:off x="7542943" y="3887994"/>
            <a:ext cx="748810" cy="430887"/>
          </a:xfrm>
          <a:prstGeom prst="rect">
            <a:avLst/>
          </a:prstGeom>
          <a:solidFill>
            <a:schemeClr val="bg1"/>
          </a:solidFill>
        </p:spPr>
        <p:txBody>
          <a:bodyPr wrap="square" rtlCol="0">
            <a:spAutoFit/>
          </a:bodyPr>
          <a:lstStyle/>
          <a:p>
            <a:r>
              <a:rPr lang="en-ZA" sz="1100" dirty="0"/>
              <a:t>Public Restroom</a:t>
            </a:r>
          </a:p>
        </p:txBody>
      </p:sp>
      <p:sp>
        <p:nvSpPr>
          <p:cNvPr id="44" name="TextBox 43"/>
          <p:cNvSpPr txBox="1"/>
          <p:nvPr/>
        </p:nvSpPr>
        <p:spPr>
          <a:xfrm>
            <a:off x="8819580" y="3867994"/>
            <a:ext cx="748810" cy="430887"/>
          </a:xfrm>
          <a:prstGeom prst="rect">
            <a:avLst/>
          </a:prstGeom>
          <a:solidFill>
            <a:schemeClr val="bg1"/>
          </a:solidFill>
        </p:spPr>
        <p:txBody>
          <a:bodyPr wrap="square" rtlCol="0">
            <a:spAutoFit/>
          </a:bodyPr>
          <a:lstStyle/>
          <a:p>
            <a:r>
              <a:rPr lang="en-ZA" sz="1100" dirty="0"/>
              <a:t>Doctors suites C</a:t>
            </a:r>
          </a:p>
        </p:txBody>
      </p:sp>
      <p:sp>
        <p:nvSpPr>
          <p:cNvPr id="45" name="TextBox 44"/>
          <p:cNvSpPr txBox="1"/>
          <p:nvPr/>
        </p:nvSpPr>
        <p:spPr>
          <a:xfrm>
            <a:off x="1311662" y="3055257"/>
            <a:ext cx="748810" cy="430887"/>
          </a:xfrm>
          <a:prstGeom prst="rect">
            <a:avLst/>
          </a:prstGeom>
          <a:solidFill>
            <a:schemeClr val="bg1"/>
          </a:solidFill>
        </p:spPr>
        <p:txBody>
          <a:bodyPr wrap="square" rtlCol="0">
            <a:spAutoFit/>
          </a:bodyPr>
          <a:lstStyle/>
          <a:p>
            <a:r>
              <a:rPr lang="en-ZA" sz="1100" dirty="0"/>
              <a:t>Cath lab</a:t>
            </a:r>
          </a:p>
          <a:p>
            <a:endParaRPr lang="en-ZA" sz="1100" dirty="0"/>
          </a:p>
        </p:txBody>
      </p:sp>
      <p:sp>
        <p:nvSpPr>
          <p:cNvPr id="46" name="TextBox 45"/>
          <p:cNvSpPr txBox="1"/>
          <p:nvPr/>
        </p:nvSpPr>
        <p:spPr>
          <a:xfrm>
            <a:off x="5056218" y="3081845"/>
            <a:ext cx="748810" cy="430887"/>
          </a:xfrm>
          <a:prstGeom prst="rect">
            <a:avLst/>
          </a:prstGeom>
          <a:solidFill>
            <a:schemeClr val="bg1"/>
          </a:solidFill>
        </p:spPr>
        <p:txBody>
          <a:bodyPr wrap="square" rtlCol="0">
            <a:spAutoFit/>
          </a:bodyPr>
          <a:lstStyle/>
          <a:p>
            <a:r>
              <a:rPr lang="en-ZA" sz="1100" dirty="0"/>
              <a:t>Theatre</a:t>
            </a:r>
          </a:p>
          <a:p>
            <a:r>
              <a:rPr lang="en-ZA" sz="1100" dirty="0"/>
              <a:t>Recovery</a:t>
            </a:r>
          </a:p>
        </p:txBody>
      </p:sp>
      <p:sp>
        <p:nvSpPr>
          <p:cNvPr id="47" name="TextBox 46"/>
          <p:cNvSpPr txBox="1"/>
          <p:nvPr/>
        </p:nvSpPr>
        <p:spPr>
          <a:xfrm>
            <a:off x="4126643" y="3083711"/>
            <a:ext cx="748810" cy="430887"/>
          </a:xfrm>
          <a:prstGeom prst="rect">
            <a:avLst/>
          </a:prstGeom>
          <a:solidFill>
            <a:schemeClr val="bg1"/>
          </a:solidFill>
        </p:spPr>
        <p:txBody>
          <a:bodyPr wrap="square" rtlCol="0">
            <a:spAutoFit/>
          </a:bodyPr>
          <a:lstStyle/>
          <a:p>
            <a:r>
              <a:rPr lang="en-ZA" sz="1100" dirty="0"/>
              <a:t>Theatre 1-6</a:t>
            </a:r>
          </a:p>
        </p:txBody>
      </p:sp>
      <p:sp>
        <p:nvSpPr>
          <p:cNvPr id="48" name="TextBox 47"/>
          <p:cNvSpPr txBox="1"/>
          <p:nvPr/>
        </p:nvSpPr>
        <p:spPr>
          <a:xfrm>
            <a:off x="3189808" y="3044250"/>
            <a:ext cx="748810" cy="430887"/>
          </a:xfrm>
          <a:prstGeom prst="rect">
            <a:avLst/>
          </a:prstGeom>
          <a:solidFill>
            <a:schemeClr val="bg1"/>
          </a:solidFill>
        </p:spPr>
        <p:txBody>
          <a:bodyPr wrap="square" rtlCol="0">
            <a:spAutoFit/>
          </a:bodyPr>
          <a:lstStyle/>
          <a:p>
            <a:r>
              <a:rPr lang="en-ZA" sz="1100" dirty="0"/>
              <a:t>CSSD</a:t>
            </a:r>
          </a:p>
          <a:p>
            <a:endParaRPr lang="en-ZA" sz="1100" dirty="0"/>
          </a:p>
        </p:txBody>
      </p:sp>
      <p:sp>
        <p:nvSpPr>
          <p:cNvPr id="49" name="TextBox 48"/>
          <p:cNvSpPr txBox="1"/>
          <p:nvPr/>
        </p:nvSpPr>
        <p:spPr>
          <a:xfrm>
            <a:off x="2215549" y="3070016"/>
            <a:ext cx="748810" cy="430887"/>
          </a:xfrm>
          <a:prstGeom prst="rect">
            <a:avLst/>
          </a:prstGeom>
          <a:solidFill>
            <a:schemeClr val="bg1"/>
          </a:solidFill>
        </p:spPr>
        <p:txBody>
          <a:bodyPr wrap="square" rtlCol="0">
            <a:spAutoFit/>
          </a:bodyPr>
          <a:lstStyle/>
          <a:p>
            <a:r>
              <a:rPr lang="en-ZA" sz="1100" dirty="0"/>
              <a:t>AICU</a:t>
            </a:r>
          </a:p>
          <a:p>
            <a:endParaRPr lang="en-ZA" sz="1100" dirty="0"/>
          </a:p>
        </p:txBody>
      </p:sp>
      <p:sp>
        <p:nvSpPr>
          <p:cNvPr id="50" name="TextBox 49"/>
          <p:cNvSpPr txBox="1"/>
          <p:nvPr/>
        </p:nvSpPr>
        <p:spPr>
          <a:xfrm>
            <a:off x="6000965" y="3044249"/>
            <a:ext cx="748810" cy="430887"/>
          </a:xfrm>
          <a:prstGeom prst="rect">
            <a:avLst/>
          </a:prstGeom>
          <a:solidFill>
            <a:schemeClr val="bg1"/>
          </a:solidFill>
        </p:spPr>
        <p:txBody>
          <a:bodyPr wrap="square" rtlCol="0">
            <a:spAutoFit/>
          </a:bodyPr>
          <a:lstStyle/>
          <a:p>
            <a:r>
              <a:rPr lang="en-ZA" sz="1100" dirty="0"/>
              <a:t>Theatre kitchen</a:t>
            </a:r>
          </a:p>
        </p:txBody>
      </p:sp>
      <p:sp>
        <p:nvSpPr>
          <p:cNvPr id="51" name="TextBox 50"/>
          <p:cNvSpPr txBox="1"/>
          <p:nvPr/>
        </p:nvSpPr>
        <p:spPr>
          <a:xfrm>
            <a:off x="6854410" y="3038650"/>
            <a:ext cx="748810" cy="430887"/>
          </a:xfrm>
          <a:prstGeom prst="rect">
            <a:avLst/>
          </a:prstGeom>
          <a:solidFill>
            <a:schemeClr val="bg1"/>
          </a:solidFill>
        </p:spPr>
        <p:txBody>
          <a:bodyPr wrap="square" rtlCol="0">
            <a:spAutoFit/>
          </a:bodyPr>
          <a:lstStyle/>
          <a:p>
            <a:r>
              <a:rPr lang="en-ZA" sz="1100" dirty="0"/>
              <a:t>Surgical ward</a:t>
            </a:r>
          </a:p>
        </p:txBody>
      </p:sp>
      <p:sp>
        <p:nvSpPr>
          <p:cNvPr id="52" name="TextBox 51"/>
          <p:cNvSpPr txBox="1"/>
          <p:nvPr/>
        </p:nvSpPr>
        <p:spPr>
          <a:xfrm>
            <a:off x="7757298" y="3049215"/>
            <a:ext cx="748810" cy="430887"/>
          </a:xfrm>
          <a:prstGeom prst="rect">
            <a:avLst/>
          </a:prstGeom>
          <a:solidFill>
            <a:schemeClr val="bg1"/>
          </a:solidFill>
        </p:spPr>
        <p:txBody>
          <a:bodyPr wrap="square" rtlCol="0">
            <a:spAutoFit/>
          </a:bodyPr>
          <a:lstStyle/>
          <a:p>
            <a:r>
              <a:rPr lang="en-ZA" sz="1100" dirty="0"/>
              <a:t>Surgical HC</a:t>
            </a:r>
          </a:p>
        </p:txBody>
      </p:sp>
      <p:sp>
        <p:nvSpPr>
          <p:cNvPr id="53" name="TextBox 52"/>
          <p:cNvSpPr txBox="1"/>
          <p:nvPr/>
        </p:nvSpPr>
        <p:spPr>
          <a:xfrm>
            <a:off x="8656895" y="3062514"/>
            <a:ext cx="748810" cy="430887"/>
          </a:xfrm>
          <a:prstGeom prst="rect">
            <a:avLst/>
          </a:prstGeom>
          <a:solidFill>
            <a:schemeClr val="bg1"/>
          </a:solidFill>
        </p:spPr>
        <p:txBody>
          <a:bodyPr wrap="square" rtlCol="0">
            <a:spAutoFit/>
          </a:bodyPr>
          <a:lstStyle/>
          <a:p>
            <a:r>
              <a:rPr lang="en-ZA" sz="1100" dirty="0"/>
              <a:t>GIT</a:t>
            </a:r>
          </a:p>
          <a:p>
            <a:endParaRPr lang="en-ZA" sz="1100" dirty="0"/>
          </a:p>
        </p:txBody>
      </p:sp>
      <p:sp>
        <p:nvSpPr>
          <p:cNvPr id="54" name="TextBox 53"/>
          <p:cNvSpPr txBox="1"/>
          <p:nvPr/>
        </p:nvSpPr>
        <p:spPr>
          <a:xfrm>
            <a:off x="9575214" y="3062514"/>
            <a:ext cx="748810" cy="430887"/>
          </a:xfrm>
          <a:prstGeom prst="rect">
            <a:avLst/>
          </a:prstGeom>
          <a:solidFill>
            <a:schemeClr val="bg1"/>
          </a:solidFill>
        </p:spPr>
        <p:txBody>
          <a:bodyPr wrap="square" rtlCol="0">
            <a:spAutoFit/>
          </a:bodyPr>
          <a:lstStyle/>
          <a:p>
            <a:r>
              <a:rPr lang="en-ZA" sz="1100" dirty="0"/>
              <a:t>Public Restroom</a:t>
            </a:r>
          </a:p>
        </p:txBody>
      </p:sp>
      <p:sp>
        <p:nvSpPr>
          <p:cNvPr id="55" name="TextBox 54"/>
          <p:cNvSpPr txBox="1"/>
          <p:nvPr/>
        </p:nvSpPr>
        <p:spPr>
          <a:xfrm>
            <a:off x="8070770" y="2179939"/>
            <a:ext cx="748810" cy="430887"/>
          </a:xfrm>
          <a:prstGeom prst="rect">
            <a:avLst/>
          </a:prstGeom>
          <a:solidFill>
            <a:schemeClr val="bg1"/>
          </a:solidFill>
        </p:spPr>
        <p:txBody>
          <a:bodyPr wrap="square" rtlCol="0">
            <a:spAutoFit/>
          </a:bodyPr>
          <a:lstStyle/>
          <a:p>
            <a:r>
              <a:rPr lang="en-ZA" sz="1100" dirty="0"/>
              <a:t>Public Restroom</a:t>
            </a:r>
          </a:p>
        </p:txBody>
      </p:sp>
      <p:sp>
        <p:nvSpPr>
          <p:cNvPr id="56" name="TextBox 55"/>
          <p:cNvSpPr txBox="1"/>
          <p:nvPr/>
        </p:nvSpPr>
        <p:spPr>
          <a:xfrm>
            <a:off x="2234458" y="2188171"/>
            <a:ext cx="748810" cy="430887"/>
          </a:xfrm>
          <a:prstGeom prst="rect">
            <a:avLst/>
          </a:prstGeom>
          <a:solidFill>
            <a:schemeClr val="bg1"/>
          </a:solidFill>
        </p:spPr>
        <p:txBody>
          <a:bodyPr wrap="square" rtlCol="0">
            <a:spAutoFit/>
          </a:bodyPr>
          <a:lstStyle/>
          <a:p>
            <a:r>
              <a:rPr lang="en-ZA" sz="1100" dirty="0"/>
              <a:t>Milk</a:t>
            </a:r>
          </a:p>
          <a:p>
            <a:r>
              <a:rPr lang="en-ZA" sz="1100" dirty="0"/>
              <a:t>Bank</a:t>
            </a:r>
          </a:p>
        </p:txBody>
      </p:sp>
      <p:sp>
        <p:nvSpPr>
          <p:cNvPr id="57" name="TextBox 56"/>
          <p:cNvSpPr txBox="1"/>
          <p:nvPr/>
        </p:nvSpPr>
        <p:spPr>
          <a:xfrm>
            <a:off x="9252515" y="2188168"/>
            <a:ext cx="748810" cy="430887"/>
          </a:xfrm>
          <a:prstGeom prst="rect">
            <a:avLst/>
          </a:prstGeom>
          <a:solidFill>
            <a:schemeClr val="bg1"/>
          </a:solidFill>
        </p:spPr>
        <p:txBody>
          <a:bodyPr wrap="square" rtlCol="0">
            <a:spAutoFit/>
          </a:bodyPr>
          <a:lstStyle/>
          <a:p>
            <a:r>
              <a:rPr lang="en-ZA" sz="1100" dirty="0"/>
              <a:t>Change</a:t>
            </a:r>
          </a:p>
          <a:p>
            <a:r>
              <a:rPr lang="en-ZA" sz="1100" dirty="0"/>
              <a:t>rooms</a:t>
            </a:r>
          </a:p>
        </p:txBody>
      </p:sp>
      <p:sp>
        <p:nvSpPr>
          <p:cNvPr id="58" name="TextBox 57"/>
          <p:cNvSpPr txBox="1"/>
          <p:nvPr/>
        </p:nvSpPr>
        <p:spPr>
          <a:xfrm>
            <a:off x="7098533" y="2193093"/>
            <a:ext cx="748810" cy="430887"/>
          </a:xfrm>
          <a:prstGeom prst="rect">
            <a:avLst/>
          </a:prstGeom>
          <a:solidFill>
            <a:schemeClr val="bg1"/>
          </a:solidFill>
        </p:spPr>
        <p:txBody>
          <a:bodyPr wrap="square" rtlCol="0">
            <a:spAutoFit/>
          </a:bodyPr>
          <a:lstStyle/>
          <a:p>
            <a:r>
              <a:rPr lang="en-ZA" sz="1100" dirty="0"/>
              <a:t>Night manager</a:t>
            </a:r>
          </a:p>
        </p:txBody>
      </p:sp>
      <p:sp>
        <p:nvSpPr>
          <p:cNvPr id="59" name="TextBox 58"/>
          <p:cNvSpPr txBox="1"/>
          <p:nvPr/>
        </p:nvSpPr>
        <p:spPr>
          <a:xfrm>
            <a:off x="6089305" y="2191305"/>
            <a:ext cx="748810" cy="430887"/>
          </a:xfrm>
          <a:prstGeom prst="rect">
            <a:avLst/>
          </a:prstGeom>
          <a:solidFill>
            <a:schemeClr val="bg1"/>
          </a:solidFill>
        </p:spPr>
        <p:txBody>
          <a:bodyPr wrap="square" rtlCol="0">
            <a:spAutoFit/>
          </a:bodyPr>
          <a:lstStyle/>
          <a:p>
            <a:r>
              <a:rPr lang="en-ZA" sz="1100" dirty="0"/>
              <a:t>Medical </a:t>
            </a:r>
          </a:p>
          <a:p>
            <a:r>
              <a:rPr lang="en-ZA" sz="1100" dirty="0"/>
              <a:t>ward</a:t>
            </a:r>
          </a:p>
        </p:txBody>
      </p:sp>
      <p:sp>
        <p:nvSpPr>
          <p:cNvPr id="60" name="TextBox 59"/>
          <p:cNvSpPr txBox="1"/>
          <p:nvPr/>
        </p:nvSpPr>
        <p:spPr>
          <a:xfrm>
            <a:off x="3216445" y="2188170"/>
            <a:ext cx="748810" cy="430887"/>
          </a:xfrm>
          <a:prstGeom prst="rect">
            <a:avLst/>
          </a:prstGeom>
          <a:solidFill>
            <a:schemeClr val="bg1"/>
          </a:solidFill>
        </p:spPr>
        <p:txBody>
          <a:bodyPr wrap="square" rtlCol="0">
            <a:spAutoFit/>
          </a:bodyPr>
          <a:lstStyle/>
          <a:p>
            <a:r>
              <a:rPr lang="en-ZA" sz="1100" dirty="0"/>
              <a:t>Labour </a:t>
            </a:r>
          </a:p>
          <a:p>
            <a:r>
              <a:rPr lang="en-ZA" sz="1100" dirty="0"/>
              <a:t>ward</a:t>
            </a:r>
          </a:p>
        </p:txBody>
      </p:sp>
      <p:sp>
        <p:nvSpPr>
          <p:cNvPr id="61" name="TextBox 60"/>
          <p:cNvSpPr txBox="1"/>
          <p:nvPr/>
        </p:nvSpPr>
        <p:spPr>
          <a:xfrm>
            <a:off x="5127658" y="2179940"/>
            <a:ext cx="748810" cy="430887"/>
          </a:xfrm>
          <a:prstGeom prst="rect">
            <a:avLst/>
          </a:prstGeom>
          <a:solidFill>
            <a:schemeClr val="bg1"/>
          </a:solidFill>
        </p:spPr>
        <p:txBody>
          <a:bodyPr wrap="square" rtlCol="0">
            <a:spAutoFit/>
          </a:bodyPr>
          <a:lstStyle/>
          <a:p>
            <a:r>
              <a:rPr lang="en-ZA" sz="1100" dirty="0"/>
              <a:t>Maternity </a:t>
            </a:r>
          </a:p>
          <a:p>
            <a:r>
              <a:rPr lang="en-ZA" sz="1100" dirty="0"/>
              <a:t>Ward</a:t>
            </a:r>
          </a:p>
        </p:txBody>
      </p:sp>
      <p:sp>
        <p:nvSpPr>
          <p:cNvPr id="62" name="TextBox 61"/>
          <p:cNvSpPr txBox="1"/>
          <p:nvPr/>
        </p:nvSpPr>
        <p:spPr>
          <a:xfrm>
            <a:off x="1323612" y="2184667"/>
            <a:ext cx="748810" cy="430887"/>
          </a:xfrm>
          <a:prstGeom prst="rect">
            <a:avLst/>
          </a:prstGeom>
          <a:solidFill>
            <a:schemeClr val="bg1"/>
          </a:solidFill>
        </p:spPr>
        <p:txBody>
          <a:bodyPr wrap="square" rtlCol="0">
            <a:spAutoFit/>
          </a:bodyPr>
          <a:lstStyle/>
          <a:p>
            <a:r>
              <a:rPr lang="en-ZA" sz="1100" dirty="0"/>
              <a:t>NICU</a:t>
            </a:r>
          </a:p>
          <a:p>
            <a:endParaRPr lang="en-ZA" sz="1100" dirty="0"/>
          </a:p>
        </p:txBody>
      </p:sp>
      <p:sp>
        <p:nvSpPr>
          <p:cNvPr id="63" name="TextBox 62"/>
          <p:cNvSpPr txBox="1"/>
          <p:nvPr/>
        </p:nvSpPr>
        <p:spPr>
          <a:xfrm>
            <a:off x="4148936" y="2188169"/>
            <a:ext cx="748810" cy="430887"/>
          </a:xfrm>
          <a:prstGeom prst="rect">
            <a:avLst/>
          </a:prstGeom>
          <a:solidFill>
            <a:schemeClr val="bg1"/>
          </a:solidFill>
        </p:spPr>
        <p:txBody>
          <a:bodyPr wrap="square" rtlCol="0">
            <a:spAutoFit/>
          </a:bodyPr>
          <a:lstStyle/>
          <a:p>
            <a:r>
              <a:rPr lang="en-ZA" sz="1100" dirty="0"/>
              <a:t>IT</a:t>
            </a:r>
          </a:p>
          <a:p>
            <a:r>
              <a:rPr lang="en-ZA" sz="1100" dirty="0"/>
              <a:t>Office </a:t>
            </a:r>
          </a:p>
        </p:txBody>
      </p:sp>
      <p:sp>
        <p:nvSpPr>
          <p:cNvPr id="64" name="TextBox 63"/>
          <p:cNvSpPr txBox="1"/>
          <p:nvPr/>
        </p:nvSpPr>
        <p:spPr>
          <a:xfrm>
            <a:off x="3125696" y="1377194"/>
            <a:ext cx="748810" cy="430887"/>
          </a:xfrm>
          <a:prstGeom prst="rect">
            <a:avLst/>
          </a:prstGeom>
          <a:solidFill>
            <a:schemeClr val="bg1"/>
          </a:solidFill>
          <a:ln>
            <a:solidFill>
              <a:srgbClr val="E6505B"/>
            </a:solidFill>
          </a:ln>
        </p:spPr>
        <p:txBody>
          <a:bodyPr wrap="square" rtlCol="0">
            <a:spAutoFit/>
          </a:bodyPr>
          <a:lstStyle/>
          <a:p>
            <a:r>
              <a:rPr lang="en-ZA" sz="1100" dirty="0"/>
              <a:t>Boiler 1</a:t>
            </a:r>
          </a:p>
          <a:p>
            <a:endParaRPr lang="en-ZA" sz="1100" dirty="0"/>
          </a:p>
        </p:txBody>
      </p:sp>
      <p:sp>
        <p:nvSpPr>
          <p:cNvPr id="65" name="TextBox 64"/>
          <p:cNvSpPr txBox="1"/>
          <p:nvPr/>
        </p:nvSpPr>
        <p:spPr>
          <a:xfrm>
            <a:off x="2125027" y="1369950"/>
            <a:ext cx="748810" cy="430887"/>
          </a:xfrm>
          <a:prstGeom prst="rect">
            <a:avLst/>
          </a:prstGeom>
          <a:solidFill>
            <a:schemeClr val="bg1"/>
          </a:solidFill>
          <a:ln>
            <a:solidFill>
              <a:srgbClr val="E6505B"/>
            </a:solidFill>
          </a:ln>
        </p:spPr>
        <p:txBody>
          <a:bodyPr wrap="square" rtlCol="0">
            <a:spAutoFit/>
          </a:bodyPr>
          <a:lstStyle/>
          <a:p>
            <a:r>
              <a:rPr lang="en-ZA" sz="1100" dirty="0"/>
              <a:t>Boiler 2</a:t>
            </a:r>
          </a:p>
          <a:p>
            <a:endParaRPr lang="en-ZA" sz="1100" dirty="0"/>
          </a:p>
        </p:txBody>
      </p:sp>
      <p:sp>
        <p:nvSpPr>
          <p:cNvPr id="66" name="TextBox 65"/>
          <p:cNvSpPr txBox="1"/>
          <p:nvPr/>
        </p:nvSpPr>
        <p:spPr>
          <a:xfrm>
            <a:off x="10799910" y="6078077"/>
            <a:ext cx="586710" cy="769441"/>
          </a:xfrm>
          <a:prstGeom prst="rect">
            <a:avLst/>
          </a:prstGeom>
          <a:solidFill>
            <a:schemeClr val="bg1"/>
          </a:solidFill>
          <a:ln>
            <a:solidFill>
              <a:schemeClr val="accent1"/>
            </a:solidFill>
          </a:ln>
        </p:spPr>
        <p:txBody>
          <a:bodyPr wrap="square" rtlCol="0">
            <a:spAutoFit/>
          </a:bodyPr>
          <a:lstStyle/>
          <a:p>
            <a:r>
              <a:rPr lang="en-ZA" sz="1100" dirty="0"/>
              <a:t>Water supply tank 1</a:t>
            </a:r>
          </a:p>
          <a:p>
            <a:endParaRPr lang="en-ZA" sz="1100" dirty="0"/>
          </a:p>
        </p:txBody>
      </p:sp>
      <p:sp>
        <p:nvSpPr>
          <p:cNvPr id="67" name="TextBox 66"/>
          <p:cNvSpPr txBox="1"/>
          <p:nvPr/>
        </p:nvSpPr>
        <p:spPr>
          <a:xfrm>
            <a:off x="11419748" y="6077065"/>
            <a:ext cx="586710" cy="769441"/>
          </a:xfrm>
          <a:prstGeom prst="rect">
            <a:avLst/>
          </a:prstGeom>
          <a:solidFill>
            <a:schemeClr val="bg1"/>
          </a:solidFill>
          <a:ln>
            <a:solidFill>
              <a:schemeClr val="accent1"/>
            </a:solidFill>
          </a:ln>
        </p:spPr>
        <p:txBody>
          <a:bodyPr wrap="square" rtlCol="0">
            <a:spAutoFit/>
          </a:bodyPr>
          <a:lstStyle/>
          <a:p>
            <a:r>
              <a:rPr lang="en-ZA" sz="1100" dirty="0"/>
              <a:t>Water supply tank 2</a:t>
            </a:r>
          </a:p>
          <a:p>
            <a:endParaRPr lang="en-ZA" sz="1100" dirty="0"/>
          </a:p>
        </p:txBody>
      </p:sp>
      <p:sp>
        <p:nvSpPr>
          <p:cNvPr id="2" name="Freeform 1"/>
          <p:cNvSpPr/>
          <p:nvPr/>
        </p:nvSpPr>
        <p:spPr>
          <a:xfrm>
            <a:off x="11202397" y="5214139"/>
            <a:ext cx="736030" cy="871272"/>
          </a:xfrm>
          <a:custGeom>
            <a:avLst/>
            <a:gdLst>
              <a:gd name="connsiteX0" fmla="*/ 0 w 792480"/>
              <a:gd name="connsiteY0" fmla="*/ 282602 h 282602"/>
              <a:gd name="connsiteX1" fmla="*/ 12192 w 792480"/>
              <a:gd name="connsiteY1" fmla="*/ 38762 h 282602"/>
              <a:gd name="connsiteX2" fmla="*/ 24384 w 792480"/>
              <a:gd name="connsiteY2" fmla="*/ 2186 h 282602"/>
              <a:gd name="connsiteX3" fmla="*/ 682752 w 792480"/>
              <a:gd name="connsiteY3" fmla="*/ 14378 h 282602"/>
              <a:gd name="connsiteX4" fmla="*/ 755904 w 792480"/>
              <a:gd name="connsiteY4" fmla="*/ 26570 h 282602"/>
              <a:gd name="connsiteX5" fmla="*/ 780288 w 792480"/>
              <a:gd name="connsiteY5" fmla="*/ 99722 h 282602"/>
              <a:gd name="connsiteX6" fmla="*/ 792480 w 792480"/>
              <a:gd name="connsiteY6" fmla="*/ 282602 h 28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480" h="282602">
                <a:moveTo>
                  <a:pt x="0" y="282602"/>
                </a:moveTo>
                <a:cubicBezTo>
                  <a:pt x="4064" y="201322"/>
                  <a:pt x="5142" y="119838"/>
                  <a:pt x="12192" y="38762"/>
                </a:cubicBezTo>
                <a:cubicBezTo>
                  <a:pt x="13305" y="25959"/>
                  <a:pt x="11541" y="2653"/>
                  <a:pt x="24384" y="2186"/>
                </a:cubicBezTo>
                <a:cubicBezTo>
                  <a:pt x="243733" y="-5790"/>
                  <a:pt x="463296" y="10314"/>
                  <a:pt x="682752" y="14378"/>
                </a:cubicBezTo>
                <a:cubicBezTo>
                  <a:pt x="707136" y="18442"/>
                  <a:pt x="737300" y="10292"/>
                  <a:pt x="755904" y="26570"/>
                </a:cubicBezTo>
                <a:cubicBezTo>
                  <a:pt x="775247" y="43496"/>
                  <a:pt x="780288" y="99722"/>
                  <a:pt x="780288" y="99722"/>
                </a:cubicBezTo>
                <a:lnTo>
                  <a:pt x="792480" y="282602"/>
                </a:lnTo>
              </a:path>
            </a:pathLst>
          </a:custGeom>
          <a:ln w="825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cxnSp>
        <p:nvCxnSpPr>
          <p:cNvPr id="74" name="Straight Arrow Connector 73"/>
          <p:cNvCxnSpPr/>
          <p:nvPr/>
        </p:nvCxnSpPr>
        <p:spPr>
          <a:xfrm flipH="1">
            <a:off x="3874506" y="1694312"/>
            <a:ext cx="7517531" cy="0"/>
          </a:xfrm>
          <a:prstGeom prst="straightConnector1">
            <a:avLst/>
          </a:prstGeom>
          <a:ln w="920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11399797" y="1648593"/>
            <a:ext cx="7008" cy="3565545"/>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2873837" y="1648593"/>
            <a:ext cx="251859" cy="0"/>
          </a:xfrm>
          <a:prstGeom prst="line">
            <a:avLst/>
          </a:prstGeom>
          <a:ln w="603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1210301" y="1693842"/>
            <a:ext cx="910846" cy="470"/>
          </a:xfrm>
          <a:prstGeom prst="line">
            <a:avLst/>
          </a:prstGeom>
          <a:ln w="47625">
            <a:solidFill>
              <a:srgbClr val="E6505B"/>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endCxn id="6" idx="1"/>
          </p:cNvCxnSpPr>
          <p:nvPr/>
        </p:nvCxnSpPr>
        <p:spPr>
          <a:xfrm>
            <a:off x="1221421" y="1694312"/>
            <a:ext cx="40962" cy="4175659"/>
          </a:xfrm>
          <a:prstGeom prst="line">
            <a:avLst/>
          </a:prstGeom>
          <a:ln w="44450">
            <a:solidFill>
              <a:srgbClr val="E6505B">
                <a:alpha val="49000"/>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endCxn id="13" idx="3"/>
          </p:cNvCxnSpPr>
          <p:nvPr/>
        </p:nvCxnSpPr>
        <p:spPr>
          <a:xfrm>
            <a:off x="1241902" y="2425319"/>
            <a:ext cx="9520382" cy="525"/>
          </a:xfrm>
          <a:prstGeom prst="line">
            <a:avLst/>
          </a:prstGeom>
          <a:ln w="50800">
            <a:solidFill>
              <a:srgbClr val="E6505B">
                <a:alpha val="61000"/>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endCxn id="9" idx="3"/>
          </p:cNvCxnSpPr>
          <p:nvPr/>
        </p:nvCxnSpPr>
        <p:spPr>
          <a:xfrm flipV="1">
            <a:off x="1221436" y="3288793"/>
            <a:ext cx="9537512" cy="34349"/>
          </a:xfrm>
          <a:prstGeom prst="line">
            <a:avLst/>
          </a:prstGeom>
          <a:ln w="50800">
            <a:solidFill>
              <a:srgbClr val="E6505B">
                <a:alpha val="61000"/>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endCxn id="11" idx="3"/>
          </p:cNvCxnSpPr>
          <p:nvPr/>
        </p:nvCxnSpPr>
        <p:spPr>
          <a:xfrm flipV="1">
            <a:off x="1260045" y="4114583"/>
            <a:ext cx="9498903" cy="18132"/>
          </a:xfrm>
          <a:prstGeom prst="line">
            <a:avLst/>
          </a:prstGeom>
          <a:ln w="50800">
            <a:solidFill>
              <a:srgbClr val="E6505B">
                <a:alpha val="61000"/>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44261" y="5058435"/>
            <a:ext cx="9522447" cy="86792"/>
          </a:xfrm>
          <a:prstGeom prst="line">
            <a:avLst/>
          </a:prstGeom>
          <a:ln w="50800">
            <a:solidFill>
              <a:srgbClr val="E6505B">
                <a:alpha val="61000"/>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endCxn id="5" idx="3"/>
          </p:cNvCxnSpPr>
          <p:nvPr/>
        </p:nvCxnSpPr>
        <p:spPr>
          <a:xfrm>
            <a:off x="1273503" y="5827249"/>
            <a:ext cx="9485445" cy="35996"/>
          </a:xfrm>
          <a:prstGeom prst="line">
            <a:avLst/>
          </a:prstGeom>
          <a:ln w="50800">
            <a:solidFill>
              <a:srgbClr val="E6505B">
                <a:alpha val="61000"/>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13" idx="3"/>
          </p:cNvCxnSpPr>
          <p:nvPr/>
        </p:nvCxnSpPr>
        <p:spPr>
          <a:xfrm>
            <a:off x="10762284" y="2425844"/>
            <a:ext cx="3009" cy="3450613"/>
          </a:xfrm>
          <a:prstGeom prst="line">
            <a:avLst/>
          </a:prstGeom>
          <a:ln w="44450">
            <a:solidFill>
              <a:srgbClr val="E6505B">
                <a:alpha val="49000"/>
              </a:srgbClr>
            </a:solidFill>
          </a:ln>
        </p:spPr>
        <p:style>
          <a:lnRef idx="1">
            <a:schemeClr val="accent1"/>
          </a:lnRef>
          <a:fillRef idx="0">
            <a:schemeClr val="accent1"/>
          </a:fillRef>
          <a:effectRef idx="0">
            <a:schemeClr val="accent1"/>
          </a:effectRef>
          <a:fontRef idx="minor">
            <a:schemeClr val="tx1"/>
          </a:fontRef>
        </p:style>
      </p:cxnSp>
      <p:sp>
        <p:nvSpPr>
          <p:cNvPr id="100" name="Down Arrow 99"/>
          <p:cNvSpPr/>
          <p:nvPr/>
        </p:nvSpPr>
        <p:spPr>
          <a:xfrm>
            <a:off x="1174961" y="2039673"/>
            <a:ext cx="107038" cy="185107"/>
          </a:xfrm>
          <a:prstGeom prst="down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1" name="Down Arrow 100"/>
          <p:cNvSpPr/>
          <p:nvPr/>
        </p:nvSpPr>
        <p:spPr>
          <a:xfrm>
            <a:off x="1155525" y="2985274"/>
            <a:ext cx="107038" cy="185107"/>
          </a:xfrm>
          <a:prstGeom prst="down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2" name="Down Arrow 101"/>
          <p:cNvSpPr/>
          <p:nvPr/>
        </p:nvSpPr>
        <p:spPr>
          <a:xfrm>
            <a:off x="1177857" y="3887367"/>
            <a:ext cx="107038" cy="185107"/>
          </a:xfrm>
          <a:prstGeom prst="down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3" name="Down Arrow 102"/>
          <p:cNvSpPr/>
          <p:nvPr/>
        </p:nvSpPr>
        <p:spPr>
          <a:xfrm>
            <a:off x="1193623" y="4726833"/>
            <a:ext cx="107038" cy="185107"/>
          </a:xfrm>
          <a:prstGeom prst="down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4" name="Down Arrow 103"/>
          <p:cNvSpPr/>
          <p:nvPr/>
        </p:nvSpPr>
        <p:spPr>
          <a:xfrm>
            <a:off x="1177857" y="5509560"/>
            <a:ext cx="107038" cy="185107"/>
          </a:xfrm>
          <a:prstGeom prst="down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5" name="Up Arrow 104"/>
          <p:cNvSpPr/>
          <p:nvPr/>
        </p:nvSpPr>
        <p:spPr>
          <a:xfrm>
            <a:off x="11557184" y="4844806"/>
            <a:ext cx="83237" cy="1980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6" name="Up Arrow 105"/>
          <p:cNvSpPr/>
          <p:nvPr/>
        </p:nvSpPr>
        <p:spPr>
          <a:xfrm>
            <a:off x="2472726" y="1744770"/>
            <a:ext cx="173345" cy="191132"/>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7" name="Right Arrow 106"/>
          <p:cNvSpPr/>
          <p:nvPr/>
        </p:nvSpPr>
        <p:spPr>
          <a:xfrm>
            <a:off x="1907958" y="2335895"/>
            <a:ext cx="189537" cy="138806"/>
          </a:xfrm>
          <a:prstGeom prst="right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8" name="Right Arrow 107"/>
          <p:cNvSpPr/>
          <p:nvPr/>
        </p:nvSpPr>
        <p:spPr>
          <a:xfrm>
            <a:off x="6905987" y="2346237"/>
            <a:ext cx="189537" cy="138806"/>
          </a:xfrm>
          <a:prstGeom prst="right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0" name="Right Arrow 109"/>
          <p:cNvSpPr/>
          <p:nvPr/>
        </p:nvSpPr>
        <p:spPr>
          <a:xfrm>
            <a:off x="1962641" y="3223901"/>
            <a:ext cx="189537" cy="138806"/>
          </a:xfrm>
          <a:prstGeom prst="right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1" name="Right Arrow 110"/>
          <p:cNvSpPr/>
          <p:nvPr/>
        </p:nvSpPr>
        <p:spPr>
          <a:xfrm>
            <a:off x="6748263" y="3232361"/>
            <a:ext cx="189537" cy="138806"/>
          </a:xfrm>
          <a:prstGeom prst="right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4" name="Right Arrow 113"/>
          <p:cNvSpPr/>
          <p:nvPr/>
        </p:nvSpPr>
        <p:spPr>
          <a:xfrm>
            <a:off x="6884246" y="4021642"/>
            <a:ext cx="189537" cy="138806"/>
          </a:xfrm>
          <a:prstGeom prst="right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6" name="Right Arrow 115"/>
          <p:cNvSpPr/>
          <p:nvPr/>
        </p:nvSpPr>
        <p:spPr>
          <a:xfrm>
            <a:off x="1955108" y="4972846"/>
            <a:ext cx="189537" cy="138806"/>
          </a:xfrm>
          <a:prstGeom prst="right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7" name="Right Arrow 116"/>
          <p:cNvSpPr/>
          <p:nvPr/>
        </p:nvSpPr>
        <p:spPr>
          <a:xfrm>
            <a:off x="6955558" y="5024601"/>
            <a:ext cx="189537" cy="138806"/>
          </a:xfrm>
          <a:prstGeom prst="right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9" name="Right Arrow 118"/>
          <p:cNvSpPr/>
          <p:nvPr/>
        </p:nvSpPr>
        <p:spPr>
          <a:xfrm>
            <a:off x="1942879" y="5765975"/>
            <a:ext cx="189537" cy="138806"/>
          </a:xfrm>
          <a:prstGeom prst="right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0" name="Right Arrow 119"/>
          <p:cNvSpPr/>
          <p:nvPr/>
        </p:nvSpPr>
        <p:spPr>
          <a:xfrm>
            <a:off x="6677507" y="5789842"/>
            <a:ext cx="189537" cy="138806"/>
          </a:xfrm>
          <a:prstGeom prst="right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2" name="Left Arrow 121"/>
          <p:cNvSpPr/>
          <p:nvPr/>
        </p:nvSpPr>
        <p:spPr>
          <a:xfrm>
            <a:off x="2911514" y="1715962"/>
            <a:ext cx="162992" cy="45719"/>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ZA"/>
          </a:p>
        </p:txBody>
      </p:sp>
      <p:sp>
        <p:nvSpPr>
          <p:cNvPr id="123" name="Left Arrow 122"/>
          <p:cNvSpPr/>
          <p:nvPr/>
        </p:nvSpPr>
        <p:spPr>
          <a:xfrm>
            <a:off x="1542080" y="1564885"/>
            <a:ext cx="162992" cy="45719"/>
          </a:xfrm>
          <a:prstGeom prst="leftArrow">
            <a:avLst/>
          </a:prstGeom>
          <a:solidFill>
            <a:srgbClr val="E6505B"/>
          </a:solidFill>
          <a:ln>
            <a:solidFill>
              <a:srgbClr val="E6505B"/>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ZA"/>
          </a:p>
        </p:txBody>
      </p:sp>
      <p:sp>
        <p:nvSpPr>
          <p:cNvPr id="124" name="Down Arrow 123"/>
          <p:cNvSpPr/>
          <p:nvPr/>
        </p:nvSpPr>
        <p:spPr>
          <a:xfrm>
            <a:off x="10685783" y="2757069"/>
            <a:ext cx="107038" cy="185107"/>
          </a:xfrm>
          <a:prstGeom prst="down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5" name="Down Arrow 124"/>
          <p:cNvSpPr/>
          <p:nvPr/>
        </p:nvSpPr>
        <p:spPr>
          <a:xfrm>
            <a:off x="10705968" y="4419227"/>
            <a:ext cx="107038" cy="185107"/>
          </a:xfrm>
          <a:prstGeom prst="down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127" name="Straight Connector 126"/>
          <p:cNvCxnSpPr/>
          <p:nvPr/>
        </p:nvCxnSpPr>
        <p:spPr>
          <a:xfrm>
            <a:off x="1250973" y="2610826"/>
            <a:ext cx="9743090" cy="0"/>
          </a:xfrm>
          <a:prstGeom prst="line">
            <a:avLst/>
          </a:prstGeom>
          <a:ln w="4445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2499432" y="1954225"/>
            <a:ext cx="8503703" cy="0"/>
          </a:xfrm>
          <a:prstGeom prst="line">
            <a:avLst/>
          </a:prstGeom>
          <a:ln w="4445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1228480" y="3459927"/>
            <a:ext cx="9799013" cy="9610"/>
          </a:xfrm>
          <a:prstGeom prst="line">
            <a:avLst/>
          </a:prstGeom>
          <a:ln w="4445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1236892" y="4257527"/>
            <a:ext cx="9781529" cy="6313"/>
          </a:xfrm>
          <a:prstGeom prst="line">
            <a:avLst/>
          </a:prstGeom>
          <a:ln w="4445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1216382" y="5215729"/>
            <a:ext cx="9791973" cy="2332"/>
          </a:xfrm>
          <a:prstGeom prst="line">
            <a:avLst/>
          </a:prstGeom>
          <a:ln w="4445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1242258" y="5996320"/>
            <a:ext cx="9860508" cy="691"/>
          </a:xfrm>
          <a:prstGeom prst="line">
            <a:avLst/>
          </a:prstGeom>
          <a:ln w="4445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6" idx="1"/>
          </p:cNvCxnSpPr>
          <p:nvPr/>
        </p:nvCxnSpPr>
        <p:spPr>
          <a:xfrm>
            <a:off x="1262383" y="5869971"/>
            <a:ext cx="7474" cy="164378"/>
          </a:xfrm>
          <a:prstGeom prst="line">
            <a:avLst/>
          </a:prstGeom>
          <a:ln w="53975">
            <a:solidFill>
              <a:srgbClr val="00B0F0">
                <a:alpha val="53000"/>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flipV="1">
            <a:off x="11009351" y="1924708"/>
            <a:ext cx="35785" cy="4071612"/>
          </a:xfrm>
          <a:prstGeom prst="line">
            <a:avLst/>
          </a:prstGeom>
          <a:ln w="47625">
            <a:solidFill>
              <a:srgbClr val="00B0F0">
                <a:alpha val="53000"/>
              </a:srgbClr>
            </a:solidFill>
          </a:ln>
        </p:spPr>
        <p:style>
          <a:lnRef idx="1">
            <a:schemeClr val="accent1"/>
          </a:lnRef>
          <a:fillRef idx="0">
            <a:schemeClr val="accent1"/>
          </a:fillRef>
          <a:effectRef idx="0">
            <a:schemeClr val="accent1"/>
          </a:effectRef>
          <a:fontRef idx="minor">
            <a:schemeClr val="tx1"/>
          </a:fontRef>
        </p:style>
      </p:cxnSp>
      <p:sp>
        <p:nvSpPr>
          <p:cNvPr id="144" name="Right Arrow 143"/>
          <p:cNvSpPr/>
          <p:nvPr/>
        </p:nvSpPr>
        <p:spPr>
          <a:xfrm>
            <a:off x="1955108" y="4062533"/>
            <a:ext cx="189537" cy="138806"/>
          </a:xfrm>
          <a:prstGeom prst="right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6" name="Down Arrow 145"/>
          <p:cNvSpPr/>
          <p:nvPr/>
        </p:nvSpPr>
        <p:spPr>
          <a:xfrm>
            <a:off x="10701069" y="5558658"/>
            <a:ext cx="107038" cy="185107"/>
          </a:xfrm>
          <a:prstGeom prst="down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0" name="Down Arrow 149"/>
          <p:cNvSpPr/>
          <p:nvPr/>
        </p:nvSpPr>
        <p:spPr>
          <a:xfrm>
            <a:off x="1294193" y="2449880"/>
            <a:ext cx="89198" cy="130800"/>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1" name="Down Arrow 150"/>
          <p:cNvSpPr/>
          <p:nvPr/>
        </p:nvSpPr>
        <p:spPr>
          <a:xfrm>
            <a:off x="1289144" y="3346288"/>
            <a:ext cx="89198" cy="130800"/>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2" name="Down Arrow 151"/>
          <p:cNvSpPr/>
          <p:nvPr/>
        </p:nvSpPr>
        <p:spPr>
          <a:xfrm>
            <a:off x="1311804" y="4150773"/>
            <a:ext cx="89198" cy="130800"/>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3" name="Down Arrow 152"/>
          <p:cNvSpPr/>
          <p:nvPr/>
        </p:nvSpPr>
        <p:spPr>
          <a:xfrm>
            <a:off x="1325564" y="5064472"/>
            <a:ext cx="89198" cy="130800"/>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4" name="Down Arrow 153"/>
          <p:cNvSpPr/>
          <p:nvPr/>
        </p:nvSpPr>
        <p:spPr>
          <a:xfrm>
            <a:off x="1300019" y="5845898"/>
            <a:ext cx="89198" cy="130800"/>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5" name="Right Arrow 154"/>
          <p:cNvSpPr/>
          <p:nvPr/>
        </p:nvSpPr>
        <p:spPr>
          <a:xfrm>
            <a:off x="1933832" y="2554753"/>
            <a:ext cx="237910" cy="138453"/>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6" name="Right Arrow 155"/>
          <p:cNvSpPr/>
          <p:nvPr/>
        </p:nvSpPr>
        <p:spPr>
          <a:xfrm>
            <a:off x="2193404" y="3403495"/>
            <a:ext cx="237910" cy="138453"/>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7" name="Right Arrow 156"/>
          <p:cNvSpPr/>
          <p:nvPr/>
        </p:nvSpPr>
        <p:spPr>
          <a:xfrm>
            <a:off x="2843738" y="4217010"/>
            <a:ext cx="237910" cy="138453"/>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8" name="Right Arrow 157"/>
          <p:cNvSpPr/>
          <p:nvPr/>
        </p:nvSpPr>
        <p:spPr>
          <a:xfrm>
            <a:off x="3916242" y="5159484"/>
            <a:ext cx="237910" cy="138453"/>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9" name="Right Arrow 158"/>
          <p:cNvSpPr/>
          <p:nvPr/>
        </p:nvSpPr>
        <p:spPr>
          <a:xfrm>
            <a:off x="4805583" y="5960505"/>
            <a:ext cx="237910" cy="138453"/>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0" name="Up Arrow 159"/>
          <p:cNvSpPr/>
          <p:nvPr/>
        </p:nvSpPr>
        <p:spPr>
          <a:xfrm>
            <a:off x="10981799" y="5573045"/>
            <a:ext cx="114919" cy="192880"/>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1" name="Up Arrow 160"/>
          <p:cNvSpPr/>
          <p:nvPr/>
        </p:nvSpPr>
        <p:spPr>
          <a:xfrm>
            <a:off x="10950302" y="3734245"/>
            <a:ext cx="114919" cy="192880"/>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2" name="Up Arrow 161"/>
          <p:cNvSpPr/>
          <p:nvPr/>
        </p:nvSpPr>
        <p:spPr>
          <a:xfrm>
            <a:off x="10950302" y="2140850"/>
            <a:ext cx="114919" cy="192880"/>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4" name="Left Arrow 163"/>
          <p:cNvSpPr/>
          <p:nvPr/>
        </p:nvSpPr>
        <p:spPr>
          <a:xfrm>
            <a:off x="6016225" y="1878978"/>
            <a:ext cx="288368" cy="160695"/>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3" name="Plus 132"/>
          <p:cNvSpPr/>
          <p:nvPr/>
        </p:nvSpPr>
        <p:spPr>
          <a:xfrm>
            <a:off x="3244102" y="5596128"/>
            <a:ext cx="133082" cy="106962"/>
          </a:xfrm>
          <a:prstGeom prst="mathPlus">
            <a:avLst/>
          </a:prstGeom>
          <a:solidFill>
            <a:srgbClr val="C0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a:p>
        </p:txBody>
      </p:sp>
      <p:sp>
        <p:nvSpPr>
          <p:cNvPr id="134" name="Plus 133"/>
          <p:cNvSpPr/>
          <p:nvPr/>
        </p:nvSpPr>
        <p:spPr>
          <a:xfrm>
            <a:off x="9663496" y="5626548"/>
            <a:ext cx="133082" cy="106962"/>
          </a:xfrm>
          <a:prstGeom prst="mathPlus">
            <a:avLst/>
          </a:prstGeom>
          <a:solidFill>
            <a:srgbClr val="C0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a:p>
        </p:txBody>
      </p:sp>
      <p:sp>
        <p:nvSpPr>
          <p:cNvPr id="136" name="Plus 135"/>
          <p:cNvSpPr/>
          <p:nvPr/>
        </p:nvSpPr>
        <p:spPr>
          <a:xfrm>
            <a:off x="10028393" y="5614407"/>
            <a:ext cx="124622" cy="127302"/>
          </a:xfrm>
          <a:prstGeom prst="mathPlus">
            <a:avLst/>
          </a:prstGeom>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a:p>
        </p:txBody>
      </p:sp>
      <p:sp>
        <p:nvSpPr>
          <p:cNvPr id="138" name="Plus 137"/>
          <p:cNvSpPr/>
          <p:nvPr/>
        </p:nvSpPr>
        <p:spPr>
          <a:xfrm>
            <a:off x="9840823" y="5608185"/>
            <a:ext cx="124622" cy="127302"/>
          </a:xfrm>
          <a:prstGeom prst="mathPlus">
            <a:avLst/>
          </a:prstGeom>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a:p>
        </p:txBody>
      </p:sp>
      <p:sp>
        <p:nvSpPr>
          <p:cNvPr id="139" name="Plus 138"/>
          <p:cNvSpPr/>
          <p:nvPr/>
        </p:nvSpPr>
        <p:spPr>
          <a:xfrm>
            <a:off x="1396417" y="3835342"/>
            <a:ext cx="124622" cy="127302"/>
          </a:xfrm>
          <a:prstGeom prst="mathPlus">
            <a:avLst/>
          </a:prstGeom>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a:p>
        </p:txBody>
      </p:sp>
      <p:sp>
        <p:nvSpPr>
          <p:cNvPr id="141" name="Plus 140"/>
          <p:cNvSpPr/>
          <p:nvPr/>
        </p:nvSpPr>
        <p:spPr>
          <a:xfrm>
            <a:off x="1707839" y="3831836"/>
            <a:ext cx="170297" cy="145076"/>
          </a:xfrm>
          <a:prstGeom prst="math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ZA"/>
          </a:p>
        </p:txBody>
      </p:sp>
      <p:sp>
        <p:nvSpPr>
          <p:cNvPr id="142" name="Plus 141"/>
          <p:cNvSpPr/>
          <p:nvPr/>
        </p:nvSpPr>
        <p:spPr>
          <a:xfrm>
            <a:off x="3567748" y="5581985"/>
            <a:ext cx="170297" cy="145076"/>
          </a:xfrm>
          <a:prstGeom prst="math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ZA"/>
          </a:p>
        </p:txBody>
      </p:sp>
      <p:sp>
        <p:nvSpPr>
          <p:cNvPr id="143" name="Plus 142"/>
          <p:cNvSpPr/>
          <p:nvPr/>
        </p:nvSpPr>
        <p:spPr>
          <a:xfrm>
            <a:off x="5104156" y="3023616"/>
            <a:ext cx="126212" cy="125333"/>
          </a:xfrm>
          <a:prstGeom prst="mathPlus">
            <a:avLst/>
          </a:prstGeom>
          <a:solidFill>
            <a:srgbClr val="C0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a:p>
        </p:txBody>
      </p:sp>
      <p:sp>
        <p:nvSpPr>
          <p:cNvPr id="147" name="Plus 146"/>
          <p:cNvSpPr/>
          <p:nvPr/>
        </p:nvSpPr>
        <p:spPr>
          <a:xfrm>
            <a:off x="5318375" y="3024830"/>
            <a:ext cx="124622" cy="127302"/>
          </a:xfrm>
          <a:prstGeom prst="mathPlus">
            <a:avLst/>
          </a:prstGeom>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a:p>
        </p:txBody>
      </p:sp>
      <p:sp>
        <p:nvSpPr>
          <p:cNvPr id="148" name="Plus 147"/>
          <p:cNvSpPr/>
          <p:nvPr/>
        </p:nvSpPr>
        <p:spPr>
          <a:xfrm>
            <a:off x="5480198" y="3020423"/>
            <a:ext cx="170297" cy="145076"/>
          </a:xfrm>
          <a:prstGeom prst="math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ZA"/>
          </a:p>
        </p:txBody>
      </p:sp>
      <p:sp>
        <p:nvSpPr>
          <p:cNvPr id="149" name="Plus 148"/>
          <p:cNvSpPr/>
          <p:nvPr/>
        </p:nvSpPr>
        <p:spPr>
          <a:xfrm>
            <a:off x="6098063" y="2981017"/>
            <a:ext cx="126212" cy="125333"/>
          </a:xfrm>
          <a:prstGeom prst="mathPlus">
            <a:avLst/>
          </a:prstGeom>
          <a:solidFill>
            <a:srgbClr val="C0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a:p>
        </p:txBody>
      </p:sp>
      <p:sp>
        <p:nvSpPr>
          <p:cNvPr id="163" name="Plus 162"/>
          <p:cNvSpPr/>
          <p:nvPr/>
        </p:nvSpPr>
        <p:spPr>
          <a:xfrm>
            <a:off x="6298942" y="2982643"/>
            <a:ext cx="124622" cy="127302"/>
          </a:xfrm>
          <a:prstGeom prst="mathPlus">
            <a:avLst/>
          </a:prstGeom>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a:p>
        </p:txBody>
      </p:sp>
      <p:sp>
        <p:nvSpPr>
          <p:cNvPr id="165" name="Plus 164"/>
          <p:cNvSpPr/>
          <p:nvPr/>
        </p:nvSpPr>
        <p:spPr>
          <a:xfrm>
            <a:off x="6511245" y="2981016"/>
            <a:ext cx="126212" cy="125333"/>
          </a:xfrm>
          <a:prstGeom prst="mathPlus">
            <a:avLst/>
          </a:prstGeom>
          <a:solidFill>
            <a:srgbClr val="C0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a:p>
        </p:txBody>
      </p:sp>
      <p:sp>
        <p:nvSpPr>
          <p:cNvPr id="166" name="Plus 165"/>
          <p:cNvSpPr/>
          <p:nvPr/>
        </p:nvSpPr>
        <p:spPr>
          <a:xfrm>
            <a:off x="9055830" y="41711"/>
            <a:ext cx="145767" cy="142092"/>
          </a:xfrm>
          <a:prstGeom prst="mathPlus">
            <a:avLst/>
          </a:prstGeom>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a:p>
        </p:txBody>
      </p:sp>
      <p:sp>
        <p:nvSpPr>
          <p:cNvPr id="167" name="Plus 166"/>
          <p:cNvSpPr/>
          <p:nvPr/>
        </p:nvSpPr>
        <p:spPr>
          <a:xfrm>
            <a:off x="9031300" y="222719"/>
            <a:ext cx="170297" cy="145076"/>
          </a:xfrm>
          <a:prstGeom prst="math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ZA"/>
          </a:p>
        </p:txBody>
      </p:sp>
      <p:sp>
        <p:nvSpPr>
          <p:cNvPr id="168" name="Plus 167"/>
          <p:cNvSpPr/>
          <p:nvPr/>
        </p:nvSpPr>
        <p:spPr>
          <a:xfrm>
            <a:off x="9053342" y="427444"/>
            <a:ext cx="126212" cy="125333"/>
          </a:xfrm>
          <a:prstGeom prst="mathPlus">
            <a:avLst/>
          </a:prstGeom>
          <a:solidFill>
            <a:srgbClr val="C0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a:p>
        </p:txBody>
      </p:sp>
      <p:sp>
        <p:nvSpPr>
          <p:cNvPr id="68" name="TextBox 67"/>
          <p:cNvSpPr txBox="1"/>
          <p:nvPr/>
        </p:nvSpPr>
        <p:spPr>
          <a:xfrm>
            <a:off x="9252515" y="1"/>
            <a:ext cx="3110173" cy="938719"/>
          </a:xfrm>
          <a:prstGeom prst="rect">
            <a:avLst/>
          </a:prstGeom>
          <a:noFill/>
        </p:spPr>
        <p:txBody>
          <a:bodyPr wrap="square" rtlCol="0">
            <a:spAutoFit/>
          </a:bodyPr>
          <a:lstStyle/>
          <a:p>
            <a:r>
              <a:rPr lang="en-ZA" sz="1100" dirty="0"/>
              <a:t>Controlled positive sample 1-99 </a:t>
            </a:r>
            <a:r>
              <a:rPr lang="en-ZA" sz="1100" dirty="0" err="1"/>
              <a:t>cfu</a:t>
            </a:r>
            <a:r>
              <a:rPr lang="en-ZA" sz="1100" dirty="0"/>
              <a:t>/L</a:t>
            </a:r>
          </a:p>
          <a:p>
            <a:r>
              <a:rPr lang="en-ZA" sz="1100" dirty="0"/>
              <a:t>Poorly controlled positive sample 100-999cfu/L</a:t>
            </a:r>
          </a:p>
          <a:p>
            <a:r>
              <a:rPr lang="en-ZA" sz="1100" dirty="0"/>
              <a:t>Uncontrolled positive sample 1000+ </a:t>
            </a:r>
            <a:r>
              <a:rPr lang="en-ZA" sz="1100" dirty="0" err="1"/>
              <a:t>cfu</a:t>
            </a:r>
            <a:r>
              <a:rPr lang="en-ZA" sz="1100" dirty="0"/>
              <a:t>/L</a:t>
            </a:r>
          </a:p>
          <a:p>
            <a:r>
              <a:rPr lang="en-ZA" sz="1100" dirty="0"/>
              <a:t>Not detected</a:t>
            </a:r>
          </a:p>
          <a:p>
            <a:endParaRPr lang="en-ZA" sz="1100" dirty="0"/>
          </a:p>
        </p:txBody>
      </p:sp>
      <p:sp>
        <p:nvSpPr>
          <p:cNvPr id="69" name="Multiply 68"/>
          <p:cNvSpPr/>
          <p:nvPr/>
        </p:nvSpPr>
        <p:spPr>
          <a:xfrm>
            <a:off x="9069088" y="552882"/>
            <a:ext cx="136067" cy="17874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0" name="Plus 169"/>
          <p:cNvSpPr/>
          <p:nvPr/>
        </p:nvSpPr>
        <p:spPr>
          <a:xfrm>
            <a:off x="9076057" y="56527"/>
            <a:ext cx="124622" cy="127302"/>
          </a:xfrm>
          <a:prstGeom prst="mathPlus">
            <a:avLst/>
          </a:prstGeom>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a:p>
        </p:txBody>
      </p:sp>
      <p:sp>
        <p:nvSpPr>
          <p:cNvPr id="171" name="Multiply 170"/>
          <p:cNvSpPr/>
          <p:nvPr/>
        </p:nvSpPr>
        <p:spPr>
          <a:xfrm>
            <a:off x="2189514" y="1300967"/>
            <a:ext cx="136067" cy="17874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2" name="Multiply 171"/>
          <p:cNvSpPr/>
          <p:nvPr/>
        </p:nvSpPr>
        <p:spPr>
          <a:xfrm>
            <a:off x="3148411" y="1291929"/>
            <a:ext cx="136067" cy="17874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3" name="Multiply 172"/>
          <p:cNvSpPr/>
          <p:nvPr/>
        </p:nvSpPr>
        <p:spPr>
          <a:xfrm>
            <a:off x="10818304" y="6016633"/>
            <a:ext cx="136067" cy="17874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4" name="Multiply 173"/>
          <p:cNvSpPr/>
          <p:nvPr/>
        </p:nvSpPr>
        <p:spPr>
          <a:xfrm>
            <a:off x="11466677" y="6017704"/>
            <a:ext cx="136067" cy="17874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5" name="Multiply 174"/>
          <p:cNvSpPr/>
          <p:nvPr/>
        </p:nvSpPr>
        <p:spPr>
          <a:xfrm>
            <a:off x="3393694" y="5557913"/>
            <a:ext cx="136067" cy="17874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6" name="Multiply 175"/>
          <p:cNvSpPr/>
          <p:nvPr/>
        </p:nvSpPr>
        <p:spPr>
          <a:xfrm>
            <a:off x="1541912" y="3826119"/>
            <a:ext cx="136067" cy="17874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27158088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5B4353-6F78-E481-FBEA-0A78765C803D}"/>
              </a:ext>
            </a:extLst>
          </p:cNvPr>
          <p:cNvPicPr>
            <a:picLocks noChangeAspect="1"/>
          </p:cNvPicPr>
          <p:nvPr/>
        </p:nvPicPr>
        <p:blipFill rotWithShape="1">
          <a:blip r:embed="rId2"/>
          <a:srcRect t="2848"/>
          <a:stretch/>
        </p:blipFill>
        <p:spPr>
          <a:xfrm>
            <a:off x="-92471" y="1"/>
            <a:ext cx="835012" cy="6858000"/>
          </a:xfrm>
          <a:prstGeom prst="rect">
            <a:avLst/>
          </a:prstGeom>
        </p:spPr>
      </p:pic>
      <p:sp>
        <p:nvSpPr>
          <p:cNvPr id="10" name="Object5">
            <a:extLst>
              <a:ext uri="{FF2B5EF4-FFF2-40B4-BE49-F238E27FC236}">
                <a16:creationId xmlns:a16="http://schemas.microsoft.com/office/drawing/2014/main" id="{FA26135A-EC1E-3A40-B4CB-656D0373A1FD}"/>
              </a:ext>
            </a:extLst>
          </p:cNvPr>
          <p:cNvSpPr txBox="1"/>
          <p:nvPr/>
        </p:nvSpPr>
        <p:spPr>
          <a:xfrm>
            <a:off x="316992" y="504430"/>
            <a:ext cx="11875008"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a:lnSpc>
                <a:spcPts val="1500"/>
              </a:lnSpc>
              <a:defRPr sz="1100" b="1" spc="200">
                <a:solidFill>
                  <a:srgbClr val="1D3443"/>
                </a:solidFill>
                <a:latin typeface="Open Sans Bold"/>
                <a:ea typeface="Open Sans Bold"/>
                <a:cs typeface="Open Sans Bold"/>
                <a:sym typeface="Open Sans Bold"/>
              </a:defRPr>
            </a:lvl1pPr>
          </a:lstStyle>
          <a:p>
            <a:pPr>
              <a:lnSpc>
                <a:spcPct val="150000"/>
              </a:lnSpc>
            </a:pPr>
            <a:r>
              <a:rPr lang="en-US" sz="2800" b="0" dirty="0">
                <a:solidFill>
                  <a:srgbClr val="4781B4"/>
                </a:solidFill>
                <a:latin typeface="Arial" panose="020B0604020202020204" pitchFamily="34" charset="0"/>
                <a:ea typeface="Open Sans Light" panose="020B0306030504020204" pitchFamily="34" charset="0"/>
                <a:cs typeface="Arial" panose="020B0604020202020204" pitchFamily="34" charset="0"/>
              </a:rPr>
              <a:t>Legionella: Water Program Management: High Risk clinical areas</a:t>
            </a:r>
          </a:p>
        </p:txBody>
      </p:sp>
      <p:sp>
        <p:nvSpPr>
          <p:cNvPr id="3" name="Rectangle 2"/>
          <p:cNvSpPr/>
          <p:nvPr/>
        </p:nvSpPr>
        <p:spPr>
          <a:xfrm>
            <a:off x="814812" y="1175170"/>
            <a:ext cx="11451533" cy="52866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ZA"/>
          </a:p>
        </p:txBody>
      </p:sp>
      <p:sp>
        <p:nvSpPr>
          <p:cNvPr id="5" name="Rectangle 4"/>
          <p:cNvSpPr/>
          <p:nvPr/>
        </p:nvSpPr>
        <p:spPr>
          <a:xfrm>
            <a:off x="1154940" y="5576733"/>
            <a:ext cx="9604008" cy="5730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p:cNvSpPr/>
          <p:nvPr/>
        </p:nvSpPr>
        <p:spPr>
          <a:xfrm>
            <a:off x="1158240" y="3002281"/>
            <a:ext cx="9600708" cy="5730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p:cNvSpPr/>
          <p:nvPr/>
        </p:nvSpPr>
        <p:spPr>
          <a:xfrm>
            <a:off x="1158240" y="3828071"/>
            <a:ext cx="9600708" cy="5730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ectangle 11"/>
          <p:cNvSpPr/>
          <p:nvPr/>
        </p:nvSpPr>
        <p:spPr>
          <a:xfrm>
            <a:off x="1158240" y="4730387"/>
            <a:ext cx="9600708" cy="5730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p:cNvSpPr/>
          <p:nvPr/>
        </p:nvSpPr>
        <p:spPr>
          <a:xfrm>
            <a:off x="1148753" y="2115034"/>
            <a:ext cx="9600708" cy="5730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extBox 5"/>
          <p:cNvSpPr txBox="1"/>
          <p:nvPr/>
        </p:nvSpPr>
        <p:spPr>
          <a:xfrm>
            <a:off x="1262383" y="5654527"/>
            <a:ext cx="748810" cy="430887"/>
          </a:xfrm>
          <a:prstGeom prst="rect">
            <a:avLst/>
          </a:prstGeom>
          <a:solidFill>
            <a:schemeClr val="bg1"/>
          </a:solidFill>
        </p:spPr>
        <p:txBody>
          <a:bodyPr wrap="square" rtlCol="0">
            <a:spAutoFit/>
          </a:bodyPr>
          <a:lstStyle/>
          <a:p>
            <a:r>
              <a:rPr lang="en-ZA" sz="1100" dirty="0"/>
              <a:t>Public restroom</a:t>
            </a:r>
          </a:p>
        </p:txBody>
      </p:sp>
      <p:sp>
        <p:nvSpPr>
          <p:cNvPr id="14" name="TextBox 13"/>
          <p:cNvSpPr txBox="1"/>
          <p:nvPr/>
        </p:nvSpPr>
        <p:spPr>
          <a:xfrm>
            <a:off x="2217183" y="5654527"/>
            <a:ext cx="748810" cy="430887"/>
          </a:xfrm>
          <a:prstGeom prst="rect">
            <a:avLst/>
          </a:prstGeom>
          <a:solidFill>
            <a:schemeClr val="bg1"/>
          </a:solidFill>
        </p:spPr>
        <p:txBody>
          <a:bodyPr wrap="square" rtlCol="0">
            <a:spAutoFit/>
          </a:bodyPr>
          <a:lstStyle/>
          <a:p>
            <a:r>
              <a:rPr lang="en-ZA" sz="1100" dirty="0"/>
              <a:t>Trauma </a:t>
            </a:r>
          </a:p>
          <a:p>
            <a:r>
              <a:rPr lang="en-ZA" sz="1100" dirty="0"/>
              <a:t>Unit</a:t>
            </a:r>
          </a:p>
        </p:txBody>
      </p:sp>
      <p:sp>
        <p:nvSpPr>
          <p:cNvPr id="15" name="TextBox 14"/>
          <p:cNvSpPr txBox="1"/>
          <p:nvPr/>
        </p:nvSpPr>
        <p:spPr>
          <a:xfrm>
            <a:off x="3165052" y="5654526"/>
            <a:ext cx="748810" cy="430887"/>
          </a:xfrm>
          <a:prstGeom prst="rect">
            <a:avLst/>
          </a:prstGeom>
          <a:solidFill>
            <a:schemeClr val="bg1"/>
          </a:solidFill>
        </p:spPr>
        <p:txBody>
          <a:bodyPr wrap="square" rtlCol="0">
            <a:spAutoFit/>
          </a:bodyPr>
          <a:lstStyle/>
          <a:p>
            <a:r>
              <a:rPr lang="en-ZA" sz="1100" dirty="0"/>
              <a:t>Main Kitchen</a:t>
            </a:r>
          </a:p>
        </p:txBody>
      </p:sp>
      <p:sp>
        <p:nvSpPr>
          <p:cNvPr id="16" name="TextBox 15"/>
          <p:cNvSpPr txBox="1"/>
          <p:nvPr/>
        </p:nvSpPr>
        <p:spPr>
          <a:xfrm>
            <a:off x="4096346" y="5656145"/>
            <a:ext cx="748810" cy="430887"/>
          </a:xfrm>
          <a:prstGeom prst="rect">
            <a:avLst/>
          </a:prstGeom>
          <a:solidFill>
            <a:schemeClr val="bg1"/>
          </a:solidFill>
        </p:spPr>
        <p:txBody>
          <a:bodyPr wrap="square" rtlCol="0">
            <a:spAutoFit/>
          </a:bodyPr>
          <a:lstStyle/>
          <a:p>
            <a:r>
              <a:rPr lang="en-ZA" sz="1100" dirty="0"/>
              <a:t>Pharmacy</a:t>
            </a:r>
          </a:p>
          <a:p>
            <a:endParaRPr lang="en-ZA" sz="1100" dirty="0"/>
          </a:p>
        </p:txBody>
      </p:sp>
      <p:sp>
        <p:nvSpPr>
          <p:cNvPr id="17" name="TextBox 16"/>
          <p:cNvSpPr txBox="1"/>
          <p:nvPr/>
        </p:nvSpPr>
        <p:spPr>
          <a:xfrm>
            <a:off x="5014177" y="5654526"/>
            <a:ext cx="748810" cy="430887"/>
          </a:xfrm>
          <a:prstGeom prst="rect">
            <a:avLst/>
          </a:prstGeom>
          <a:solidFill>
            <a:schemeClr val="bg1"/>
          </a:solidFill>
        </p:spPr>
        <p:txBody>
          <a:bodyPr wrap="square" rtlCol="0">
            <a:spAutoFit/>
          </a:bodyPr>
          <a:lstStyle/>
          <a:p>
            <a:r>
              <a:rPr lang="en-ZA" sz="1100" dirty="0"/>
              <a:t>Clinical Learning</a:t>
            </a:r>
          </a:p>
        </p:txBody>
      </p:sp>
      <p:sp>
        <p:nvSpPr>
          <p:cNvPr id="18" name="TextBox 17"/>
          <p:cNvSpPr txBox="1"/>
          <p:nvPr/>
        </p:nvSpPr>
        <p:spPr>
          <a:xfrm>
            <a:off x="5921399" y="5654525"/>
            <a:ext cx="766389" cy="430887"/>
          </a:xfrm>
          <a:prstGeom prst="rect">
            <a:avLst/>
          </a:prstGeom>
          <a:solidFill>
            <a:schemeClr val="bg1"/>
          </a:solidFill>
        </p:spPr>
        <p:txBody>
          <a:bodyPr wrap="square" rtlCol="0">
            <a:spAutoFit/>
          </a:bodyPr>
          <a:lstStyle/>
          <a:p>
            <a:r>
              <a:rPr lang="en-ZA" sz="1100" dirty="0"/>
              <a:t>X-ray </a:t>
            </a:r>
          </a:p>
          <a:p>
            <a:r>
              <a:rPr lang="en-ZA" sz="1100" dirty="0"/>
              <a:t>dept.</a:t>
            </a:r>
          </a:p>
        </p:txBody>
      </p:sp>
      <p:sp>
        <p:nvSpPr>
          <p:cNvPr id="19" name="TextBox 18"/>
          <p:cNvSpPr txBox="1"/>
          <p:nvPr/>
        </p:nvSpPr>
        <p:spPr>
          <a:xfrm>
            <a:off x="6854410" y="5654524"/>
            <a:ext cx="748810" cy="430887"/>
          </a:xfrm>
          <a:prstGeom prst="rect">
            <a:avLst/>
          </a:prstGeom>
          <a:solidFill>
            <a:schemeClr val="bg1"/>
          </a:solidFill>
        </p:spPr>
        <p:txBody>
          <a:bodyPr wrap="square" rtlCol="0">
            <a:spAutoFit/>
          </a:bodyPr>
          <a:lstStyle/>
          <a:p>
            <a:r>
              <a:rPr lang="en-ZA" sz="1100" dirty="0"/>
              <a:t>Management</a:t>
            </a:r>
          </a:p>
        </p:txBody>
      </p:sp>
      <p:sp>
        <p:nvSpPr>
          <p:cNvPr id="20" name="TextBox 19"/>
          <p:cNvSpPr txBox="1"/>
          <p:nvPr/>
        </p:nvSpPr>
        <p:spPr>
          <a:xfrm>
            <a:off x="7774083" y="5650515"/>
            <a:ext cx="748810" cy="430887"/>
          </a:xfrm>
          <a:prstGeom prst="rect">
            <a:avLst/>
          </a:prstGeom>
          <a:solidFill>
            <a:schemeClr val="bg1"/>
          </a:solidFill>
        </p:spPr>
        <p:txBody>
          <a:bodyPr wrap="square" rtlCol="0">
            <a:spAutoFit/>
          </a:bodyPr>
          <a:lstStyle/>
          <a:p>
            <a:r>
              <a:rPr lang="en-ZA" sz="1100" dirty="0"/>
              <a:t>Public restroom</a:t>
            </a:r>
          </a:p>
        </p:txBody>
      </p:sp>
      <p:sp>
        <p:nvSpPr>
          <p:cNvPr id="21" name="TextBox 20"/>
          <p:cNvSpPr txBox="1"/>
          <p:nvPr/>
        </p:nvSpPr>
        <p:spPr>
          <a:xfrm>
            <a:off x="8689515" y="5654524"/>
            <a:ext cx="748810" cy="430887"/>
          </a:xfrm>
          <a:prstGeom prst="rect">
            <a:avLst/>
          </a:prstGeom>
          <a:solidFill>
            <a:schemeClr val="bg1"/>
          </a:solidFill>
        </p:spPr>
        <p:txBody>
          <a:bodyPr wrap="square" rtlCol="0">
            <a:spAutoFit/>
          </a:bodyPr>
          <a:lstStyle/>
          <a:p>
            <a:r>
              <a:rPr lang="en-ZA" sz="1100" dirty="0"/>
              <a:t>OHS</a:t>
            </a:r>
          </a:p>
          <a:p>
            <a:r>
              <a:rPr lang="en-ZA" sz="1100" dirty="0"/>
              <a:t> clinic</a:t>
            </a:r>
          </a:p>
        </p:txBody>
      </p:sp>
      <p:sp>
        <p:nvSpPr>
          <p:cNvPr id="22" name="TextBox 21"/>
          <p:cNvSpPr txBox="1"/>
          <p:nvPr/>
        </p:nvSpPr>
        <p:spPr>
          <a:xfrm>
            <a:off x="9590444" y="5654523"/>
            <a:ext cx="748810" cy="430887"/>
          </a:xfrm>
          <a:prstGeom prst="rect">
            <a:avLst/>
          </a:prstGeom>
          <a:solidFill>
            <a:schemeClr val="bg1"/>
          </a:solidFill>
        </p:spPr>
        <p:txBody>
          <a:bodyPr wrap="square" rtlCol="0">
            <a:spAutoFit/>
          </a:bodyPr>
          <a:lstStyle/>
          <a:p>
            <a:r>
              <a:rPr lang="en-ZA" sz="1100" dirty="0"/>
              <a:t>Netcafe</a:t>
            </a:r>
          </a:p>
          <a:p>
            <a:endParaRPr lang="en-ZA" sz="1100" dirty="0"/>
          </a:p>
        </p:txBody>
      </p:sp>
      <p:sp>
        <p:nvSpPr>
          <p:cNvPr id="7" name="TextBox 6"/>
          <p:cNvSpPr txBox="1"/>
          <p:nvPr/>
        </p:nvSpPr>
        <p:spPr>
          <a:xfrm>
            <a:off x="654961" y="3991487"/>
            <a:ext cx="293779" cy="369332"/>
          </a:xfrm>
          <a:prstGeom prst="rect">
            <a:avLst/>
          </a:prstGeom>
          <a:noFill/>
        </p:spPr>
        <p:txBody>
          <a:bodyPr wrap="square" rtlCol="0">
            <a:spAutoFit/>
          </a:bodyPr>
          <a:lstStyle/>
          <a:p>
            <a:r>
              <a:rPr lang="en-ZA" dirty="0"/>
              <a:t>2</a:t>
            </a:r>
          </a:p>
        </p:txBody>
      </p:sp>
      <p:sp>
        <p:nvSpPr>
          <p:cNvPr id="23" name="TextBox 22"/>
          <p:cNvSpPr txBox="1"/>
          <p:nvPr/>
        </p:nvSpPr>
        <p:spPr>
          <a:xfrm>
            <a:off x="675784" y="3181501"/>
            <a:ext cx="293779" cy="369332"/>
          </a:xfrm>
          <a:prstGeom prst="rect">
            <a:avLst/>
          </a:prstGeom>
          <a:noFill/>
        </p:spPr>
        <p:txBody>
          <a:bodyPr wrap="square" rtlCol="0">
            <a:spAutoFit/>
          </a:bodyPr>
          <a:lstStyle/>
          <a:p>
            <a:r>
              <a:rPr lang="en-ZA" dirty="0"/>
              <a:t>3</a:t>
            </a:r>
          </a:p>
        </p:txBody>
      </p:sp>
      <p:sp>
        <p:nvSpPr>
          <p:cNvPr id="24" name="TextBox 23"/>
          <p:cNvSpPr txBox="1"/>
          <p:nvPr/>
        </p:nvSpPr>
        <p:spPr>
          <a:xfrm>
            <a:off x="654960" y="2283909"/>
            <a:ext cx="293779" cy="369332"/>
          </a:xfrm>
          <a:prstGeom prst="rect">
            <a:avLst/>
          </a:prstGeom>
          <a:noFill/>
        </p:spPr>
        <p:txBody>
          <a:bodyPr wrap="square" rtlCol="0">
            <a:spAutoFit/>
          </a:bodyPr>
          <a:lstStyle/>
          <a:p>
            <a:r>
              <a:rPr lang="en-ZA" dirty="0"/>
              <a:t>4</a:t>
            </a:r>
          </a:p>
        </p:txBody>
      </p:sp>
      <p:sp>
        <p:nvSpPr>
          <p:cNvPr id="25" name="TextBox 24"/>
          <p:cNvSpPr txBox="1"/>
          <p:nvPr/>
        </p:nvSpPr>
        <p:spPr>
          <a:xfrm>
            <a:off x="668890" y="4844807"/>
            <a:ext cx="293779" cy="369332"/>
          </a:xfrm>
          <a:prstGeom prst="rect">
            <a:avLst/>
          </a:prstGeom>
          <a:noFill/>
        </p:spPr>
        <p:txBody>
          <a:bodyPr wrap="square" rtlCol="0">
            <a:spAutoFit/>
          </a:bodyPr>
          <a:lstStyle/>
          <a:p>
            <a:r>
              <a:rPr lang="en-ZA" dirty="0"/>
              <a:t>1</a:t>
            </a:r>
          </a:p>
        </p:txBody>
      </p:sp>
      <p:sp>
        <p:nvSpPr>
          <p:cNvPr id="26" name="TextBox 25"/>
          <p:cNvSpPr txBox="1"/>
          <p:nvPr/>
        </p:nvSpPr>
        <p:spPr>
          <a:xfrm>
            <a:off x="671711" y="5666252"/>
            <a:ext cx="293779" cy="369332"/>
          </a:xfrm>
          <a:prstGeom prst="rect">
            <a:avLst/>
          </a:prstGeom>
          <a:noFill/>
        </p:spPr>
        <p:txBody>
          <a:bodyPr wrap="square" rtlCol="0">
            <a:spAutoFit/>
          </a:bodyPr>
          <a:lstStyle/>
          <a:p>
            <a:r>
              <a:rPr lang="en-ZA" dirty="0"/>
              <a:t>G</a:t>
            </a:r>
          </a:p>
        </p:txBody>
      </p:sp>
      <p:sp>
        <p:nvSpPr>
          <p:cNvPr id="27" name="Rectangle 26"/>
          <p:cNvSpPr/>
          <p:nvPr/>
        </p:nvSpPr>
        <p:spPr>
          <a:xfrm>
            <a:off x="1161576" y="1306595"/>
            <a:ext cx="9597371" cy="5730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TextBox 27"/>
          <p:cNvSpPr txBox="1"/>
          <p:nvPr/>
        </p:nvSpPr>
        <p:spPr>
          <a:xfrm>
            <a:off x="675783" y="1509646"/>
            <a:ext cx="293779" cy="369332"/>
          </a:xfrm>
          <a:prstGeom prst="rect">
            <a:avLst/>
          </a:prstGeom>
          <a:noFill/>
        </p:spPr>
        <p:txBody>
          <a:bodyPr wrap="square" rtlCol="0">
            <a:spAutoFit/>
          </a:bodyPr>
          <a:lstStyle/>
          <a:p>
            <a:r>
              <a:rPr lang="en-ZA" dirty="0"/>
              <a:t>R</a:t>
            </a:r>
          </a:p>
        </p:txBody>
      </p:sp>
      <p:sp>
        <p:nvSpPr>
          <p:cNvPr id="29" name="TextBox 28"/>
          <p:cNvSpPr txBox="1"/>
          <p:nvPr/>
        </p:nvSpPr>
        <p:spPr>
          <a:xfrm>
            <a:off x="5185966" y="4800889"/>
            <a:ext cx="748810" cy="430887"/>
          </a:xfrm>
          <a:prstGeom prst="rect">
            <a:avLst/>
          </a:prstGeom>
          <a:solidFill>
            <a:schemeClr val="bg1"/>
          </a:solidFill>
        </p:spPr>
        <p:txBody>
          <a:bodyPr wrap="square" rtlCol="0">
            <a:spAutoFit/>
          </a:bodyPr>
          <a:lstStyle/>
          <a:p>
            <a:r>
              <a:rPr lang="en-ZA" sz="1100" dirty="0"/>
              <a:t>Surgical Stores</a:t>
            </a:r>
          </a:p>
        </p:txBody>
      </p:sp>
      <p:sp>
        <p:nvSpPr>
          <p:cNvPr id="30" name="TextBox 29"/>
          <p:cNvSpPr txBox="1"/>
          <p:nvPr/>
        </p:nvSpPr>
        <p:spPr>
          <a:xfrm>
            <a:off x="4213929" y="4800890"/>
            <a:ext cx="748810" cy="430887"/>
          </a:xfrm>
          <a:prstGeom prst="rect">
            <a:avLst/>
          </a:prstGeom>
          <a:solidFill>
            <a:schemeClr val="bg1"/>
          </a:solidFill>
        </p:spPr>
        <p:txBody>
          <a:bodyPr wrap="square" rtlCol="0">
            <a:spAutoFit/>
          </a:bodyPr>
          <a:lstStyle/>
          <a:p>
            <a:r>
              <a:rPr lang="en-ZA" sz="1100" dirty="0"/>
              <a:t>Ampath</a:t>
            </a:r>
          </a:p>
          <a:p>
            <a:endParaRPr lang="en-ZA" sz="1100" dirty="0"/>
          </a:p>
        </p:txBody>
      </p:sp>
      <p:sp>
        <p:nvSpPr>
          <p:cNvPr id="31" name="TextBox 30"/>
          <p:cNvSpPr txBox="1"/>
          <p:nvPr/>
        </p:nvSpPr>
        <p:spPr>
          <a:xfrm>
            <a:off x="3158275" y="4793742"/>
            <a:ext cx="748810" cy="430887"/>
          </a:xfrm>
          <a:prstGeom prst="rect">
            <a:avLst/>
          </a:prstGeom>
          <a:solidFill>
            <a:schemeClr val="bg1"/>
          </a:solidFill>
        </p:spPr>
        <p:txBody>
          <a:bodyPr wrap="square" rtlCol="0">
            <a:spAutoFit/>
          </a:bodyPr>
          <a:lstStyle/>
          <a:p>
            <a:r>
              <a:rPr lang="en-ZA" sz="1100" dirty="0"/>
              <a:t>Doctors Suites A</a:t>
            </a:r>
          </a:p>
        </p:txBody>
      </p:sp>
      <p:sp>
        <p:nvSpPr>
          <p:cNvPr id="32" name="TextBox 31"/>
          <p:cNvSpPr txBox="1"/>
          <p:nvPr/>
        </p:nvSpPr>
        <p:spPr>
          <a:xfrm>
            <a:off x="2336847" y="4776319"/>
            <a:ext cx="748810" cy="430887"/>
          </a:xfrm>
          <a:prstGeom prst="rect">
            <a:avLst/>
          </a:prstGeom>
          <a:solidFill>
            <a:schemeClr val="accent4">
              <a:lumMod val="60000"/>
              <a:lumOff val="40000"/>
            </a:schemeClr>
          </a:solidFill>
        </p:spPr>
        <p:txBody>
          <a:bodyPr wrap="square" rtlCol="0">
            <a:spAutoFit/>
          </a:bodyPr>
          <a:lstStyle/>
          <a:p>
            <a:r>
              <a:rPr lang="en-ZA" sz="1100" dirty="0"/>
              <a:t>PICU</a:t>
            </a:r>
          </a:p>
          <a:p>
            <a:endParaRPr lang="en-ZA" sz="1100" dirty="0"/>
          </a:p>
        </p:txBody>
      </p:sp>
      <p:sp>
        <p:nvSpPr>
          <p:cNvPr id="33" name="TextBox 32"/>
          <p:cNvSpPr txBox="1"/>
          <p:nvPr/>
        </p:nvSpPr>
        <p:spPr>
          <a:xfrm>
            <a:off x="1444525" y="4781945"/>
            <a:ext cx="748810" cy="430887"/>
          </a:xfrm>
          <a:prstGeom prst="rect">
            <a:avLst/>
          </a:prstGeom>
          <a:solidFill>
            <a:schemeClr val="bg1"/>
          </a:solidFill>
        </p:spPr>
        <p:txBody>
          <a:bodyPr wrap="square" rtlCol="0">
            <a:spAutoFit/>
          </a:bodyPr>
          <a:lstStyle/>
          <a:p>
            <a:r>
              <a:rPr lang="en-ZA" sz="1100" dirty="0"/>
              <a:t>Paeds Ward</a:t>
            </a:r>
          </a:p>
        </p:txBody>
      </p:sp>
      <p:sp>
        <p:nvSpPr>
          <p:cNvPr id="34" name="TextBox 33"/>
          <p:cNvSpPr txBox="1"/>
          <p:nvPr/>
        </p:nvSpPr>
        <p:spPr>
          <a:xfrm>
            <a:off x="6360302" y="4789620"/>
            <a:ext cx="748810" cy="430887"/>
          </a:xfrm>
          <a:prstGeom prst="rect">
            <a:avLst/>
          </a:prstGeom>
          <a:solidFill>
            <a:schemeClr val="accent4">
              <a:lumMod val="60000"/>
              <a:lumOff val="40000"/>
            </a:schemeClr>
          </a:solidFill>
        </p:spPr>
        <p:txBody>
          <a:bodyPr wrap="square" rtlCol="0">
            <a:spAutoFit/>
          </a:bodyPr>
          <a:lstStyle/>
          <a:p>
            <a:r>
              <a:rPr lang="en-ZA" sz="1100" dirty="0"/>
              <a:t>NRC</a:t>
            </a:r>
            <a:br>
              <a:rPr lang="en-ZA" sz="1100" dirty="0"/>
            </a:br>
            <a:endParaRPr lang="en-ZA" sz="1100" dirty="0"/>
          </a:p>
        </p:txBody>
      </p:sp>
      <p:sp>
        <p:nvSpPr>
          <p:cNvPr id="36" name="TextBox 35"/>
          <p:cNvSpPr txBox="1"/>
          <p:nvPr/>
        </p:nvSpPr>
        <p:spPr>
          <a:xfrm>
            <a:off x="7620634" y="4800890"/>
            <a:ext cx="748810" cy="430887"/>
          </a:xfrm>
          <a:prstGeom prst="rect">
            <a:avLst/>
          </a:prstGeom>
          <a:solidFill>
            <a:schemeClr val="bg1"/>
          </a:solidFill>
        </p:spPr>
        <p:txBody>
          <a:bodyPr wrap="square" rtlCol="0">
            <a:spAutoFit/>
          </a:bodyPr>
          <a:lstStyle/>
          <a:p>
            <a:r>
              <a:rPr lang="en-ZA" sz="1100" dirty="0"/>
              <a:t>Public Restroom</a:t>
            </a:r>
          </a:p>
        </p:txBody>
      </p:sp>
      <p:sp>
        <p:nvSpPr>
          <p:cNvPr id="37" name="TextBox 36"/>
          <p:cNvSpPr txBox="1"/>
          <p:nvPr/>
        </p:nvSpPr>
        <p:spPr>
          <a:xfrm>
            <a:off x="8841634" y="4789620"/>
            <a:ext cx="748810" cy="430887"/>
          </a:xfrm>
          <a:prstGeom prst="rect">
            <a:avLst/>
          </a:prstGeom>
          <a:solidFill>
            <a:schemeClr val="bg1"/>
          </a:solidFill>
        </p:spPr>
        <p:txBody>
          <a:bodyPr wrap="square" rtlCol="0">
            <a:spAutoFit/>
          </a:bodyPr>
          <a:lstStyle/>
          <a:p>
            <a:r>
              <a:rPr lang="en-ZA" sz="1100" dirty="0"/>
              <a:t>Doctors Suites C</a:t>
            </a:r>
          </a:p>
        </p:txBody>
      </p:sp>
      <p:sp>
        <p:nvSpPr>
          <p:cNvPr id="38" name="TextBox 37"/>
          <p:cNvSpPr txBox="1"/>
          <p:nvPr/>
        </p:nvSpPr>
        <p:spPr>
          <a:xfrm>
            <a:off x="5410963" y="3895142"/>
            <a:ext cx="748810" cy="430887"/>
          </a:xfrm>
          <a:prstGeom prst="rect">
            <a:avLst/>
          </a:prstGeom>
          <a:solidFill>
            <a:schemeClr val="bg1"/>
          </a:solidFill>
        </p:spPr>
        <p:txBody>
          <a:bodyPr wrap="square" rtlCol="0">
            <a:spAutoFit/>
          </a:bodyPr>
          <a:lstStyle/>
          <a:p>
            <a:r>
              <a:rPr lang="en-ZA" sz="1100" dirty="0"/>
              <a:t>Pathcare</a:t>
            </a:r>
          </a:p>
          <a:p>
            <a:endParaRPr lang="en-ZA" sz="1100" dirty="0"/>
          </a:p>
        </p:txBody>
      </p:sp>
      <p:sp>
        <p:nvSpPr>
          <p:cNvPr id="39" name="TextBox 38"/>
          <p:cNvSpPr txBox="1"/>
          <p:nvPr/>
        </p:nvSpPr>
        <p:spPr>
          <a:xfrm>
            <a:off x="4051950" y="3927125"/>
            <a:ext cx="748810" cy="430887"/>
          </a:xfrm>
          <a:prstGeom prst="rect">
            <a:avLst/>
          </a:prstGeom>
          <a:solidFill>
            <a:schemeClr val="bg1"/>
          </a:solidFill>
        </p:spPr>
        <p:txBody>
          <a:bodyPr wrap="square" rtlCol="0">
            <a:spAutoFit/>
          </a:bodyPr>
          <a:lstStyle/>
          <a:p>
            <a:r>
              <a:rPr lang="en-ZA" sz="1100" dirty="0"/>
              <a:t>Doctors suites A</a:t>
            </a:r>
          </a:p>
        </p:txBody>
      </p:sp>
      <p:sp>
        <p:nvSpPr>
          <p:cNvPr id="40" name="TextBox 39"/>
          <p:cNvSpPr txBox="1"/>
          <p:nvPr/>
        </p:nvSpPr>
        <p:spPr>
          <a:xfrm>
            <a:off x="3125696" y="3910126"/>
            <a:ext cx="748810" cy="430887"/>
          </a:xfrm>
          <a:prstGeom prst="rect">
            <a:avLst/>
          </a:prstGeom>
          <a:solidFill>
            <a:schemeClr val="bg1"/>
          </a:solidFill>
        </p:spPr>
        <p:txBody>
          <a:bodyPr wrap="square" rtlCol="0">
            <a:spAutoFit/>
          </a:bodyPr>
          <a:lstStyle/>
          <a:p>
            <a:r>
              <a:rPr lang="en-ZA" sz="1100" dirty="0"/>
              <a:t>Linen holding</a:t>
            </a:r>
          </a:p>
        </p:txBody>
      </p:sp>
      <p:sp>
        <p:nvSpPr>
          <p:cNvPr id="41" name="TextBox 40"/>
          <p:cNvSpPr txBox="1"/>
          <p:nvPr/>
        </p:nvSpPr>
        <p:spPr>
          <a:xfrm>
            <a:off x="2213894" y="3914212"/>
            <a:ext cx="748810" cy="430887"/>
          </a:xfrm>
          <a:prstGeom prst="rect">
            <a:avLst/>
          </a:prstGeom>
          <a:solidFill>
            <a:schemeClr val="accent4">
              <a:lumMod val="60000"/>
              <a:lumOff val="40000"/>
            </a:schemeClr>
          </a:solidFill>
        </p:spPr>
        <p:txBody>
          <a:bodyPr wrap="square" rtlCol="0">
            <a:spAutoFit/>
          </a:bodyPr>
          <a:lstStyle/>
          <a:p>
            <a:r>
              <a:rPr lang="en-ZA" sz="1100" dirty="0"/>
              <a:t>Oncology Day ward</a:t>
            </a:r>
          </a:p>
        </p:txBody>
      </p:sp>
      <p:sp>
        <p:nvSpPr>
          <p:cNvPr id="42" name="TextBox 41"/>
          <p:cNvSpPr txBox="1"/>
          <p:nvPr/>
        </p:nvSpPr>
        <p:spPr>
          <a:xfrm>
            <a:off x="1409033" y="3911003"/>
            <a:ext cx="748810" cy="430887"/>
          </a:xfrm>
          <a:prstGeom prst="rect">
            <a:avLst/>
          </a:prstGeom>
          <a:solidFill>
            <a:schemeClr val="bg1"/>
          </a:solidFill>
        </p:spPr>
        <p:txBody>
          <a:bodyPr wrap="square" rtlCol="0">
            <a:spAutoFit/>
          </a:bodyPr>
          <a:lstStyle/>
          <a:p>
            <a:r>
              <a:rPr lang="en-ZA" sz="1100" dirty="0"/>
              <a:t>General</a:t>
            </a:r>
          </a:p>
          <a:p>
            <a:r>
              <a:rPr lang="en-ZA" sz="1100" dirty="0"/>
              <a:t>Ward</a:t>
            </a:r>
          </a:p>
        </p:txBody>
      </p:sp>
      <p:sp>
        <p:nvSpPr>
          <p:cNvPr id="43" name="TextBox 42"/>
          <p:cNvSpPr txBox="1"/>
          <p:nvPr/>
        </p:nvSpPr>
        <p:spPr>
          <a:xfrm>
            <a:off x="7542943" y="3887994"/>
            <a:ext cx="748810" cy="430887"/>
          </a:xfrm>
          <a:prstGeom prst="rect">
            <a:avLst/>
          </a:prstGeom>
          <a:solidFill>
            <a:schemeClr val="bg1"/>
          </a:solidFill>
        </p:spPr>
        <p:txBody>
          <a:bodyPr wrap="square" rtlCol="0">
            <a:spAutoFit/>
          </a:bodyPr>
          <a:lstStyle/>
          <a:p>
            <a:r>
              <a:rPr lang="en-ZA" sz="1100" dirty="0"/>
              <a:t>Public Restroom</a:t>
            </a:r>
          </a:p>
        </p:txBody>
      </p:sp>
      <p:sp>
        <p:nvSpPr>
          <p:cNvPr id="44" name="TextBox 43"/>
          <p:cNvSpPr txBox="1"/>
          <p:nvPr/>
        </p:nvSpPr>
        <p:spPr>
          <a:xfrm>
            <a:off x="8819580" y="3867994"/>
            <a:ext cx="748810" cy="430887"/>
          </a:xfrm>
          <a:prstGeom prst="rect">
            <a:avLst/>
          </a:prstGeom>
          <a:solidFill>
            <a:schemeClr val="bg1"/>
          </a:solidFill>
        </p:spPr>
        <p:txBody>
          <a:bodyPr wrap="square" rtlCol="0">
            <a:spAutoFit/>
          </a:bodyPr>
          <a:lstStyle/>
          <a:p>
            <a:r>
              <a:rPr lang="en-ZA" sz="1100" dirty="0"/>
              <a:t>Doctors suites C</a:t>
            </a:r>
          </a:p>
        </p:txBody>
      </p:sp>
      <p:sp>
        <p:nvSpPr>
          <p:cNvPr id="45" name="TextBox 44"/>
          <p:cNvSpPr txBox="1"/>
          <p:nvPr/>
        </p:nvSpPr>
        <p:spPr>
          <a:xfrm>
            <a:off x="1311662" y="3055257"/>
            <a:ext cx="748810" cy="430887"/>
          </a:xfrm>
          <a:prstGeom prst="rect">
            <a:avLst/>
          </a:prstGeom>
          <a:solidFill>
            <a:schemeClr val="bg1"/>
          </a:solidFill>
        </p:spPr>
        <p:txBody>
          <a:bodyPr wrap="square" rtlCol="0">
            <a:spAutoFit/>
          </a:bodyPr>
          <a:lstStyle/>
          <a:p>
            <a:r>
              <a:rPr lang="en-ZA" sz="1100" dirty="0"/>
              <a:t>Cath lab</a:t>
            </a:r>
          </a:p>
          <a:p>
            <a:endParaRPr lang="en-ZA" sz="1100" dirty="0"/>
          </a:p>
        </p:txBody>
      </p:sp>
      <p:sp>
        <p:nvSpPr>
          <p:cNvPr id="46" name="TextBox 45"/>
          <p:cNvSpPr txBox="1"/>
          <p:nvPr/>
        </p:nvSpPr>
        <p:spPr>
          <a:xfrm>
            <a:off x="5056218" y="3081845"/>
            <a:ext cx="748810" cy="430887"/>
          </a:xfrm>
          <a:prstGeom prst="rect">
            <a:avLst/>
          </a:prstGeom>
          <a:solidFill>
            <a:schemeClr val="bg1"/>
          </a:solidFill>
        </p:spPr>
        <p:txBody>
          <a:bodyPr wrap="square" rtlCol="0">
            <a:spAutoFit/>
          </a:bodyPr>
          <a:lstStyle/>
          <a:p>
            <a:r>
              <a:rPr lang="en-ZA" sz="1100" dirty="0"/>
              <a:t>Theatre</a:t>
            </a:r>
          </a:p>
          <a:p>
            <a:r>
              <a:rPr lang="en-ZA" sz="1100" dirty="0"/>
              <a:t>Recovery</a:t>
            </a:r>
          </a:p>
        </p:txBody>
      </p:sp>
      <p:sp>
        <p:nvSpPr>
          <p:cNvPr id="47" name="TextBox 46"/>
          <p:cNvSpPr txBox="1"/>
          <p:nvPr/>
        </p:nvSpPr>
        <p:spPr>
          <a:xfrm>
            <a:off x="4126643" y="3083711"/>
            <a:ext cx="748810" cy="430887"/>
          </a:xfrm>
          <a:prstGeom prst="rect">
            <a:avLst/>
          </a:prstGeom>
          <a:solidFill>
            <a:schemeClr val="bg1"/>
          </a:solidFill>
        </p:spPr>
        <p:txBody>
          <a:bodyPr wrap="square" rtlCol="0">
            <a:spAutoFit/>
          </a:bodyPr>
          <a:lstStyle/>
          <a:p>
            <a:r>
              <a:rPr lang="en-ZA" sz="1100" dirty="0"/>
              <a:t>Theatre 1-6</a:t>
            </a:r>
          </a:p>
        </p:txBody>
      </p:sp>
      <p:sp>
        <p:nvSpPr>
          <p:cNvPr id="48" name="TextBox 47"/>
          <p:cNvSpPr txBox="1"/>
          <p:nvPr/>
        </p:nvSpPr>
        <p:spPr>
          <a:xfrm>
            <a:off x="3189808" y="3044250"/>
            <a:ext cx="748810" cy="430887"/>
          </a:xfrm>
          <a:prstGeom prst="rect">
            <a:avLst/>
          </a:prstGeom>
          <a:solidFill>
            <a:schemeClr val="bg1"/>
          </a:solidFill>
        </p:spPr>
        <p:txBody>
          <a:bodyPr wrap="square" rtlCol="0">
            <a:spAutoFit/>
          </a:bodyPr>
          <a:lstStyle/>
          <a:p>
            <a:r>
              <a:rPr lang="en-ZA" sz="1100" dirty="0"/>
              <a:t>CSSD</a:t>
            </a:r>
          </a:p>
          <a:p>
            <a:endParaRPr lang="en-ZA" sz="1100" dirty="0"/>
          </a:p>
        </p:txBody>
      </p:sp>
      <p:sp>
        <p:nvSpPr>
          <p:cNvPr id="49" name="TextBox 48"/>
          <p:cNvSpPr txBox="1"/>
          <p:nvPr/>
        </p:nvSpPr>
        <p:spPr>
          <a:xfrm>
            <a:off x="2215549" y="3070016"/>
            <a:ext cx="748810" cy="430887"/>
          </a:xfrm>
          <a:prstGeom prst="rect">
            <a:avLst/>
          </a:prstGeom>
          <a:solidFill>
            <a:schemeClr val="accent4">
              <a:lumMod val="60000"/>
              <a:lumOff val="40000"/>
            </a:schemeClr>
          </a:solidFill>
        </p:spPr>
        <p:txBody>
          <a:bodyPr wrap="square" rtlCol="0">
            <a:spAutoFit/>
          </a:bodyPr>
          <a:lstStyle/>
          <a:p>
            <a:r>
              <a:rPr lang="en-ZA" sz="1100" dirty="0"/>
              <a:t>AICU</a:t>
            </a:r>
          </a:p>
          <a:p>
            <a:endParaRPr lang="en-ZA" sz="1100" dirty="0"/>
          </a:p>
        </p:txBody>
      </p:sp>
      <p:sp>
        <p:nvSpPr>
          <p:cNvPr id="50" name="TextBox 49"/>
          <p:cNvSpPr txBox="1"/>
          <p:nvPr/>
        </p:nvSpPr>
        <p:spPr>
          <a:xfrm>
            <a:off x="6000965" y="3044249"/>
            <a:ext cx="748810" cy="430887"/>
          </a:xfrm>
          <a:prstGeom prst="rect">
            <a:avLst/>
          </a:prstGeom>
          <a:solidFill>
            <a:schemeClr val="bg1"/>
          </a:solidFill>
        </p:spPr>
        <p:txBody>
          <a:bodyPr wrap="square" rtlCol="0">
            <a:spAutoFit/>
          </a:bodyPr>
          <a:lstStyle/>
          <a:p>
            <a:r>
              <a:rPr lang="en-ZA" sz="1100" dirty="0"/>
              <a:t>Theatre kitchen</a:t>
            </a:r>
          </a:p>
        </p:txBody>
      </p:sp>
      <p:sp>
        <p:nvSpPr>
          <p:cNvPr id="51" name="TextBox 50"/>
          <p:cNvSpPr txBox="1"/>
          <p:nvPr/>
        </p:nvSpPr>
        <p:spPr>
          <a:xfrm>
            <a:off x="6941311" y="3038952"/>
            <a:ext cx="748810" cy="430887"/>
          </a:xfrm>
          <a:prstGeom prst="rect">
            <a:avLst/>
          </a:prstGeom>
          <a:solidFill>
            <a:schemeClr val="bg1"/>
          </a:solidFill>
        </p:spPr>
        <p:txBody>
          <a:bodyPr wrap="square" rtlCol="0">
            <a:spAutoFit/>
          </a:bodyPr>
          <a:lstStyle/>
          <a:p>
            <a:r>
              <a:rPr lang="en-ZA" sz="1100" dirty="0"/>
              <a:t>Surgical ward</a:t>
            </a:r>
          </a:p>
        </p:txBody>
      </p:sp>
      <p:sp>
        <p:nvSpPr>
          <p:cNvPr id="52" name="TextBox 51"/>
          <p:cNvSpPr txBox="1"/>
          <p:nvPr/>
        </p:nvSpPr>
        <p:spPr>
          <a:xfrm>
            <a:off x="7757298" y="3049215"/>
            <a:ext cx="748810" cy="430887"/>
          </a:xfrm>
          <a:prstGeom prst="rect">
            <a:avLst/>
          </a:prstGeom>
          <a:solidFill>
            <a:schemeClr val="bg1"/>
          </a:solidFill>
        </p:spPr>
        <p:txBody>
          <a:bodyPr wrap="square" rtlCol="0">
            <a:spAutoFit/>
          </a:bodyPr>
          <a:lstStyle/>
          <a:p>
            <a:r>
              <a:rPr lang="en-ZA" sz="1100" dirty="0"/>
              <a:t>Surgical HC</a:t>
            </a:r>
          </a:p>
        </p:txBody>
      </p:sp>
      <p:sp>
        <p:nvSpPr>
          <p:cNvPr id="53" name="TextBox 52"/>
          <p:cNvSpPr txBox="1"/>
          <p:nvPr/>
        </p:nvSpPr>
        <p:spPr>
          <a:xfrm>
            <a:off x="8656895" y="3062514"/>
            <a:ext cx="748810" cy="430887"/>
          </a:xfrm>
          <a:prstGeom prst="rect">
            <a:avLst/>
          </a:prstGeom>
          <a:solidFill>
            <a:schemeClr val="bg1"/>
          </a:solidFill>
        </p:spPr>
        <p:txBody>
          <a:bodyPr wrap="square" rtlCol="0">
            <a:spAutoFit/>
          </a:bodyPr>
          <a:lstStyle/>
          <a:p>
            <a:r>
              <a:rPr lang="en-ZA" sz="1100" dirty="0"/>
              <a:t>GIT</a:t>
            </a:r>
          </a:p>
          <a:p>
            <a:endParaRPr lang="en-ZA" sz="1100" dirty="0"/>
          </a:p>
        </p:txBody>
      </p:sp>
      <p:sp>
        <p:nvSpPr>
          <p:cNvPr id="54" name="TextBox 53"/>
          <p:cNvSpPr txBox="1"/>
          <p:nvPr/>
        </p:nvSpPr>
        <p:spPr>
          <a:xfrm>
            <a:off x="9575214" y="3062514"/>
            <a:ext cx="748810" cy="430887"/>
          </a:xfrm>
          <a:prstGeom prst="rect">
            <a:avLst/>
          </a:prstGeom>
          <a:solidFill>
            <a:schemeClr val="bg1"/>
          </a:solidFill>
        </p:spPr>
        <p:txBody>
          <a:bodyPr wrap="square" rtlCol="0">
            <a:spAutoFit/>
          </a:bodyPr>
          <a:lstStyle/>
          <a:p>
            <a:r>
              <a:rPr lang="en-ZA" sz="1100" dirty="0"/>
              <a:t>Public Restroom</a:t>
            </a:r>
          </a:p>
        </p:txBody>
      </p:sp>
      <p:sp>
        <p:nvSpPr>
          <p:cNvPr id="55" name="TextBox 54"/>
          <p:cNvSpPr txBox="1"/>
          <p:nvPr/>
        </p:nvSpPr>
        <p:spPr>
          <a:xfrm>
            <a:off x="8070770" y="2179939"/>
            <a:ext cx="748810" cy="430887"/>
          </a:xfrm>
          <a:prstGeom prst="rect">
            <a:avLst/>
          </a:prstGeom>
          <a:solidFill>
            <a:schemeClr val="bg1"/>
          </a:solidFill>
        </p:spPr>
        <p:txBody>
          <a:bodyPr wrap="square" rtlCol="0">
            <a:spAutoFit/>
          </a:bodyPr>
          <a:lstStyle/>
          <a:p>
            <a:r>
              <a:rPr lang="en-ZA" sz="1100" dirty="0"/>
              <a:t>Public Restroom</a:t>
            </a:r>
          </a:p>
        </p:txBody>
      </p:sp>
      <p:sp>
        <p:nvSpPr>
          <p:cNvPr id="56" name="TextBox 55"/>
          <p:cNvSpPr txBox="1"/>
          <p:nvPr/>
        </p:nvSpPr>
        <p:spPr>
          <a:xfrm>
            <a:off x="2234458" y="2188171"/>
            <a:ext cx="748810" cy="430887"/>
          </a:xfrm>
          <a:prstGeom prst="rect">
            <a:avLst/>
          </a:prstGeom>
          <a:solidFill>
            <a:schemeClr val="bg1"/>
          </a:solidFill>
        </p:spPr>
        <p:txBody>
          <a:bodyPr wrap="square" rtlCol="0">
            <a:spAutoFit/>
          </a:bodyPr>
          <a:lstStyle/>
          <a:p>
            <a:r>
              <a:rPr lang="en-ZA" sz="1100" dirty="0"/>
              <a:t>Milk</a:t>
            </a:r>
          </a:p>
          <a:p>
            <a:r>
              <a:rPr lang="en-ZA" sz="1100" dirty="0"/>
              <a:t>Bank</a:t>
            </a:r>
          </a:p>
        </p:txBody>
      </p:sp>
      <p:sp>
        <p:nvSpPr>
          <p:cNvPr id="57" name="TextBox 56"/>
          <p:cNvSpPr txBox="1"/>
          <p:nvPr/>
        </p:nvSpPr>
        <p:spPr>
          <a:xfrm>
            <a:off x="9252515" y="2188168"/>
            <a:ext cx="748810" cy="430887"/>
          </a:xfrm>
          <a:prstGeom prst="rect">
            <a:avLst/>
          </a:prstGeom>
          <a:solidFill>
            <a:schemeClr val="bg1"/>
          </a:solidFill>
        </p:spPr>
        <p:txBody>
          <a:bodyPr wrap="square" rtlCol="0">
            <a:spAutoFit/>
          </a:bodyPr>
          <a:lstStyle/>
          <a:p>
            <a:r>
              <a:rPr lang="en-ZA" sz="1100" dirty="0"/>
              <a:t>Change</a:t>
            </a:r>
          </a:p>
          <a:p>
            <a:r>
              <a:rPr lang="en-ZA" sz="1100" dirty="0"/>
              <a:t>rooms</a:t>
            </a:r>
          </a:p>
        </p:txBody>
      </p:sp>
      <p:sp>
        <p:nvSpPr>
          <p:cNvPr id="58" name="TextBox 57"/>
          <p:cNvSpPr txBox="1"/>
          <p:nvPr/>
        </p:nvSpPr>
        <p:spPr>
          <a:xfrm>
            <a:off x="7098533" y="2193093"/>
            <a:ext cx="748810" cy="430887"/>
          </a:xfrm>
          <a:prstGeom prst="rect">
            <a:avLst/>
          </a:prstGeom>
          <a:solidFill>
            <a:schemeClr val="bg1"/>
          </a:solidFill>
        </p:spPr>
        <p:txBody>
          <a:bodyPr wrap="square" rtlCol="0">
            <a:spAutoFit/>
          </a:bodyPr>
          <a:lstStyle/>
          <a:p>
            <a:r>
              <a:rPr lang="en-ZA" sz="1100" dirty="0"/>
              <a:t>Night manager</a:t>
            </a:r>
          </a:p>
        </p:txBody>
      </p:sp>
      <p:sp>
        <p:nvSpPr>
          <p:cNvPr id="59" name="TextBox 58"/>
          <p:cNvSpPr txBox="1"/>
          <p:nvPr/>
        </p:nvSpPr>
        <p:spPr>
          <a:xfrm>
            <a:off x="6150800" y="2179090"/>
            <a:ext cx="748810" cy="430887"/>
          </a:xfrm>
          <a:prstGeom prst="rect">
            <a:avLst/>
          </a:prstGeom>
          <a:solidFill>
            <a:schemeClr val="accent4">
              <a:lumMod val="60000"/>
              <a:lumOff val="40000"/>
            </a:schemeClr>
          </a:solidFill>
        </p:spPr>
        <p:txBody>
          <a:bodyPr wrap="square" rtlCol="0">
            <a:spAutoFit/>
          </a:bodyPr>
          <a:lstStyle/>
          <a:p>
            <a:r>
              <a:rPr lang="en-ZA" sz="1100" dirty="0"/>
              <a:t>Medical </a:t>
            </a:r>
          </a:p>
          <a:p>
            <a:r>
              <a:rPr lang="en-ZA" sz="1100" dirty="0"/>
              <a:t>ward</a:t>
            </a:r>
          </a:p>
        </p:txBody>
      </p:sp>
      <p:sp>
        <p:nvSpPr>
          <p:cNvPr id="60" name="TextBox 59"/>
          <p:cNvSpPr txBox="1"/>
          <p:nvPr/>
        </p:nvSpPr>
        <p:spPr>
          <a:xfrm>
            <a:off x="3216445" y="2188170"/>
            <a:ext cx="748810" cy="430887"/>
          </a:xfrm>
          <a:prstGeom prst="rect">
            <a:avLst/>
          </a:prstGeom>
          <a:solidFill>
            <a:schemeClr val="bg1"/>
          </a:solidFill>
        </p:spPr>
        <p:txBody>
          <a:bodyPr wrap="square" rtlCol="0">
            <a:spAutoFit/>
          </a:bodyPr>
          <a:lstStyle/>
          <a:p>
            <a:r>
              <a:rPr lang="en-ZA" sz="1100" dirty="0"/>
              <a:t>Labour </a:t>
            </a:r>
          </a:p>
          <a:p>
            <a:r>
              <a:rPr lang="en-ZA" sz="1100" dirty="0"/>
              <a:t>ward</a:t>
            </a:r>
          </a:p>
        </p:txBody>
      </p:sp>
      <p:sp>
        <p:nvSpPr>
          <p:cNvPr id="61" name="TextBox 60"/>
          <p:cNvSpPr txBox="1"/>
          <p:nvPr/>
        </p:nvSpPr>
        <p:spPr>
          <a:xfrm>
            <a:off x="5127658" y="2179940"/>
            <a:ext cx="748810" cy="430887"/>
          </a:xfrm>
          <a:prstGeom prst="rect">
            <a:avLst/>
          </a:prstGeom>
          <a:solidFill>
            <a:schemeClr val="bg1"/>
          </a:solidFill>
        </p:spPr>
        <p:txBody>
          <a:bodyPr wrap="square" rtlCol="0">
            <a:spAutoFit/>
          </a:bodyPr>
          <a:lstStyle/>
          <a:p>
            <a:r>
              <a:rPr lang="en-ZA" sz="1100" dirty="0"/>
              <a:t>Maternity </a:t>
            </a:r>
          </a:p>
          <a:p>
            <a:r>
              <a:rPr lang="en-ZA" sz="1100" dirty="0"/>
              <a:t>Ward</a:t>
            </a:r>
          </a:p>
        </p:txBody>
      </p:sp>
      <p:sp>
        <p:nvSpPr>
          <p:cNvPr id="62" name="TextBox 61"/>
          <p:cNvSpPr txBox="1"/>
          <p:nvPr/>
        </p:nvSpPr>
        <p:spPr>
          <a:xfrm>
            <a:off x="1323612" y="2184667"/>
            <a:ext cx="748810" cy="430887"/>
          </a:xfrm>
          <a:prstGeom prst="rect">
            <a:avLst/>
          </a:prstGeom>
          <a:solidFill>
            <a:schemeClr val="accent4">
              <a:lumMod val="60000"/>
              <a:lumOff val="40000"/>
            </a:schemeClr>
          </a:solidFill>
        </p:spPr>
        <p:txBody>
          <a:bodyPr wrap="square" rtlCol="0">
            <a:spAutoFit/>
          </a:bodyPr>
          <a:lstStyle/>
          <a:p>
            <a:r>
              <a:rPr lang="en-ZA" sz="1100" dirty="0"/>
              <a:t>NICU</a:t>
            </a:r>
          </a:p>
          <a:p>
            <a:endParaRPr lang="en-ZA" sz="1100" dirty="0"/>
          </a:p>
        </p:txBody>
      </p:sp>
      <p:sp>
        <p:nvSpPr>
          <p:cNvPr id="63" name="TextBox 62"/>
          <p:cNvSpPr txBox="1"/>
          <p:nvPr/>
        </p:nvSpPr>
        <p:spPr>
          <a:xfrm>
            <a:off x="4148936" y="2188169"/>
            <a:ext cx="748810" cy="430887"/>
          </a:xfrm>
          <a:prstGeom prst="rect">
            <a:avLst/>
          </a:prstGeom>
          <a:solidFill>
            <a:schemeClr val="bg1"/>
          </a:solidFill>
        </p:spPr>
        <p:txBody>
          <a:bodyPr wrap="square" rtlCol="0">
            <a:spAutoFit/>
          </a:bodyPr>
          <a:lstStyle/>
          <a:p>
            <a:r>
              <a:rPr lang="en-ZA" sz="1100" dirty="0"/>
              <a:t>IT</a:t>
            </a:r>
          </a:p>
          <a:p>
            <a:r>
              <a:rPr lang="en-ZA" sz="1100" dirty="0"/>
              <a:t>Office </a:t>
            </a:r>
          </a:p>
        </p:txBody>
      </p:sp>
      <p:sp>
        <p:nvSpPr>
          <p:cNvPr id="64" name="TextBox 63"/>
          <p:cNvSpPr txBox="1"/>
          <p:nvPr/>
        </p:nvSpPr>
        <p:spPr>
          <a:xfrm>
            <a:off x="3125696" y="1377194"/>
            <a:ext cx="748810" cy="430887"/>
          </a:xfrm>
          <a:prstGeom prst="rect">
            <a:avLst/>
          </a:prstGeom>
          <a:solidFill>
            <a:schemeClr val="bg1"/>
          </a:solidFill>
          <a:ln>
            <a:solidFill>
              <a:srgbClr val="E6505B"/>
            </a:solidFill>
          </a:ln>
        </p:spPr>
        <p:txBody>
          <a:bodyPr wrap="square" rtlCol="0">
            <a:spAutoFit/>
          </a:bodyPr>
          <a:lstStyle/>
          <a:p>
            <a:r>
              <a:rPr lang="en-ZA" sz="1100" dirty="0"/>
              <a:t>Boiler 1</a:t>
            </a:r>
          </a:p>
          <a:p>
            <a:endParaRPr lang="en-ZA" sz="1100" dirty="0"/>
          </a:p>
        </p:txBody>
      </p:sp>
      <p:sp>
        <p:nvSpPr>
          <p:cNvPr id="65" name="TextBox 64"/>
          <p:cNvSpPr txBox="1"/>
          <p:nvPr/>
        </p:nvSpPr>
        <p:spPr>
          <a:xfrm>
            <a:off x="2125027" y="1369950"/>
            <a:ext cx="748810" cy="430887"/>
          </a:xfrm>
          <a:prstGeom prst="rect">
            <a:avLst/>
          </a:prstGeom>
          <a:solidFill>
            <a:schemeClr val="bg1"/>
          </a:solidFill>
          <a:ln>
            <a:solidFill>
              <a:srgbClr val="E6505B"/>
            </a:solidFill>
          </a:ln>
        </p:spPr>
        <p:txBody>
          <a:bodyPr wrap="square" rtlCol="0">
            <a:spAutoFit/>
          </a:bodyPr>
          <a:lstStyle/>
          <a:p>
            <a:r>
              <a:rPr lang="en-ZA" sz="1100" dirty="0"/>
              <a:t>Boiler 2</a:t>
            </a:r>
          </a:p>
          <a:p>
            <a:endParaRPr lang="en-ZA" sz="1100" dirty="0"/>
          </a:p>
        </p:txBody>
      </p:sp>
      <p:sp>
        <p:nvSpPr>
          <p:cNvPr id="66" name="TextBox 65"/>
          <p:cNvSpPr txBox="1"/>
          <p:nvPr/>
        </p:nvSpPr>
        <p:spPr>
          <a:xfrm>
            <a:off x="10799910" y="6078077"/>
            <a:ext cx="586710" cy="769441"/>
          </a:xfrm>
          <a:prstGeom prst="rect">
            <a:avLst/>
          </a:prstGeom>
          <a:solidFill>
            <a:schemeClr val="bg1"/>
          </a:solidFill>
          <a:ln>
            <a:solidFill>
              <a:schemeClr val="accent1"/>
            </a:solidFill>
          </a:ln>
        </p:spPr>
        <p:txBody>
          <a:bodyPr wrap="square" rtlCol="0">
            <a:spAutoFit/>
          </a:bodyPr>
          <a:lstStyle/>
          <a:p>
            <a:r>
              <a:rPr lang="en-ZA" sz="1100" dirty="0"/>
              <a:t>Water supply tank 1</a:t>
            </a:r>
          </a:p>
          <a:p>
            <a:endParaRPr lang="en-ZA" sz="1100" dirty="0"/>
          </a:p>
        </p:txBody>
      </p:sp>
      <p:sp>
        <p:nvSpPr>
          <p:cNvPr id="67" name="TextBox 66"/>
          <p:cNvSpPr txBox="1"/>
          <p:nvPr/>
        </p:nvSpPr>
        <p:spPr>
          <a:xfrm>
            <a:off x="11419748" y="6077065"/>
            <a:ext cx="586710" cy="769441"/>
          </a:xfrm>
          <a:prstGeom prst="rect">
            <a:avLst/>
          </a:prstGeom>
          <a:solidFill>
            <a:schemeClr val="bg1"/>
          </a:solidFill>
          <a:ln>
            <a:solidFill>
              <a:schemeClr val="accent1"/>
            </a:solidFill>
          </a:ln>
        </p:spPr>
        <p:txBody>
          <a:bodyPr wrap="square" rtlCol="0">
            <a:spAutoFit/>
          </a:bodyPr>
          <a:lstStyle/>
          <a:p>
            <a:r>
              <a:rPr lang="en-ZA" sz="1100" dirty="0"/>
              <a:t>Water supply tank 2</a:t>
            </a:r>
          </a:p>
          <a:p>
            <a:endParaRPr lang="en-ZA" sz="1100" dirty="0"/>
          </a:p>
        </p:txBody>
      </p:sp>
      <p:sp>
        <p:nvSpPr>
          <p:cNvPr id="2" name="Freeform 1"/>
          <p:cNvSpPr/>
          <p:nvPr/>
        </p:nvSpPr>
        <p:spPr>
          <a:xfrm>
            <a:off x="11202397" y="5214139"/>
            <a:ext cx="736030" cy="871272"/>
          </a:xfrm>
          <a:custGeom>
            <a:avLst/>
            <a:gdLst>
              <a:gd name="connsiteX0" fmla="*/ 0 w 792480"/>
              <a:gd name="connsiteY0" fmla="*/ 282602 h 282602"/>
              <a:gd name="connsiteX1" fmla="*/ 12192 w 792480"/>
              <a:gd name="connsiteY1" fmla="*/ 38762 h 282602"/>
              <a:gd name="connsiteX2" fmla="*/ 24384 w 792480"/>
              <a:gd name="connsiteY2" fmla="*/ 2186 h 282602"/>
              <a:gd name="connsiteX3" fmla="*/ 682752 w 792480"/>
              <a:gd name="connsiteY3" fmla="*/ 14378 h 282602"/>
              <a:gd name="connsiteX4" fmla="*/ 755904 w 792480"/>
              <a:gd name="connsiteY4" fmla="*/ 26570 h 282602"/>
              <a:gd name="connsiteX5" fmla="*/ 780288 w 792480"/>
              <a:gd name="connsiteY5" fmla="*/ 99722 h 282602"/>
              <a:gd name="connsiteX6" fmla="*/ 792480 w 792480"/>
              <a:gd name="connsiteY6" fmla="*/ 282602 h 28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480" h="282602">
                <a:moveTo>
                  <a:pt x="0" y="282602"/>
                </a:moveTo>
                <a:cubicBezTo>
                  <a:pt x="4064" y="201322"/>
                  <a:pt x="5142" y="119838"/>
                  <a:pt x="12192" y="38762"/>
                </a:cubicBezTo>
                <a:cubicBezTo>
                  <a:pt x="13305" y="25959"/>
                  <a:pt x="11541" y="2653"/>
                  <a:pt x="24384" y="2186"/>
                </a:cubicBezTo>
                <a:cubicBezTo>
                  <a:pt x="243733" y="-5790"/>
                  <a:pt x="463296" y="10314"/>
                  <a:pt x="682752" y="14378"/>
                </a:cubicBezTo>
                <a:cubicBezTo>
                  <a:pt x="707136" y="18442"/>
                  <a:pt x="737300" y="10292"/>
                  <a:pt x="755904" y="26570"/>
                </a:cubicBezTo>
                <a:cubicBezTo>
                  <a:pt x="775247" y="43496"/>
                  <a:pt x="780288" y="99722"/>
                  <a:pt x="780288" y="99722"/>
                </a:cubicBezTo>
                <a:lnTo>
                  <a:pt x="792480" y="282602"/>
                </a:lnTo>
              </a:path>
            </a:pathLst>
          </a:custGeom>
          <a:ln w="825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cxnSp>
        <p:nvCxnSpPr>
          <p:cNvPr id="74" name="Straight Arrow Connector 73"/>
          <p:cNvCxnSpPr/>
          <p:nvPr/>
        </p:nvCxnSpPr>
        <p:spPr>
          <a:xfrm flipH="1">
            <a:off x="3874506" y="1694312"/>
            <a:ext cx="7517531" cy="0"/>
          </a:xfrm>
          <a:prstGeom prst="straightConnector1">
            <a:avLst/>
          </a:prstGeom>
          <a:ln w="920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11399797" y="1648593"/>
            <a:ext cx="7008" cy="3565545"/>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2873837" y="1648593"/>
            <a:ext cx="251859" cy="0"/>
          </a:xfrm>
          <a:prstGeom prst="line">
            <a:avLst/>
          </a:prstGeom>
          <a:ln w="603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1210301" y="1693842"/>
            <a:ext cx="910846" cy="470"/>
          </a:xfrm>
          <a:prstGeom prst="line">
            <a:avLst/>
          </a:prstGeom>
          <a:ln w="47625">
            <a:solidFill>
              <a:srgbClr val="E6505B"/>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endCxn id="6" idx="1"/>
          </p:cNvCxnSpPr>
          <p:nvPr/>
        </p:nvCxnSpPr>
        <p:spPr>
          <a:xfrm>
            <a:off x="1221421" y="1694312"/>
            <a:ext cx="40962" cy="4175659"/>
          </a:xfrm>
          <a:prstGeom prst="line">
            <a:avLst/>
          </a:prstGeom>
          <a:ln w="44450">
            <a:solidFill>
              <a:srgbClr val="E6505B">
                <a:alpha val="49000"/>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endCxn id="13" idx="3"/>
          </p:cNvCxnSpPr>
          <p:nvPr/>
        </p:nvCxnSpPr>
        <p:spPr>
          <a:xfrm>
            <a:off x="1229079" y="2401021"/>
            <a:ext cx="9520382" cy="525"/>
          </a:xfrm>
          <a:prstGeom prst="line">
            <a:avLst/>
          </a:prstGeom>
          <a:ln w="50800">
            <a:solidFill>
              <a:srgbClr val="E6505B">
                <a:alpha val="61000"/>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endCxn id="9" idx="3"/>
          </p:cNvCxnSpPr>
          <p:nvPr/>
        </p:nvCxnSpPr>
        <p:spPr>
          <a:xfrm flipV="1">
            <a:off x="1221436" y="3288793"/>
            <a:ext cx="9537512" cy="34349"/>
          </a:xfrm>
          <a:prstGeom prst="line">
            <a:avLst/>
          </a:prstGeom>
          <a:ln w="50800">
            <a:solidFill>
              <a:srgbClr val="E6505B">
                <a:alpha val="61000"/>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endCxn id="11" idx="3"/>
          </p:cNvCxnSpPr>
          <p:nvPr/>
        </p:nvCxnSpPr>
        <p:spPr>
          <a:xfrm flipV="1">
            <a:off x="1260045" y="4114583"/>
            <a:ext cx="9498903" cy="18132"/>
          </a:xfrm>
          <a:prstGeom prst="line">
            <a:avLst/>
          </a:prstGeom>
          <a:ln w="50800">
            <a:solidFill>
              <a:srgbClr val="E6505B">
                <a:alpha val="61000"/>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44261" y="5058435"/>
            <a:ext cx="9522447" cy="86792"/>
          </a:xfrm>
          <a:prstGeom prst="line">
            <a:avLst/>
          </a:prstGeom>
          <a:ln w="50800">
            <a:solidFill>
              <a:srgbClr val="E6505B">
                <a:alpha val="61000"/>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endCxn id="5" idx="3"/>
          </p:cNvCxnSpPr>
          <p:nvPr/>
        </p:nvCxnSpPr>
        <p:spPr>
          <a:xfrm>
            <a:off x="1273503" y="5827249"/>
            <a:ext cx="9485445" cy="35996"/>
          </a:xfrm>
          <a:prstGeom prst="line">
            <a:avLst/>
          </a:prstGeom>
          <a:ln w="50800">
            <a:solidFill>
              <a:srgbClr val="E6505B">
                <a:alpha val="61000"/>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13" idx="3"/>
          </p:cNvCxnSpPr>
          <p:nvPr/>
        </p:nvCxnSpPr>
        <p:spPr>
          <a:xfrm>
            <a:off x="10749461" y="2401546"/>
            <a:ext cx="3009" cy="3450613"/>
          </a:xfrm>
          <a:prstGeom prst="line">
            <a:avLst/>
          </a:prstGeom>
          <a:ln w="44450">
            <a:solidFill>
              <a:srgbClr val="E6505B">
                <a:alpha val="49000"/>
              </a:srgbClr>
            </a:solidFill>
          </a:ln>
        </p:spPr>
        <p:style>
          <a:lnRef idx="1">
            <a:schemeClr val="accent1"/>
          </a:lnRef>
          <a:fillRef idx="0">
            <a:schemeClr val="accent1"/>
          </a:fillRef>
          <a:effectRef idx="0">
            <a:schemeClr val="accent1"/>
          </a:effectRef>
          <a:fontRef idx="minor">
            <a:schemeClr val="tx1"/>
          </a:fontRef>
        </p:style>
      </p:cxnSp>
      <p:sp>
        <p:nvSpPr>
          <p:cNvPr id="100" name="Down Arrow 99"/>
          <p:cNvSpPr/>
          <p:nvPr/>
        </p:nvSpPr>
        <p:spPr>
          <a:xfrm>
            <a:off x="1174961" y="2039673"/>
            <a:ext cx="107038" cy="185107"/>
          </a:xfrm>
          <a:prstGeom prst="down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1" name="Down Arrow 100"/>
          <p:cNvSpPr/>
          <p:nvPr/>
        </p:nvSpPr>
        <p:spPr>
          <a:xfrm>
            <a:off x="1155525" y="2985274"/>
            <a:ext cx="107038" cy="185107"/>
          </a:xfrm>
          <a:prstGeom prst="down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2" name="Down Arrow 101"/>
          <p:cNvSpPr/>
          <p:nvPr/>
        </p:nvSpPr>
        <p:spPr>
          <a:xfrm>
            <a:off x="1177857" y="3887367"/>
            <a:ext cx="107038" cy="185107"/>
          </a:xfrm>
          <a:prstGeom prst="down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3" name="Down Arrow 102"/>
          <p:cNvSpPr/>
          <p:nvPr/>
        </p:nvSpPr>
        <p:spPr>
          <a:xfrm>
            <a:off x="1193623" y="4726833"/>
            <a:ext cx="107038" cy="185107"/>
          </a:xfrm>
          <a:prstGeom prst="down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4" name="Down Arrow 103"/>
          <p:cNvSpPr/>
          <p:nvPr/>
        </p:nvSpPr>
        <p:spPr>
          <a:xfrm>
            <a:off x="1177857" y="5509560"/>
            <a:ext cx="107038" cy="185107"/>
          </a:xfrm>
          <a:prstGeom prst="down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5" name="Up Arrow 104"/>
          <p:cNvSpPr/>
          <p:nvPr/>
        </p:nvSpPr>
        <p:spPr>
          <a:xfrm>
            <a:off x="11557184" y="4844806"/>
            <a:ext cx="83237" cy="1980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6" name="Up Arrow 105"/>
          <p:cNvSpPr/>
          <p:nvPr/>
        </p:nvSpPr>
        <p:spPr>
          <a:xfrm>
            <a:off x="2472726" y="1744770"/>
            <a:ext cx="173345" cy="191132"/>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7" name="Right Arrow 106"/>
          <p:cNvSpPr/>
          <p:nvPr/>
        </p:nvSpPr>
        <p:spPr>
          <a:xfrm>
            <a:off x="1907958" y="2335895"/>
            <a:ext cx="189537" cy="138806"/>
          </a:xfrm>
          <a:prstGeom prst="right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8" name="Right Arrow 107"/>
          <p:cNvSpPr/>
          <p:nvPr/>
        </p:nvSpPr>
        <p:spPr>
          <a:xfrm>
            <a:off x="6905987" y="2346237"/>
            <a:ext cx="189537" cy="138806"/>
          </a:xfrm>
          <a:prstGeom prst="right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0" name="Right Arrow 109"/>
          <p:cNvSpPr/>
          <p:nvPr/>
        </p:nvSpPr>
        <p:spPr>
          <a:xfrm>
            <a:off x="1962641" y="3223901"/>
            <a:ext cx="189537" cy="138806"/>
          </a:xfrm>
          <a:prstGeom prst="right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1" name="Right Arrow 110"/>
          <p:cNvSpPr/>
          <p:nvPr/>
        </p:nvSpPr>
        <p:spPr>
          <a:xfrm>
            <a:off x="6748263" y="3232361"/>
            <a:ext cx="189537" cy="138806"/>
          </a:xfrm>
          <a:prstGeom prst="right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4" name="Right Arrow 113"/>
          <p:cNvSpPr/>
          <p:nvPr/>
        </p:nvSpPr>
        <p:spPr>
          <a:xfrm>
            <a:off x="6884246" y="4021642"/>
            <a:ext cx="189537" cy="138806"/>
          </a:xfrm>
          <a:prstGeom prst="right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6" name="Right Arrow 115"/>
          <p:cNvSpPr/>
          <p:nvPr/>
        </p:nvSpPr>
        <p:spPr>
          <a:xfrm>
            <a:off x="1955108" y="4972846"/>
            <a:ext cx="189537" cy="138806"/>
          </a:xfrm>
          <a:prstGeom prst="right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7" name="Right Arrow 116"/>
          <p:cNvSpPr/>
          <p:nvPr/>
        </p:nvSpPr>
        <p:spPr>
          <a:xfrm>
            <a:off x="6955558" y="5024601"/>
            <a:ext cx="189537" cy="138806"/>
          </a:xfrm>
          <a:prstGeom prst="right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9" name="Right Arrow 118"/>
          <p:cNvSpPr/>
          <p:nvPr/>
        </p:nvSpPr>
        <p:spPr>
          <a:xfrm>
            <a:off x="1942879" y="5765975"/>
            <a:ext cx="189537" cy="138806"/>
          </a:xfrm>
          <a:prstGeom prst="right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0" name="Right Arrow 119"/>
          <p:cNvSpPr/>
          <p:nvPr/>
        </p:nvSpPr>
        <p:spPr>
          <a:xfrm>
            <a:off x="6677507" y="5789842"/>
            <a:ext cx="189537" cy="138806"/>
          </a:xfrm>
          <a:prstGeom prst="right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2" name="Left Arrow 121"/>
          <p:cNvSpPr/>
          <p:nvPr/>
        </p:nvSpPr>
        <p:spPr>
          <a:xfrm>
            <a:off x="2911514" y="1715962"/>
            <a:ext cx="162992" cy="45719"/>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ZA"/>
          </a:p>
        </p:txBody>
      </p:sp>
      <p:sp>
        <p:nvSpPr>
          <p:cNvPr id="123" name="Left Arrow 122"/>
          <p:cNvSpPr/>
          <p:nvPr/>
        </p:nvSpPr>
        <p:spPr>
          <a:xfrm>
            <a:off x="1542080" y="1564885"/>
            <a:ext cx="162992" cy="45719"/>
          </a:xfrm>
          <a:prstGeom prst="leftArrow">
            <a:avLst/>
          </a:prstGeom>
          <a:solidFill>
            <a:srgbClr val="E6505B"/>
          </a:solidFill>
          <a:ln>
            <a:solidFill>
              <a:srgbClr val="E6505B"/>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ZA"/>
          </a:p>
        </p:txBody>
      </p:sp>
      <p:sp>
        <p:nvSpPr>
          <p:cNvPr id="124" name="Down Arrow 123"/>
          <p:cNvSpPr/>
          <p:nvPr/>
        </p:nvSpPr>
        <p:spPr>
          <a:xfrm>
            <a:off x="10685783" y="2757069"/>
            <a:ext cx="107038" cy="185107"/>
          </a:xfrm>
          <a:prstGeom prst="down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5" name="Down Arrow 124"/>
          <p:cNvSpPr/>
          <p:nvPr/>
        </p:nvSpPr>
        <p:spPr>
          <a:xfrm>
            <a:off x="10705968" y="4419227"/>
            <a:ext cx="107038" cy="185107"/>
          </a:xfrm>
          <a:prstGeom prst="down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127" name="Straight Connector 126"/>
          <p:cNvCxnSpPr/>
          <p:nvPr/>
        </p:nvCxnSpPr>
        <p:spPr>
          <a:xfrm>
            <a:off x="1250973" y="2610826"/>
            <a:ext cx="9743090" cy="0"/>
          </a:xfrm>
          <a:prstGeom prst="line">
            <a:avLst/>
          </a:prstGeom>
          <a:ln w="4445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2499432" y="1954225"/>
            <a:ext cx="8503703" cy="0"/>
          </a:xfrm>
          <a:prstGeom prst="line">
            <a:avLst/>
          </a:prstGeom>
          <a:ln w="4445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1228480" y="3459927"/>
            <a:ext cx="9799013" cy="9610"/>
          </a:xfrm>
          <a:prstGeom prst="line">
            <a:avLst/>
          </a:prstGeom>
          <a:ln w="4445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1236892" y="4257527"/>
            <a:ext cx="9781529" cy="6313"/>
          </a:xfrm>
          <a:prstGeom prst="line">
            <a:avLst/>
          </a:prstGeom>
          <a:ln w="4445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1216382" y="5215729"/>
            <a:ext cx="9791973" cy="2332"/>
          </a:xfrm>
          <a:prstGeom prst="line">
            <a:avLst/>
          </a:prstGeom>
          <a:ln w="4445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1242258" y="5996320"/>
            <a:ext cx="9860508" cy="691"/>
          </a:xfrm>
          <a:prstGeom prst="line">
            <a:avLst/>
          </a:prstGeom>
          <a:ln w="4445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6" idx="1"/>
          </p:cNvCxnSpPr>
          <p:nvPr/>
        </p:nvCxnSpPr>
        <p:spPr>
          <a:xfrm>
            <a:off x="1262383" y="5869971"/>
            <a:ext cx="7474" cy="164378"/>
          </a:xfrm>
          <a:prstGeom prst="line">
            <a:avLst/>
          </a:prstGeom>
          <a:ln w="53975">
            <a:solidFill>
              <a:srgbClr val="00B0F0">
                <a:alpha val="53000"/>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flipV="1">
            <a:off x="11009351" y="1924708"/>
            <a:ext cx="35785" cy="4071612"/>
          </a:xfrm>
          <a:prstGeom prst="line">
            <a:avLst/>
          </a:prstGeom>
          <a:ln w="47625">
            <a:solidFill>
              <a:srgbClr val="00B0F0">
                <a:alpha val="53000"/>
              </a:srgbClr>
            </a:solidFill>
          </a:ln>
        </p:spPr>
        <p:style>
          <a:lnRef idx="1">
            <a:schemeClr val="accent1"/>
          </a:lnRef>
          <a:fillRef idx="0">
            <a:schemeClr val="accent1"/>
          </a:fillRef>
          <a:effectRef idx="0">
            <a:schemeClr val="accent1"/>
          </a:effectRef>
          <a:fontRef idx="minor">
            <a:schemeClr val="tx1"/>
          </a:fontRef>
        </p:style>
      </p:cxnSp>
      <p:sp>
        <p:nvSpPr>
          <p:cNvPr id="144" name="Right Arrow 143"/>
          <p:cNvSpPr/>
          <p:nvPr/>
        </p:nvSpPr>
        <p:spPr>
          <a:xfrm>
            <a:off x="1955108" y="4062533"/>
            <a:ext cx="189537" cy="138806"/>
          </a:xfrm>
          <a:prstGeom prst="right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6" name="Down Arrow 145"/>
          <p:cNvSpPr/>
          <p:nvPr/>
        </p:nvSpPr>
        <p:spPr>
          <a:xfrm>
            <a:off x="10701069" y="5558658"/>
            <a:ext cx="107038" cy="185107"/>
          </a:xfrm>
          <a:prstGeom prst="down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0" name="Down Arrow 149"/>
          <p:cNvSpPr/>
          <p:nvPr/>
        </p:nvSpPr>
        <p:spPr>
          <a:xfrm>
            <a:off x="1294193" y="2449880"/>
            <a:ext cx="89198" cy="130800"/>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1" name="Down Arrow 150"/>
          <p:cNvSpPr/>
          <p:nvPr/>
        </p:nvSpPr>
        <p:spPr>
          <a:xfrm>
            <a:off x="1289144" y="3346288"/>
            <a:ext cx="89198" cy="130800"/>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2" name="Down Arrow 151"/>
          <p:cNvSpPr/>
          <p:nvPr/>
        </p:nvSpPr>
        <p:spPr>
          <a:xfrm>
            <a:off x="1311804" y="4150773"/>
            <a:ext cx="89198" cy="130800"/>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3" name="Down Arrow 152"/>
          <p:cNvSpPr/>
          <p:nvPr/>
        </p:nvSpPr>
        <p:spPr>
          <a:xfrm>
            <a:off x="1325564" y="5064472"/>
            <a:ext cx="89198" cy="130800"/>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4" name="Down Arrow 153"/>
          <p:cNvSpPr/>
          <p:nvPr/>
        </p:nvSpPr>
        <p:spPr>
          <a:xfrm>
            <a:off x="1300019" y="5845898"/>
            <a:ext cx="89198" cy="130800"/>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5" name="Right Arrow 154"/>
          <p:cNvSpPr/>
          <p:nvPr/>
        </p:nvSpPr>
        <p:spPr>
          <a:xfrm>
            <a:off x="1933832" y="2554753"/>
            <a:ext cx="237910" cy="138453"/>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6" name="Right Arrow 155"/>
          <p:cNvSpPr/>
          <p:nvPr/>
        </p:nvSpPr>
        <p:spPr>
          <a:xfrm>
            <a:off x="2193404" y="3403495"/>
            <a:ext cx="237910" cy="138453"/>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7" name="Right Arrow 156"/>
          <p:cNvSpPr/>
          <p:nvPr/>
        </p:nvSpPr>
        <p:spPr>
          <a:xfrm>
            <a:off x="2843738" y="4217010"/>
            <a:ext cx="237910" cy="138453"/>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8" name="Right Arrow 157"/>
          <p:cNvSpPr/>
          <p:nvPr/>
        </p:nvSpPr>
        <p:spPr>
          <a:xfrm>
            <a:off x="3916242" y="5159484"/>
            <a:ext cx="237910" cy="138453"/>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9" name="Right Arrow 158"/>
          <p:cNvSpPr/>
          <p:nvPr/>
        </p:nvSpPr>
        <p:spPr>
          <a:xfrm>
            <a:off x="4805583" y="5960505"/>
            <a:ext cx="237910" cy="138453"/>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0" name="Up Arrow 159"/>
          <p:cNvSpPr/>
          <p:nvPr/>
        </p:nvSpPr>
        <p:spPr>
          <a:xfrm>
            <a:off x="10981799" y="5573045"/>
            <a:ext cx="114919" cy="192880"/>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1" name="Up Arrow 160"/>
          <p:cNvSpPr/>
          <p:nvPr/>
        </p:nvSpPr>
        <p:spPr>
          <a:xfrm>
            <a:off x="10950302" y="3734245"/>
            <a:ext cx="114919" cy="192880"/>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2" name="Up Arrow 161"/>
          <p:cNvSpPr/>
          <p:nvPr/>
        </p:nvSpPr>
        <p:spPr>
          <a:xfrm>
            <a:off x="10950302" y="2140850"/>
            <a:ext cx="114919" cy="192880"/>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4" name="Left Arrow 163"/>
          <p:cNvSpPr/>
          <p:nvPr/>
        </p:nvSpPr>
        <p:spPr>
          <a:xfrm>
            <a:off x="6016225" y="1878978"/>
            <a:ext cx="288368" cy="160695"/>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3" name="Plus 132"/>
          <p:cNvSpPr/>
          <p:nvPr/>
        </p:nvSpPr>
        <p:spPr>
          <a:xfrm>
            <a:off x="3244102" y="5596128"/>
            <a:ext cx="133082" cy="106962"/>
          </a:xfrm>
          <a:prstGeom prst="mathPlus">
            <a:avLst/>
          </a:prstGeom>
          <a:solidFill>
            <a:srgbClr val="C0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a:p>
        </p:txBody>
      </p:sp>
      <p:sp>
        <p:nvSpPr>
          <p:cNvPr id="134" name="Plus 133"/>
          <p:cNvSpPr/>
          <p:nvPr/>
        </p:nvSpPr>
        <p:spPr>
          <a:xfrm>
            <a:off x="9663496" y="5626548"/>
            <a:ext cx="133082" cy="106962"/>
          </a:xfrm>
          <a:prstGeom prst="mathPlus">
            <a:avLst/>
          </a:prstGeom>
          <a:solidFill>
            <a:srgbClr val="C0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a:p>
        </p:txBody>
      </p:sp>
      <p:sp>
        <p:nvSpPr>
          <p:cNvPr id="136" name="Plus 135"/>
          <p:cNvSpPr/>
          <p:nvPr/>
        </p:nvSpPr>
        <p:spPr>
          <a:xfrm>
            <a:off x="10028393" y="5614407"/>
            <a:ext cx="124622" cy="127302"/>
          </a:xfrm>
          <a:prstGeom prst="mathPlus">
            <a:avLst/>
          </a:prstGeom>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a:p>
        </p:txBody>
      </p:sp>
      <p:sp>
        <p:nvSpPr>
          <p:cNvPr id="138" name="Plus 137"/>
          <p:cNvSpPr/>
          <p:nvPr/>
        </p:nvSpPr>
        <p:spPr>
          <a:xfrm>
            <a:off x="9840823" y="5608185"/>
            <a:ext cx="124622" cy="127302"/>
          </a:xfrm>
          <a:prstGeom prst="mathPlus">
            <a:avLst/>
          </a:prstGeom>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a:p>
        </p:txBody>
      </p:sp>
      <p:sp>
        <p:nvSpPr>
          <p:cNvPr id="139" name="Plus 138"/>
          <p:cNvSpPr/>
          <p:nvPr/>
        </p:nvSpPr>
        <p:spPr>
          <a:xfrm>
            <a:off x="1396417" y="3835342"/>
            <a:ext cx="124622" cy="127302"/>
          </a:xfrm>
          <a:prstGeom prst="mathPlus">
            <a:avLst/>
          </a:prstGeom>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a:p>
        </p:txBody>
      </p:sp>
      <p:sp>
        <p:nvSpPr>
          <p:cNvPr id="141" name="Plus 140"/>
          <p:cNvSpPr/>
          <p:nvPr/>
        </p:nvSpPr>
        <p:spPr>
          <a:xfrm>
            <a:off x="1707839" y="3831836"/>
            <a:ext cx="170297" cy="145076"/>
          </a:xfrm>
          <a:prstGeom prst="math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ZA"/>
          </a:p>
        </p:txBody>
      </p:sp>
      <p:sp>
        <p:nvSpPr>
          <p:cNvPr id="142" name="Plus 141"/>
          <p:cNvSpPr/>
          <p:nvPr/>
        </p:nvSpPr>
        <p:spPr>
          <a:xfrm>
            <a:off x="3567748" y="5581985"/>
            <a:ext cx="170297" cy="145076"/>
          </a:xfrm>
          <a:prstGeom prst="math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ZA"/>
          </a:p>
        </p:txBody>
      </p:sp>
      <p:sp>
        <p:nvSpPr>
          <p:cNvPr id="143" name="Plus 142"/>
          <p:cNvSpPr/>
          <p:nvPr/>
        </p:nvSpPr>
        <p:spPr>
          <a:xfrm>
            <a:off x="5104156" y="3023616"/>
            <a:ext cx="126212" cy="125333"/>
          </a:xfrm>
          <a:prstGeom prst="mathPlus">
            <a:avLst/>
          </a:prstGeom>
          <a:solidFill>
            <a:srgbClr val="C0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a:p>
        </p:txBody>
      </p:sp>
      <p:sp>
        <p:nvSpPr>
          <p:cNvPr id="147" name="Plus 146"/>
          <p:cNvSpPr/>
          <p:nvPr/>
        </p:nvSpPr>
        <p:spPr>
          <a:xfrm>
            <a:off x="5318375" y="3024830"/>
            <a:ext cx="124622" cy="127302"/>
          </a:xfrm>
          <a:prstGeom prst="mathPlus">
            <a:avLst/>
          </a:prstGeom>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a:p>
        </p:txBody>
      </p:sp>
      <p:sp>
        <p:nvSpPr>
          <p:cNvPr id="148" name="Plus 147"/>
          <p:cNvSpPr/>
          <p:nvPr/>
        </p:nvSpPr>
        <p:spPr>
          <a:xfrm>
            <a:off x="5480198" y="3020423"/>
            <a:ext cx="170297" cy="145076"/>
          </a:xfrm>
          <a:prstGeom prst="math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ZA"/>
          </a:p>
        </p:txBody>
      </p:sp>
      <p:sp>
        <p:nvSpPr>
          <p:cNvPr id="149" name="Plus 148"/>
          <p:cNvSpPr/>
          <p:nvPr/>
        </p:nvSpPr>
        <p:spPr>
          <a:xfrm>
            <a:off x="6098063" y="2981017"/>
            <a:ext cx="126212" cy="125333"/>
          </a:xfrm>
          <a:prstGeom prst="mathPlus">
            <a:avLst/>
          </a:prstGeom>
          <a:solidFill>
            <a:srgbClr val="C0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a:p>
        </p:txBody>
      </p:sp>
      <p:sp>
        <p:nvSpPr>
          <p:cNvPr id="163" name="Plus 162"/>
          <p:cNvSpPr/>
          <p:nvPr/>
        </p:nvSpPr>
        <p:spPr>
          <a:xfrm>
            <a:off x="6298942" y="2982643"/>
            <a:ext cx="124622" cy="127302"/>
          </a:xfrm>
          <a:prstGeom prst="mathPlus">
            <a:avLst/>
          </a:prstGeom>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a:p>
        </p:txBody>
      </p:sp>
      <p:sp>
        <p:nvSpPr>
          <p:cNvPr id="165" name="Plus 164"/>
          <p:cNvSpPr/>
          <p:nvPr/>
        </p:nvSpPr>
        <p:spPr>
          <a:xfrm>
            <a:off x="6511245" y="2981016"/>
            <a:ext cx="126212" cy="125333"/>
          </a:xfrm>
          <a:prstGeom prst="mathPlus">
            <a:avLst/>
          </a:prstGeom>
          <a:solidFill>
            <a:srgbClr val="C0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a:p>
        </p:txBody>
      </p:sp>
      <p:sp>
        <p:nvSpPr>
          <p:cNvPr id="166" name="Plus 165"/>
          <p:cNvSpPr/>
          <p:nvPr/>
        </p:nvSpPr>
        <p:spPr>
          <a:xfrm>
            <a:off x="9055830" y="41711"/>
            <a:ext cx="145767" cy="142092"/>
          </a:xfrm>
          <a:prstGeom prst="mathPlus">
            <a:avLst/>
          </a:prstGeom>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a:p>
        </p:txBody>
      </p:sp>
      <p:sp>
        <p:nvSpPr>
          <p:cNvPr id="167" name="Plus 166"/>
          <p:cNvSpPr/>
          <p:nvPr/>
        </p:nvSpPr>
        <p:spPr>
          <a:xfrm>
            <a:off x="9031300" y="222719"/>
            <a:ext cx="170297" cy="145076"/>
          </a:xfrm>
          <a:prstGeom prst="math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ZA"/>
          </a:p>
        </p:txBody>
      </p:sp>
      <p:sp>
        <p:nvSpPr>
          <p:cNvPr id="168" name="Plus 167"/>
          <p:cNvSpPr/>
          <p:nvPr/>
        </p:nvSpPr>
        <p:spPr>
          <a:xfrm>
            <a:off x="9053342" y="427444"/>
            <a:ext cx="126212" cy="125333"/>
          </a:xfrm>
          <a:prstGeom prst="mathPlus">
            <a:avLst/>
          </a:prstGeom>
          <a:solidFill>
            <a:srgbClr val="C0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a:p>
        </p:txBody>
      </p:sp>
      <p:sp>
        <p:nvSpPr>
          <p:cNvPr id="68" name="TextBox 67"/>
          <p:cNvSpPr txBox="1"/>
          <p:nvPr/>
        </p:nvSpPr>
        <p:spPr>
          <a:xfrm>
            <a:off x="9252515" y="1"/>
            <a:ext cx="3110173" cy="938719"/>
          </a:xfrm>
          <a:prstGeom prst="rect">
            <a:avLst/>
          </a:prstGeom>
          <a:noFill/>
        </p:spPr>
        <p:txBody>
          <a:bodyPr wrap="square" rtlCol="0">
            <a:spAutoFit/>
          </a:bodyPr>
          <a:lstStyle/>
          <a:p>
            <a:r>
              <a:rPr lang="en-ZA" sz="1100" dirty="0"/>
              <a:t>Controlled positive sample 1-99 </a:t>
            </a:r>
            <a:r>
              <a:rPr lang="en-ZA" sz="1100" dirty="0" err="1"/>
              <a:t>cfu</a:t>
            </a:r>
            <a:r>
              <a:rPr lang="en-ZA" sz="1100" dirty="0"/>
              <a:t>/L</a:t>
            </a:r>
          </a:p>
          <a:p>
            <a:r>
              <a:rPr lang="en-ZA" sz="1100" dirty="0"/>
              <a:t>Poorly controlled positive sample 100-999cfu/L</a:t>
            </a:r>
          </a:p>
          <a:p>
            <a:r>
              <a:rPr lang="en-ZA" sz="1100" dirty="0"/>
              <a:t>Uncontrolled positive sample 1000+ </a:t>
            </a:r>
            <a:r>
              <a:rPr lang="en-ZA" sz="1100" dirty="0" err="1"/>
              <a:t>cfu</a:t>
            </a:r>
            <a:r>
              <a:rPr lang="en-ZA" sz="1100" dirty="0"/>
              <a:t>/L</a:t>
            </a:r>
          </a:p>
          <a:p>
            <a:r>
              <a:rPr lang="en-ZA" sz="1100" dirty="0"/>
              <a:t>Not detected</a:t>
            </a:r>
          </a:p>
          <a:p>
            <a:endParaRPr lang="en-ZA" sz="1100" dirty="0"/>
          </a:p>
        </p:txBody>
      </p:sp>
      <p:sp>
        <p:nvSpPr>
          <p:cNvPr id="69" name="Multiply 68"/>
          <p:cNvSpPr/>
          <p:nvPr/>
        </p:nvSpPr>
        <p:spPr>
          <a:xfrm>
            <a:off x="9069088" y="552882"/>
            <a:ext cx="136067" cy="17874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0" name="Plus 169"/>
          <p:cNvSpPr/>
          <p:nvPr/>
        </p:nvSpPr>
        <p:spPr>
          <a:xfrm>
            <a:off x="9076057" y="56527"/>
            <a:ext cx="124622" cy="127302"/>
          </a:xfrm>
          <a:prstGeom prst="mathPlus">
            <a:avLst/>
          </a:prstGeom>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a:p>
        </p:txBody>
      </p:sp>
      <p:sp>
        <p:nvSpPr>
          <p:cNvPr id="171" name="Multiply 170"/>
          <p:cNvSpPr/>
          <p:nvPr/>
        </p:nvSpPr>
        <p:spPr>
          <a:xfrm>
            <a:off x="2189514" y="1300967"/>
            <a:ext cx="136067" cy="17874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2" name="Multiply 171"/>
          <p:cNvSpPr/>
          <p:nvPr/>
        </p:nvSpPr>
        <p:spPr>
          <a:xfrm>
            <a:off x="3148411" y="1291929"/>
            <a:ext cx="136067" cy="17874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3" name="Multiply 172"/>
          <p:cNvSpPr/>
          <p:nvPr/>
        </p:nvSpPr>
        <p:spPr>
          <a:xfrm>
            <a:off x="10818304" y="6016633"/>
            <a:ext cx="136067" cy="17874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4" name="Multiply 173"/>
          <p:cNvSpPr/>
          <p:nvPr/>
        </p:nvSpPr>
        <p:spPr>
          <a:xfrm>
            <a:off x="11466677" y="6017704"/>
            <a:ext cx="136067" cy="17874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5" name="Multiply 174"/>
          <p:cNvSpPr/>
          <p:nvPr/>
        </p:nvSpPr>
        <p:spPr>
          <a:xfrm>
            <a:off x="3393694" y="5557913"/>
            <a:ext cx="136067" cy="17874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6" name="Multiply 175"/>
          <p:cNvSpPr/>
          <p:nvPr/>
        </p:nvSpPr>
        <p:spPr>
          <a:xfrm>
            <a:off x="1541912" y="3826119"/>
            <a:ext cx="136067" cy="17874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0" name="Picture 69"/>
          <p:cNvPicPr>
            <a:picLocks noChangeAspect="1"/>
          </p:cNvPicPr>
          <p:nvPr/>
        </p:nvPicPr>
        <p:blipFill>
          <a:blip r:embed="rId3"/>
          <a:stretch>
            <a:fillRect/>
          </a:stretch>
        </p:blipFill>
        <p:spPr>
          <a:xfrm>
            <a:off x="5991652" y="8540"/>
            <a:ext cx="232623" cy="379830"/>
          </a:xfrm>
          <a:prstGeom prst="rect">
            <a:avLst/>
          </a:prstGeom>
        </p:spPr>
      </p:pic>
      <p:pic>
        <p:nvPicPr>
          <p:cNvPr id="71" name="Picture 70"/>
          <p:cNvPicPr>
            <a:picLocks noChangeAspect="1"/>
          </p:cNvPicPr>
          <p:nvPr/>
        </p:nvPicPr>
        <p:blipFill>
          <a:blip r:embed="rId4"/>
          <a:stretch>
            <a:fillRect/>
          </a:stretch>
        </p:blipFill>
        <p:spPr>
          <a:xfrm>
            <a:off x="5982173" y="373303"/>
            <a:ext cx="169935" cy="396515"/>
          </a:xfrm>
          <a:prstGeom prst="rect">
            <a:avLst/>
          </a:prstGeom>
        </p:spPr>
      </p:pic>
      <p:sp>
        <p:nvSpPr>
          <p:cNvPr id="72" name="TextBox 71"/>
          <p:cNvSpPr txBox="1"/>
          <p:nvPr/>
        </p:nvSpPr>
        <p:spPr>
          <a:xfrm>
            <a:off x="6258459" y="-4433"/>
            <a:ext cx="2070502" cy="722057"/>
          </a:xfrm>
          <a:prstGeom prst="rect">
            <a:avLst/>
          </a:prstGeom>
          <a:noFill/>
        </p:spPr>
        <p:txBody>
          <a:bodyPr wrap="square" rtlCol="0">
            <a:spAutoFit/>
          </a:bodyPr>
          <a:lstStyle/>
          <a:p>
            <a:pPr>
              <a:lnSpc>
                <a:spcPct val="200000"/>
              </a:lnSpc>
            </a:pPr>
            <a:r>
              <a:rPr lang="en-ZA" sz="1100" dirty="0"/>
              <a:t>Water temp &gt;52C</a:t>
            </a:r>
          </a:p>
          <a:p>
            <a:pPr>
              <a:lnSpc>
                <a:spcPct val="200000"/>
              </a:lnSpc>
            </a:pPr>
            <a:r>
              <a:rPr lang="en-ZA" sz="1100" dirty="0"/>
              <a:t>Water temp &lt;52C</a:t>
            </a:r>
          </a:p>
        </p:txBody>
      </p:sp>
      <p:pic>
        <p:nvPicPr>
          <p:cNvPr id="169" name="Picture 168"/>
          <p:cNvPicPr>
            <a:picLocks noChangeAspect="1"/>
          </p:cNvPicPr>
          <p:nvPr/>
        </p:nvPicPr>
        <p:blipFill>
          <a:blip r:embed="rId4"/>
          <a:stretch>
            <a:fillRect/>
          </a:stretch>
        </p:blipFill>
        <p:spPr>
          <a:xfrm>
            <a:off x="5062573" y="2005848"/>
            <a:ext cx="167795" cy="391522"/>
          </a:xfrm>
          <a:prstGeom prst="rect">
            <a:avLst/>
          </a:prstGeom>
        </p:spPr>
      </p:pic>
      <p:pic>
        <p:nvPicPr>
          <p:cNvPr id="177" name="Picture 176"/>
          <p:cNvPicPr>
            <a:picLocks noChangeAspect="1"/>
          </p:cNvPicPr>
          <p:nvPr/>
        </p:nvPicPr>
        <p:blipFill>
          <a:blip r:embed="rId3"/>
          <a:stretch>
            <a:fillRect/>
          </a:stretch>
        </p:blipFill>
        <p:spPr>
          <a:xfrm>
            <a:off x="6813768" y="2877646"/>
            <a:ext cx="211032" cy="344576"/>
          </a:xfrm>
          <a:prstGeom prst="rect">
            <a:avLst/>
          </a:prstGeom>
        </p:spPr>
      </p:pic>
      <p:pic>
        <p:nvPicPr>
          <p:cNvPr id="178" name="Picture 177"/>
          <p:cNvPicPr>
            <a:picLocks noChangeAspect="1"/>
          </p:cNvPicPr>
          <p:nvPr/>
        </p:nvPicPr>
        <p:blipFill>
          <a:blip r:embed="rId3"/>
          <a:stretch>
            <a:fillRect/>
          </a:stretch>
        </p:blipFill>
        <p:spPr>
          <a:xfrm>
            <a:off x="5968773" y="2009634"/>
            <a:ext cx="232623" cy="379830"/>
          </a:xfrm>
          <a:prstGeom prst="rect">
            <a:avLst/>
          </a:prstGeom>
        </p:spPr>
      </p:pic>
      <p:pic>
        <p:nvPicPr>
          <p:cNvPr id="179" name="Picture 178"/>
          <p:cNvPicPr>
            <a:picLocks noChangeAspect="1"/>
          </p:cNvPicPr>
          <p:nvPr/>
        </p:nvPicPr>
        <p:blipFill>
          <a:blip r:embed="rId4"/>
          <a:stretch>
            <a:fillRect/>
          </a:stretch>
        </p:blipFill>
        <p:spPr>
          <a:xfrm>
            <a:off x="1333743" y="4536954"/>
            <a:ext cx="169935" cy="396515"/>
          </a:xfrm>
          <a:prstGeom prst="rect">
            <a:avLst/>
          </a:prstGeom>
        </p:spPr>
      </p:pic>
      <p:pic>
        <p:nvPicPr>
          <p:cNvPr id="180" name="Picture 179"/>
          <p:cNvPicPr>
            <a:picLocks noChangeAspect="1"/>
          </p:cNvPicPr>
          <p:nvPr/>
        </p:nvPicPr>
        <p:blipFill>
          <a:blip r:embed="rId4"/>
          <a:stretch>
            <a:fillRect/>
          </a:stretch>
        </p:blipFill>
        <p:spPr>
          <a:xfrm>
            <a:off x="6249153" y="4579158"/>
            <a:ext cx="169935" cy="396515"/>
          </a:xfrm>
          <a:prstGeom prst="rect">
            <a:avLst/>
          </a:prstGeom>
        </p:spPr>
      </p:pic>
      <p:pic>
        <p:nvPicPr>
          <p:cNvPr id="181" name="Picture 180"/>
          <p:cNvPicPr>
            <a:picLocks noChangeAspect="1"/>
          </p:cNvPicPr>
          <p:nvPr/>
        </p:nvPicPr>
        <p:blipFill>
          <a:blip r:embed="rId4"/>
          <a:stretch>
            <a:fillRect/>
          </a:stretch>
        </p:blipFill>
        <p:spPr>
          <a:xfrm>
            <a:off x="1246038" y="3637702"/>
            <a:ext cx="162992" cy="380315"/>
          </a:xfrm>
          <a:prstGeom prst="rect">
            <a:avLst/>
          </a:prstGeom>
        </p:spPr>
      </p:pic>
      <p:pic>
        <p:nvPicPr>
          <p:cNvPr id="182" name="Picture 181"/>
          <p:cNvPicPr>
            <a:picLocks noChangeAspect="1"/>
          </p:cNvPicPr>
          <p:nvPr/>
        </p:nvPicPr>
        <p:blipFill>
          <a:blip r:embed="rId4"/>
          <a:stretch>
            <a:fillRect/>
          </a:stretch>
        </p:blipFill>
        <p:spPr>
          <a:xfrm>
            <a:off x="2103039" y="2823630"/>
            <a:ext cx="169935" cy="396515"/>
          </a:xfrm>
          <a:prstGeom prst="rect">
            <a:avLst/>
          </a:prstGeom>
        </p:spPr>
      </p:pic>
      <p:sp>
        <p:nvSpPr>
          <p:cNvPr id="4" name="Rectangle 3"/>
          <p:cNvSpPr/>
          <p:nvPr/>
        </p:nvSpPr>
        <p:spPr>
          <a:xfrm>
            <a:off x="3244102" y="112757"/>
            <a:ext cx="493943" cy="30349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5" name="TextBox 34"/>
          <p:cNvSpPr txBox="1"/>
          <p:nvPr/>
        </p:nvSpPr>
        <p:spPr>
          <a:xfrm>
            <a:off x="3965255" y="119709"/>
            <a:ext cx="1896086" cy="276999"/>
          </a:xfrm>
          <a:prstGeom prst="rect">
            <a:avLst/>
          </a:prstGeom>
          <a:noFill/>
        </p:spPr>
        <p:txBody>
          <a:bodyPr wrap="square" rtlCol="0">
            <a:spAutoFit/>
          </a:bodyPr>
          <a:lstStyle/>
          <a:p>
            <a:r>
              <a:rPr lang="en-ZA" sz="1200" dirty="0"/>
              <a:t>High risk clinical areas</a:t>
            </a:r>
          </a:p>
        </p:txBody>
      </p:sp>
      <p:pic>
        <p:nvPicPr>
          <p:cNvPr id="73" name="Picture 72">
            <a:extLst>
              <a:ext uri="{FF2B5EF4-FFF2-40B4-BE49-F238E27FC236}">
                <a16:creationId xmlns:a16="http://schemas.microsoft.com/office/drawing/2014/main" id="{44C3318F-1B1A-6286-AB4B-856ECFB1CF03}"/>
              </a:ext>
            </a:extLst>
          </p:cNvPr>
          <p:cNvPicPr>
            <a:picLocks noChangeAspect="1"/>
          </p:cNvPicPr>
          <p:nvPr/>
        </p:nvPicPr>
        <p:blipFill>
          <a:blip r:embed="rId4"/>
          <a:stretch>
            <a:fillRect/>
          </a:stretch>
        </p:blipFill>
        <p:spPr>
          <a:xfrm>
            <a:off x="4947690" y="2823630"/>
            <a:ext cx="169935" cy="396515"/>
          </a:xfrm>
          <a:prstGeom prst="rect">
            <a:avLst/>
          </a:prstGeom>
        </p:spPr>
      </p:pic>
      <p:pic>
        <p:nvPicPr>
          <p:cNvPr id="75" name="Picture 74">
            <a:extLst>
              <a:ext uri="{FF2B5EF4-FFF2-40B4-BE49-F238E27FC236}">
                <a16:creationId xmlns:a16="http://schemas.microsoft.com/office/drawing/2014/main" id="{8B731BB6-7CEC-E7B4-E989-529DC750A69F}"/>
              </a:ext>
            </a:extLst>
          </p:cNvPr>
          <p:cNvPicPr>
            <a:picLocks noChangeAspect="1"/>
          </p:cNvPicPr>
          <p:nvPr/>
        </p:nvPicPr>
        <p:blipFill>
          <a:blip r:embed="rId3"/>
          <a:stretch>
            <a:fillRect/>
          </a:stretch>
        </p:blipFill>
        <p:spPr>
          <a:xfrm>
            <a:off x="1324155" y="2072097"/>
            <a:ext cx="232623" cy="379830"/>
          </a:xfrm>
          <a:prstGeom prst="rect">
            <a:avLst/>
          </a:prstGeom>
        </p:spPr>
      </p:pic>
    </p:spTree>
    <p:extLst>
      <p:ext uri="{BB962C8B-B14F-4D97-AF65-F5344CB8AC3E}">
        <p14:creationId xmlns:p14="http://schemas.microsoft.com/office/powerpoint/2010/main" val="118303703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5B4353-6F78-E481-FBEA-0A78765C803D}"/>
              </a:ext>
            </a:extLst>
          </p:cNvPr>
          <p:cNvPicPr>
            <a:picLocks noChangeAspect="1"/>
          </p:cNvPicPr>
          <p:nvPr/>
        </p:nvPicPr>
        <p:blipFill rotWithShape="1">
          <a:blip r:embed="rId2"/>
          <a:srcRect t="2848"/>
          <a:stretch/>
        </p:blipFill>
        <p:spPr>
          <a:xfrm>
            <a:off x="-92471" y="1"/>
            <a:ext cx="835012" cy="6858000"/>
          </a:xfrm>
          <a:prstGeom prst="rect">
            <a:avLst/>
          </a:prstGeom>
        </p:spPr>
      </p:pic>
      <p:sp>
        <p:nvSpPr>
          <p:cNvPr id="10" name="Object5">
            <a:extLst>
              <a:ext uri="{FF2B5EF4-FFF2-40B4-BE49-F238E27FC236}">
                <a16:creationId xmlns:a16="http://schemas.microsoft.com/office/drawing/2014/main" id="{FA26135A-EC1E-3A40-B4CB-656D0373A1FD}"/>
              </a:ext>
            </a:extLst>
          </p:cNvPr>
          <p:cNvSpPr txBox="1"/>
          <p:nvPr/>
        </p:nvSpPr>
        <p:spPr>
          <a:xfrm>
            <a:off x="788334" y="504430"/>
            <a:ext cx="11403666"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lvl1pPr>
              <a:lnSpc>
                <a:spcPts val="1500"/>
              </a:lnSpc>
              <a:defRPr sz="1100" b="1" spc="200">
                <a:solidFill>
                  <a:srgbClr val="1D3443"/>
                </a:solidFill>
                <a:latin typeface="Open Sans Bold"/>
                <a:ea typeface="Open Sans Bold"/>
                <a:cs typeface="Open Sans Bold"/>
                <a:sym typeface="Open Sans Bold"/>
              </a:defRPr>
            </a:lvl1pPr>
          </a:lstStyle>
          <a:p>
            <a:pPr>
              <a:lnSpc>
                <a:spcPct val="150000"/>
              </a:lnSpc>
            </a:pPr>
            <a:r>
              <a:rPr lang="en-US" sz="2800" b="0" dirty="0">
                <a:solidFill>
                  <a:srgbClr val="4781B4"/>
                </a:solidFill>
                <a:latin typeface="Arial" panose="020B0604020202020204" pitchFamily="34" charset="0"/>
                <a:ea typeface="Open Sans Light" panose="020B0306030504020204" pitchFamily="34" charset="0"/>
                <a:cs typeface="Arial" panose="020B0604020202020204" pitchFamily="34" charset="0"/>
              </a:rPr>
              <a:t>Legionella: Water Program Management: low occupancy</a:t>
            </a:r>
          </a:p>
        </p:txBody>
      </p:sp>
      <p:sp>
        <p:nvSpPr>
          <p:cNvPr id="3" name="Rectangle 2"/>
          <p:cNvSpPr/>
          <p:nvPr/>
        </p:nvSpPr>
        <p:spPr>
          <a:xfrm>
            <a:off x="814812" y="1175170"/>
            <a:ext cx="11451533" cy="52866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ZA"/>
          </a:p>
        </p:txBody>
      </p:sp>
      <p:sp>
        <p:nvSpPr>
          <p:cNvPr id="5" name="Rectangle 4"/>
          <p:cNvSpPr/>
          <p:nvPr/>
        </p:nvSpPr>
        <p:spPr>
          <a:xfrm>
            <a:off x="1154940" y="5576733"/>
            <a:ext cx="9604008" cy="5730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p:cNvSpPr/>
          <p:nvPr/>
        </p:nvSpPr>
        <p:spPr>
          <a:xfrm>
            <a:off x="1158240" y="3002281"/>
            <a:ext cx="9600708" cy="5730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p:cNvSpPr/>
          <p:nvPr/>
        </p:nvSpPr>
        <p:spPr>
          <a:xfrm>
            <a:off x="1158240" y="3828071"/>
            <a:ext cx="9600708" cy="5730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ectangle 11"/>
          <p:cNvSpPr/>
          <p:nvPr/>
        </p:nvSpPr>
        <p:spPr>
          <a:xfrm>
            <a:off x="1158240" y="4730387"/>
            <a:ext cx="9600708" cy="5730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p:cNvSpPr/>
          <p:nvPr/>
        </p:nvSpPr>
        <p:spPr>
          <a:xfrm>
            <a:off x="1148753" y="2115034"/>
            <a:ext cx="9600708" cy="5730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extBox 5"/>
          <p:cNvSpPr txBox="1"/>
          <p:nvPr/>
        </p:nvSpPr>
        <p:spPr>
          <a:xfrm>
            <a:off x="1262383" y="5654527"/>
            <a:ext cx="748810" cy="430887"/>
          </a:xfrm>
          <a:prstGeom prst="rect">
            <a:avLst/>
          </a:prstGeom>
          <a:solidFill>
            <a:schemeClr val="bg1"/>
          </a:solidFill>
        </p:spPr>
        <p:txBody>
          <a:bodyPr wrap="square" rtlCol="0">
            <a:spAutoFit/>
          </a:bodyPr>
          <a:lstStyle/>
          <a:p>
            <a:r>
              <a:rPr lang="en-ZA" sz="1100" dirty="0"/>
              <a:t>Public restroom</a:t>
            </a:r>
          </a:p>
        </p:txBody>
      </p:sp>
      <p:sp>
        <p:nvSpPr>
          <p:cNvPr id="14" name="TextBox 13"/>
          <p:cNvSpPr txBox="1"/>
          <p:nvPr/>
        </p:nvSpPr>
        <p:spPr>
          <a:xfrm>
            <a:off x="2217183" y="5654527"/>
            <a:ext cx="748810" cy="430887"/>
          </a:xfrm>
          <a:prstGeom prst="rect">
            <a:avLst/>
          </a:prstGeom>
          <a:solidFill>
            <a:schemeClr val="bg1"/>
          </a:solidFill>
        </p:spPr>
        <p:txBody>
          <a:bodyPr wrap="square" rtlCol="0">
            <a:spAutoFit/>
          </a:bodyPr>
          <a:lstStyle/>
          <a:p>
            <a:r>
              <a:rPr lang="en-ZA" sz="1100" dirty="0"/>
              <a:t>Trauma </a:t>
            </a:r>
          </a:p>
          <a:p>
            <a:r>
              <a:rPr lang="en-ZA" sz="1100" dirty="0"/>
              <a:t>Unit</a:t>
            </a:r>
          </a:p>
        </p:txBody>
      </p:sp>
      <p:sp>
        <p:nvSpPr>
          <p:cNvPr id="15" name="TextBox 14"/>
          <p:cNvSpPr txBox="1"/>
          <p:nvPr/>
        </p:nvSpPr>
        <p:spPr>
          <a:xfrm>
            <a:off x="3165052" y="5654526"/>
            <a:ext cx="748810" cy="430887"/>
          </a:xfrm>
          <a:prstGeom prst="rect">
            <a:avLst/>
          </a:prstGeom>
          <a:solidFill>
            <a:schemeClr val="bg1"/>
          </a:solidFill>
        </p:spPr>
        <p:txBody>
          <a:bodyPr wrap="square" rtlCol="0">
            <a:spAutoFit/>
          </a:bodyPr>
          <a:lstStyle/>
          <a:p>
            <a:r>
              <a:rPr lang="en-ZA" sz="1100" dirty="0"/>
              <a:t>Main Kitchen</a:t>
            </a:r>
          </a:p>
        </p:txBody>
      </p:sp>
      <p:sp>
        <p:nvSpPr>
          <p:cNvPr id="16" name="TextBox 15"/>
          <p:cNvSpPr txBox="1"/>
          <p:nvPr/>
        </p:nvSpPr>
        <p:spPr>
          <a:xfrm>
            <a:off x="4096346" y="5656145"/>
            <a:ext cx="748810" cy="430887"/>
          </a:xfrm>
          <a:prstGeom prst="rect">
            <a:avLst/>
          </a:prstGeom>
          <a:solidFill>
            <a:schemeClr val="bg1"/>
          </a:solidFill>
        </p:spPr>
        <p:txBody>
          <a:bodyPr wrap="square" rtlCol="0">
            <a:spAutoFit/>
          </a:bodyPr>
          <a:lstStyle/>
          <a:p>
            <a:r>
              <a:rPr lang="en-ZA" sz="1100" dirty="0"/>
              <a:t>Pharmacy</a:t>
            </a:r>
          </a:p>
          <a:p>
            <a:endParaRPr lang="en-ZA" sz="1100" dirty="0"/>
          </a:p>
        </p:txBody>
      </p:sp>
      <p:sp>
        <p:nvSpPr>
          <p:cNvPr id="17" name="TextBox 16"/>
          <p:cNvSpPr txBox="1"/>
          <p:nvPr/>
        </p:nvSpPr>
        <p:spPr>
          <a:xfrm>
            <a:off x="5014177" y="5654526"/>
            <a:ext cx="748810" cy="430887"/>
          </a:xfrm>
          <a:prstGeom prst="rect">
            <a:avLst/>
          </a:prstGeom>
          <a:solidFill>
            <a:schemeClr val="bg1"/>
          </a:solidFill>
        </p:spPr>
        <p:txBody>
          <a:bodyPr wrap="square" rtlCol="0">
            <a:spAutoFit/>
          </a:bodyPr>
          <a:lstStyle/>
          <a:p>
            <a:r>
              <a:rPr lang="en-ZA" sz="1100" dirty="0"/>
              <a:t>Clinical Learning</a:t>
            </a:r>
          </a:p>
        </p:txBody>
      </p:sp>
      <p:sp>
        <p:nvSpPr>
          <p:cNvPr id="18" name="TextBox 17"/>
          <p:cNvSpPr txBox="1"/>
          <p:nvPr/>
        </p:nvSpPr>
        <p:spPr>
          <a:xfrm>
            <a:off x="5921399" y="5654525"/>
            <a:ext cx="766389" cy="430887"/>
          </a:xfrm>
          <a:prstGeom prst="rect">
            <a:avLst/>
          </a:prstGeom>
          <a:solidFill>
            <a:schemeClr val="bg1"/>
          </a:solidFill>
        </p:spPr>
        <p:txBody>
          <a:bodyPr wrap="square" rtlCol="0">
            <a:spAutoFit/>
          </a:bodyPr>
          <a:lstStyle/>
          <a:p>
            <a:r>
              <a:rPr lang="en-ZA" sz="1100" dirty="0"/>
              <a:t>X-ray </a:t>
            </a:r>
          </a:p>
          <a:p>
            <a:r>
              <a:rPr lang="en-ZA" sz="1100" dirty="0"/>
              <a:t>dept.</a:t>
            </a:r>
          </a:p>
        </p:txBody>
      </p:sp>
      <p:sp>
        <p:nvSpPr>
          <p:cNvPr id="19" name="TextBox 18"/>
          <p:cNvSpPr txBox="1"/>
          <p:nvPr/>
        </p:nvSpPr>
        <p:spPr>
          <a:xfrm>
            <a:off x="6854410" y="5654524"/>
            <a:ext cx="748810" cy="430887"/>
          </a:xfrm>
          <a:prstGeom prst="rect">
            <a:avLst/>
          </a:prstGeom>
          <a:solidFill>
            <a:schemeClr val="bg1"/>
          </a:solidFill>
        </p:spPr>
        <p:txBody>
          <a:bodyPr wrap="square" rtlCol="0">
            <a:spAutoFit/>
          </a:bodyPr>
          <a:lstStyle/>
          <a:p>
            <a:r>
              <a:rPr lang="en-ZA" sz="1100" dirty="0"/>
              <a:t>Management</a:t>
            </a:r>
          </a:p>
        </p:txBody>
      </p:sp>
      <p:sp>
        <p:nvSpPr>
          <p:cNvPr id="20" name="TextBox 19"/>
          <p:cNvSpPr txBox="1"/>
          <p:nvPr/>
        </p:nvSpPr>
        <p:spPr>
          <a:xfrm>
            <a:off x="7774083" y="5650515"/>
            <a:ext cx="748810" cy="430887"/>
          </a:xfrm>
          <a:prstGeom prst="rect">
            <a:avLst/>
          </a:prstGeom>
          <a:solidFill>
            <a:schemeClr val="bg1"/>
          </a:solidFill>
        </p:spPr>
        <p:txBody>
          <a:bodyPr wrap="square" rtlCol="0">
            <a:spAutoFit/>
          </a:bodyPr>
          <a:lstStyle/>
          <a:p>
            <a:r>
              <a:rPr lang="en-ZA" sz="1100" dirty="0"/>
              <a:t>Public restroom</a:t>
            </a:r>
          </a:p>
        </p:txBody>
      </p:sp>
      <p:sp>
        <p:nvSpPr>
          <p:cNvPr id="21" name="TextBox 20"/>
          <p:cNvSpPr txBox="1"/>
          <p:nvPr/>
        </p:nvSpPr>
        <p:spPr>
          <a:xfrm>
            <a:off x="8689515" y="5654524"/>
            <a:ext cx="748810" cy="430887"/>
          </a:xfrm>
          <a:prstGeom prst="rect">
            <a:avLst/>
          </a:prstGeom>
          <a:solidFill>
            <a:schemeClr val="bg1"/>
          </a:solidFill>
        </p:spPr>
        <p:txBody>
          <a:bodyPr wrap="square" rtlCol="0">
            <a:spAutoFit/>
          </a:bodyPr>
          <a:lstStyle/>
          <a:p>
            <a:r>
              <a:rPr lang="en-ZA" sz="1100" dirty="0"/>
              <a:t>OHS</a:t>
            </a:r>
          </a:p>
          <a:p>
            <a:r>
              <a:rPr lang="en-ZA" sz="1100" dirty="0"/>
              <a:t> clinic</a:t>
            </a:r>
          </a:p>
        </p:txBody>
      </p:sp>
      <p:sp>
        <p:nvSpPr>
          <p:cNvPr id="22" name="TextBox 21"/>
          <p:cNvSpPr txBox="1"/>
          <p:nvPr/>
        </p:nvSpPr>
        <p:spPr>
          <a:xfrm>
            <a:off x="9590444" y="5654523"/>
            <a:ext cx="748810" cy="430887"/>
          </a:xfrm>
          <a:prstGeom prst="rect">
            <a:avLst/>
          </a:prstGeom>
          <a:solidFill>
            <a:schemeClr val="bg1"/>
          </a:solidFill>
        </p:spPr>
        <p:txBody>
          <a:bodyPr wrap="square" rtlCol="0">
            <a:spAutoFit/>
          </a:bodyPr>
          <a:lstStyle/>
          <a:p>
            <a:r>
              <a:rPr lang="en-ZA" sz="1100" dirty="0"/>
              <a:t>Netcafe</a:t>
            </a:r>
          </a:p>
          <a:p>
            <a:endParaRPr lang="en-ZA" sz="1100" dirty="0"/>
          </a:p>
        </p:txBody>
      </p:sp>
      <p:sp>
        <p:nvSpPr>
          <p:cNvPr id="7" name="TextBox 6"/>
          <p:cNvSpPr txBox="1"/>
          <p:nvPr/>
        </p:nvSpPr>
        <p:spPr>
          <a:xfrm>
            <a:off x="654961" y="3991487"/>
            <a:ext cx="293779" cy="369332"/>
          </a:xfrm>
          <a:prstGeom prst="rect">
            <a:avLst/>
          </a:prstGeom>
          <a:noFill/>
        </p:spPr>
        <p:txBody>
          <a:bodyPr wrap="square" rtlCol="0">
            <a:spAutoFit/>
          </a:bodyPr>
          <a:lstStyle/>
          <a:p>
            <a:r>
              <a:rPr lang="en-ZA" dirty="0"/>
              <a:t>2</a:t>
            </a:r>
          </a:p>
        </p:txBody>
      </p:sp>
      <p:sp>
        <p:nvSpPr>
          <p:cNvPr id="23" name="TextBox 22"/>
          <p:cNvSpPr txBox="1"/>
          <p:nvPr/>
        </p:nvSpPr>
        <p:spPr>
          <a:xfrm>
            <a:off x="675784" y="3181501"/>
            <a:ext cx="293779" cy="369332"/>
          </a:xfrm>
          <a:prstGeom prst="rect">
            <a:avLst/>
          </a:prstGeom>
          <a:noFill/>
        </p:spPr>
        <p:txBody>
          <a:bodyPr wrap="square" rtlCol="0">
            <a:spAutoFit/>
          </a:bodyPr>
          <a:lstStyle/>
          <a:p>
            <a:r>
              <a:rPr lang="en-ZA" dirty="0"/>
              <a:t>3</a:t>
            </a:r>
          </a:p>
        </p:txBody>
      </p:sp>
      <p:sp>
        <p:nvSpPr>
          <p:cNvPr id="24" name="TextBox 23"/>
          <p:cNvSpPr txBox="1"/>
          <p:nvPr/>
        </p:nvSpPr>
        <p:spPr>
          <a:xfrm>
            <a:off x="654960" y="2283909"/>
            <a:ext cx="293779" cy="369332"/>
          </a:xfrm>
          <a:prstGeom prst="rect">
            <a:avLst/>
          </a:prstGeom>
          <a:noFill/>
        </p:spPr>
        <p:txBody>
          <a:bodyPr wrap="square" rtlCol="0">
            <a:spAutoFit/>
          </a:bodyPr>
          <a:lstStyle/>
          <a:p>
            <a:r>
              <a:rPr lang="en-ZA" dirty="0"/>
              <a:t>4</a:t>
            </a:r>
          </a:p>
        </p:txBody>
      </p:sp>
      <p:sp>
        <p:nvSpPr>
          <p:cNvPr id="25" name="TextBox 24"/>
          <p:cNvSpPr txBox="1"/>
          <p:nvPr/>
        </p:nvSpPr>
        <p:spPr>
          <a:xfrm>
            <a:off x="668890" y="4844807"/>
            <a:ext cx="293779" cy="369332"/>
          </a:xfrm>
          <a:prstGeom prst="rect">
            <a:avLst/>
          </a:prstGeom>
          <a:noFill/>
        </p:spPr>
        <p:txBody>
          <a:bodyPr wrap="square" rtlCol="0">
            <a:spAutoFit/>
          </a:bodyPr>
          <a:lstStyle/>
          <a:p>
            <a:r>
              <a:rPr lang="en-ZA" dirty="0"/>
              <a:t>1</a:t>
            </a:r>
          </a:p>
        </p:txBody>
      </p:sp>
      <p:sp>
        <p:nvSpPr>
          <p:cNvPr id="26" name="TextBox 25"/>
          <p:cNvSpPr txBox="1"/>
          <p:nvPr/>
        </p:nvSpPr>
        <p:spPr>
          <a:xfrm>
            <a:off x="671711" y="5666252"/>
            <a:ext cx="293779" cy="369332"/>
          </a:xfrm>
          <a:prstGeom prst="rect">
            <a:avLst/>
          </a:prstGeom>
          <a:noFill/>
        </p:spPr>
        <p:txBody>
          <a:bodyPr wrap="square" rtlCol="0">
            <a:spAutoFit/>
          </a:bodyPr>
          <a:lstStyle/>
          <a:p>
            <a:r>
              <a:rPr lang="en-ZA" dirty="0"/>
              <a:t>G</a:t>
            </a:r>
          </a:p>
        </p:txBody>
      </p:sp>
      <p:sp>
        <p:nvSpPr>
          <p:cNvPr id="27" name="Rectangle 26"/>
          <p:cNvSpPr/>
          <p:nvPr/>
        </p:nvSpPr>
        <p:spPr>
          <a:xfrm>
            <a:off x="1161576" y="1306595"/>
            <a:ext cx="9597371" cy="5730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TextBox 27"/>
          <p:cNvSpPr txBox="1"/>
          <p:nvPr/>
        </p:nvSpPr>
        <p:spPr>
          <a:xfrm>
            <a:off x="675783" y="1509646"/>
            <a:ext cx="293779" cy="369332"/>
          </a:xfrm>
          <a:prstGeom prst="rect">
            <a:avLst/>
          </a:prstGeom>
          <a:noFill/>
        </p:spPr>
        <p:txBody>
          <a:bodyPr wrap="square" rtlCol="0">
            <a:spAutoFit/>
          </a:bodyPr>
          <a:lstStyle/>
          <a:p>
            <a:r>
              <a:rPr lang="en-ZA" dirty="0"/>
              <a:t>R</a:t>
            </a:r>
          </a:p>
        </p:txBody>
      </p:sp>
      <p:sp>
        <p:nvSpPr>
          <p:cNvPr id="29" name="TextBox 28"/>
          <p:cNvSpPr txBox="1"/>
          <p:nvPr/>
        </p:nvSpPr>
        <p:spPr>
          <a:xfrm>
            <a:off x="5185966" y="4800889"/>
            <a:ext cx="748810" cy="430887"/>
          </a:xfrm>
          <a:prstGeom prst="rect">
            <a:avLst/>
          </a:prstGeom>
          <a:solidFill>
            <a:schemeClr val="bg1"/>
          </a:solidFill>
        </p:spPr>
        <p:txBody>
          <a:bodyPr wrap="square" rtlCol="0">
            <a:spAutoFit/>
          </a:bodyPr>
          <a:lstStyle/>
          <a:p>
            <a:r>
              <a:rPr lang="en-ZA" sz="1100" dirty="0"/>
              <a:t>Surgical Stores</a:t>
            </a:r>
          </a:p>
        </p:txBody>
      </p:sp>
      <p:sp>
        <p:nvSpPr>
          <p:cNvPr id="30" name="TextBox 29"/>
          <p:cNvSpPr txBox="1"/>
          <p:nvPr/>
        </p:nvSpPr>
        <p:spPr>
          <a:xfrm>
            <a:off x="4213929" y="4800890"/>
            <a:ext cx="748810" cy="430887"/>
          </a:xfrm>
          <a:prstGeom prst="rect">
            <a:avLst/>
          </a:prstGeom>
          <a:solidFill>
            <a:schemeClr val="bg1"/>
          </a:solidFill>
        </p:spPr>
        <p:txBody>
          <a:bodyPr wrap="square" rtlCol="0">
            <a:spAutoFit/>
          </a:bodyPr>
          <a:lstStyle/>
          <a:p>
            <a:r>
              <a:rPr lang="en-ZA" sz="1100" dirty="0"/>
              <a:t>Ampath</a:t>
            </a:r>
          </a:p>
          <a:p>
            <a:endParaRPr lang="en-ZA" sz="1100" dirty="0"/>
          </a:p>
        </p:txBody>
      </p:sp>
      <p:sp>
        <p:nvSpPr>
          <p:cNvPr id="31" name="TextBox 30"/>
          <p:cNvSpPr txBox="1"/>
          <p:nvPr/>
        </p:nvSpPr>
        <p:spPr>
          <a:xfrm>
            <a:off x="3158275" y="4793742"/>
            <a:ext cx="748810" cy="430887"/>
          </a:xfrm>
          <a:prstGeom prst="rect">
            <a:avLst/>
          </a:prstGeom>
          <a:solidFill>
            <a:schemeClr val="bg1"/>
          </a:solidFill>
        </p:spPr>
        <p:txBody>
          <a:bodyPr wrap="square" rtlCol="0">
            <a:spAutoFit/>
          </a:bodyPr>
          <a:lstStyle/>
          <a:p>
            <a:r>
              <a:rPr lang="en-ZA" sz="1100" dirty="0"/>
              <a:t>Doctors Suites A</a:t>
            </a:r>
          </a:p>
        </p:txBody>
      </p:sp>
      <p:sp>
        <p:nvSpPr>
          <p:cNvPr id="32" name="TextBox 31"/>
          <p:cNvSpPr txBox="1"/>
          <p:nvPr/>
        </p:nvSpPr>
        <p:spPr>
          <a:xfrm>
            <a:off x="2336847" y="4776319"/>
            <a:ext cx="748810" cy="430887"/>
          </a:xfrm>
          <a:prstGeom prst="rect">
            <a:avLst/>
          </a:prstGeom>
          <a:solidFill>
            <a:schemeClr val="accent4">
              <a:lumMod val="60000"/>
              <a:lumOff val="40000"/>
            </a:schemeClr>
          </a:solidFill>
          <a:ln w="38100">
            <a:solidFill>
              <a:srgbClr val="7030A0"/>
            </a:solidFill>
          </a:ln>
        </p:spPr>
        <p:txBody>
          <a:bodyPr wrap="square" rtlCol="0">
            <a:spAutoFit/>
          </a:bodyPr>
          <a:lstStyle/>
          <a:p>
            <a:r>
              <a:rPr lang="en-ZA" sz="1100" dirty="0"/>
              <a:t>PICU</a:t>
            </a:r>
          </a:p>
          <a:p>
            <a:endParaRPr lang="en-ZA" sz="1100" dirty="0"/>
          </a:p>
        </p:txBody>
      </p:sp>
      <p:sp>
        <p:nvSpPr>
          <p:cNvPr id="33" name="TextBox 32"/>
          <p:cNvSpPr txBox="1"/>
          <p:nvPr/>
        </p:nvSpPr>
        <p:spPr>
          <a:xfrm>
            <a:off x="1444525" y="4781945"/>
            <a:ext cx="748810" cy="430887"/>
          </a:xfrm>
          <a:prstGeom prst="rect">
            <a:avLst/>
          </a:prstGeom>
          <a:solidFill>
            <a:schemeClr val="bg1"/>
          </a:solidFill>
        </p:spPr>
        <p:txBody>
          <a:bodyPr wrap="square" rtlCol="0">
            <a:spAutoFit/>
          </a:bodyPr>
          <a:lstStyle/>
          <a:p>
            <a:r>
              <a:rPr lang="en-ZA" sz="1100" dirty="0"/>
              <a:t>Paeds Ward</a:t>
            </a:r>
          </a:p>
        </p:txBody>
      </p:sp>
      <p:sp>
        <p:nvSpPr>
          <p:cNvPr id="34" name="TextBox 33"/>
          <p:cNvSpPr txBox="1"/>
          <p:nvPr/>
        </p:nvSpPr>
        <p:spPr>
          <a:xfrm>
            <a:off x="6360302" y="4789620"/>
            <a:ext cx="748810" cy="430887"/>
          </a:xfrm>
          <a:prstGeom prst="rect">
            <a:avLst/>
          </a:prstGeom>
          <a:solidFill>
            <a:schemeClr val="accent4">
              <a:lumMod val="60000"/>
              <a:lumOff val="40000"/>
            </a:schemeClr>
          </a:solidFill>
        </p:spPr>
        <p:txBody>
          <a:bodyPr wrap="square" rtlCol="0">
            <a:spAutoFit/>
          </a:bodyPr>
          <a:lstStyle/>
          <a:p>
            <a:r>
              <a:rPr lang="en-ZA" sz="1100" dirty="0"/>
              <a:t>NRC</a:t>
            </a:r>
            <a:br>
              <a:rPr lang="en-ZA" sz="1100" dirty="0"/>
            </a:br>
            <a:endParaRPr lang="en-ZA" sz="1100" dirty="0"/>
          </a:p>
        </p:txBody>
      </p:sp>
      <p:sp>
        <p:nvSpPr>
          <p:cNvPr id="36" name="TextBox 35"/>
          <p:cNvSpPr txBox="1"/>
          <p:nvPr/>
        </p:nvSpPr>
        <p:spPr>
          <a:xfrm>
            <a:off x="7620634" y="4800890"/>
            <a:ext cx="748810" cy="430887"/>
          </a:xfrm>
          <a:prstGeom prst="rect">
            <a:avLst/>
          </a:prstGeom>
          <a:solidFill>
            <a:schemeClr val="bg1"/>
          </a:solidFill>
        </p:spPr>
        <p:txBody>
          <a:bodyPr wrap="square" rtlCol="0">
            <a:spAutoFit/>
          </a:bodyPr>
          <a:lstStyle/>
          <a:p>
            <a:r>
              <a:rPr lang="en-ZA" sz="1100" dirty="0"/>
              <a:t>Public Restroom</a:t>
            </a:r>
          </a:p>
        </p:txBody>
      </p:sp>
      <p:sp>
        <p:nvSpPr>
          <p:cNvPr id="37" name="TextBox 36"/>
          <p:cNvSpPr txBox="1"/>
          <p:nvPr/>
        </p:nvSpPr>
        <p:spPr>
          <a:xfrm>
            <a:off x="8841634" y="4789620"/>
            <a:ext cx="748810" cy="430887"/>
          </a:xfrm>
          <a:prstGeom prst="rect">
            <a:avLst/>
          </a:prstGeom>
          <a:solidFill>
            <a:schemeClr val="bg1"/>
          </a:solidFill>
        </p:spPr>
        <p:txBody>
          <a:bodyPr wrap="square" rtlCol="0">
            <a:spAutoFit/>
          </a:bodyPr>
          <a:lstStyle/>
          <a:p>
            <a:r>
              <a:rPr lang="en-ZA" sz="1100" dirty="0"/>
              <a:t>Doctors Suites C</a:t>
            </a:r>
          </a:p>
        </p:txBody>
      </p:sp>
      <p:sp>
        <p:nvSpPr>
          <p:cNvPr id="38" name="TextBox 37"/>
          <p:cNvSpPr txBox="1"/>
          <p:nvPr/>
        </p:nvSpPr>
        <p:spPr>
          <a:xfrm>
            <a:off x="5410963" y="3895142"/>
            <a:ext cx="748810" cy="430887"/>
          </a:xfrm>
          <a:prstGeom prst="rect">
            <a:avLst/>
          </a:prstGeom>
          <a:solidFill>
            <a:schemeClr val="bg1"/>
          </a:solidFill>
        </p:spPr>
        <p:txBody>
          <a:bodyPr wrap="square" rtlCol="0">
            <a:spAutoFit/>
          </a:bodyPr>
          <a:lstStyle/>
          <a:p>
            <a:r>
              <a:rPr lang="en-ZA" sz="1100" dirty="0"/>
              <a:t>Pathcare</a:t>
            </a:r>
          </a:p>
          <a:p>
            <a:endParaRPr lang="en-ZA" sz="1100" dirty="0"/>
          </a:p>
        </p:txBody>
      </p:sp>
      <p:sp>
        <p:nvSpPr>
          <p:cNvPr id="39" name="TextBox 38"/>
          <p:cNvSpPr txBox="1"/>
          <p:nvPr/>
        </p:nvSpPr>
        <p:spPr>
          <a:xfrm>
            <a:off x="4051950" y="3927125"/>
            <a:ext cx="748810" cy="430887"/>
          </a:xfrm>
          <a:prstGeom prst="rect">
            <a:avLst/>
          </a:prstGeom>
          <a:solidFill>
            <a:schemeClr val="bg1"/>
          </a:solidFill>
        </p:spPr>
        <p:txBody>
          <a:bodyPr wrap="square" rtlCol="0">
            <a:spAutoFit/>
          </a:bodyPr>
          <a:lstStyle/>
          <a:p>
            <a:r>
              <a:rPr lang="en-ZA" sz="1100" dirty="0"/>
              <a:t>Doctors suites A</a:t>
            </a:r>
          </a:p>
        </p:txBody>
      </p:sp>
      <p:sp>
        <p:nvSpPr>
          <p:cNvPr id="40" name="TextBox 39"/>
          <p:cNvSpPr txBox="1"/>
          <p:nvPr/>
        </p:nvSpPr>
        <p:spPr>
          <a:xfrm>
            <a:off x="3125696" y="3910126"/>
            <a:ext cx="748810" cy="430887"/>
          </a:xfrm>
          <a:prstGeom prst="rect">
            <a:avLst/>
          </a:prstGeom>
          <a:solidFill>
            <a:schemeClr val="bg1"/>
          </a:solidFill>
        </p:spPr>
        <p:txBody>
          <a:bodyPr wrap="square" rtlCol="0">
            <a:spAutoFit/>
          </a:bodyPr>
          <a:lstStyle/>
          <a:p>
            <a:r>
              <a:rPr lang="en-ZA" sz="1100" dirty="0"/>
              <a:t>Linen holding</a:t>
            </a:r>
          </a:p>
        </p:txBody>
      </p:sp>
      <p:sp>
        <p:nvSpPr>
          <p:cNvPr id="41" name="TextBox 40"/>
          <p:cNvSpPr txBox="1"/>
          <p:nvPr/>
        </p:nvSpPr>
        <p:spPr>
          <a:xfrm>
            <a:off x="2250284" y="3901493"/>
            <a:ext cx="748810" cy="430887"/>
          </a:xfrm>
          <a:prstGeom prst="rect">
            <a:avLst/>
          </a:prstGeom>
          <a:solidFill>
            <a:schemeClr val="accent4">
              <a:lumMod val="60000"/>
              <a:lumOff val="40000"/>
            </a:schemeClr>
          </a:solidFill>
          <a:ln w="38100">
            <a:solidFill>
              <a:srgbClr val="7030A0"/>
            </a:solidFill>
          </a:ln>
        </p:spPr>
        <p:txBody>
          <a:bodyPr wrap="square" rtlCol="0">
            <a:spAutoFit/>
          </a:bodyPr>
          <a:lstStyle/>
          <a:p>
            <a:r>
              <a:rPr lang="en-ZA" sz="1100" dirty="0"/>
              <a:t>Oncology Day ward</a:t>
            </a:r>
          </a:p>
        </p:txBody>
      </p:sp>
      <p:sp>
        <p:nvSpPr>
          <p:cNvPr id="42" name="TextBox 41"/>
          <p:cNvSpPr txBox="1"/>
          <p:nvPr/>
        </p:nvSpPr>
        <p:spPr>
          <a:xfrm>
            <a:off x="1409033" y="3911003"/>
            <a:ext cx="748810" cy="430887"/>
          </a:xfrm>
          <a:prstGeom prst="rect">
            <a:avLst/>
          </a:prstGeom>
          <a:solidFill>
            <a:schemeClr val="bg1"/>
          </a:solidFill>
          <a:ln w="38100">
            <a:solidFill>
              <a:srgbClr val="7030A0"/>
            </a:solidFill>
          </a:ln>
        </p:spPr>
        <p:txBody>
          <a:bodyPr wrap="square" rtlCol="0">
            <a:spAutoFit/>
          </a:bodyPr>
          <a:lstStyle/>
          <a:p>
            <a:r>
              <a:rPr lang="en-ZA" sz="1100" dirty="0"/>
              <a:t>General</a:t>
            </a:r>
          </a:p>
          <a:p>
            <a:r>
              <a:rPr lang="en-ZA" sz="1100" dirty="0"/>
              <a:t>Ward</a:t>
            </a:r>
          </a:p>
        </p:txBody>
      </p:sp>
      <p:sp>
        <p:nvSpPr>
          <p:cNvPr id="43" name="TextBox 42"/>
          <p:cNvSpPr txBox="1"/>
          <p:nvPr/>
        </p:nvSpPr>
        <p:spPr>
          <a:xfrm>
            <a:off x="7542943" y="3887994"/>
            <a:ext cx="748810" cy="430887"/>
          </a:xfrm>
          <a:prstGeom prst="rect">
            <a:avLst/>
          </a:prstGeom>
          <a:solidFill>
            <a:schemeClr val="bg1"/>
          </a:solidFill>
        </p:spPr>
        <p:txBody>
          <a:bodyPr wrap="square" rtlCol="0">
            <a:spAutoFit/>
          </a:bodyPr>
          <a:lstStyle/>
          <a:p>
            <a:r>
              <a:rPr lang="en-ZA" sz="1100" dirty="0"/>
              <a:t>Public Restroom</a:t>
            </a:r>
          </a:p>
        </p:txBody>
      </p:sp>
      <p:sp>
        <p:nvSpPr>
          <p:cNvPr id="44" name="TextBox 43"/>
          <p:cNvSpPr txBox="1"/>
          <p:nvPr/>
        </p:nvSpPr>
        <p:spPr>
          <a:xfrm>
            <a:off x="8819580" y="3867994"/>
            <a:ext cx="748810" cy="430887"/>
          </a:xfrm>
          <a:prstGeom prst="rect">
            <a:avLst/>
          </a:prstGeom>
          <a:solidFill>
            <a:schemeClr val="bg1"/>
          </a:solidFill>
        </p:spPr>
        <p:txBody>
          <a:bodyPr wrap="square" rtlCol="0">
            <a:spAutoFit/>
          </a:bodyPr>
          <a:lstStyle/>
          <a:p>
            <a:r>
              <a:rPr lang="en-ZA" sz="1100" dirty="0"/>
              <a:t>Doctors suites C</a:t>
            </a:r>
          </a:p>
        </p:txBody>
      </p:sp>
      <p:sp>
        <p:nvSpPr>
          <p:cNvPr id="45" name="TextBox 44"/>
          <p:cNvSpPr txBox="1"/>
          <p:nvPr/>
        </p:nvSpPr>
        <p:spPr>
          <a:xfrm>
            <a:off x="1311662" y="3055257"/>
            <a:ext cx="748810" cy="430887"/>
          </a:xfrm>
          <a:prstGeom prst="rect">
            <a:avLst/>
          </a:prstGeom>
          <a:solidFill>
            <a:schemeClr val="bg1"/>
          </a:solidFill>
        </p:spPr>
        <p:txBody>
          <a:bodyPr wrap="square" rtlCol="0">
            <a:spAutoFit/>
          </a:bodyPr>
          <a:lstStyle/>
          <a:p>
            <a:r>
              <a:rPr lang="en-ZA" sz="1100" dirty="0"/>
              <a:t>Cath lab</a:t>
            </a:r>
          </a:p>
          <a:p>
            <a:endParaRPr lang="en-ZA" sz="1100" dirty="0"/>
          </a:p>
        </p:txBody>
      </p:sp>
      <p:sp>
        <p:nvSpPr>
          <p:cNvPr id="46" name="TextBox 45"/>
          <p:cNvSpPr txBox="1"/>
          <p:nvPr/>
        </p:nvSpPr>
        <p:spPr>
          <a:xfrm>
            <a:off x="5056218" y="3081845"/>
            <a:ext cx="748810" cy="430887"/>
          </a:xfrm>
          <a:prstGeom prst="rect">
            <a:avLst/>
          </a:prstGeom>
          <a:solidFill>
            <a:schemeClr val="bg1"/>
          </a:solidFill>
        </p:spPr>
        <p:txBody>
          <a:bodyPr wrap="square" rtlCol="0">
            <a:spAutoFit/>
          </a:bodyPr>
          <a:lstStyle/>
          <a:p>
            <a:r>
              <a:rPr lang="en-ZA" sz="1100" dirty="0"/>
              <a:t>Theatre</a:t>
            </a:r>
          </a:p>
          <a:p>
            <a:r>
              <a:rPr lang="en-ZA" sz="1100" dirty="0"/>
              <a:t>Recovery</a:t>
            </a:r>
          </a:p>
        </p:txBody>
      </p:sp>
      <p:sp>
        <p:nvSpPr>
          <p:cNvPr id="47" name="TextBox 46"/>
          <p:cNvSpPr txBox="1"/>
          <p:nvPr/>
        </p:nvSpPr>
        <p:spPr>
          <a:xfrm>
            <a:off x="4126643" y="3083711"/>
            <a:ext cx="748810" cy="430887"/>
          </a:xfrm>
          <a:prstGeom prst="rect">
            <a:avLst/>
          </a:prstGeom>
          <a:solidFill>
            <a:schemeClr val="bg1"/>
          </a:solidFill>
        </p:spPr>
        <p:txBody>
          <a:bodyPr wrap="square" rtlCol="0">
            <a:spAutoFit/>
          </a:bodyPr>
          <a:lstStyle/>
          <a:p>
            <a:r>
              <a:rPr lang="en-ZA" sz="1100" dirty="0"/>
              <a:t>Theatre 1-6</a:t>
            </a:r>
          </a:p>
        </p:txBody>
      </p:sp>
      <p:sp>
        <p:nvSpPr>
          <p:cNvPr id="48" name="TextBox 47"/>
          <p:cNvSpPr txBox="1"/>
          <p:nvPr/>
        </p:nvSpPr>
        <p:spPr>
          <a:xfrm>
            <a:off x="3189808" y="3044250"/>
            <a:ext cx="748810" cy="430887"/>
          </a:xfrm>
          <a:prstGeom prst="rect">
            <a:avLst/>
          </a:prstGeom>
          <a:solidFill>
            <a:schemeClr val="bg1"/>
          </a:solidFill>
        </p:spPr>
        <p:txBody>
          <a:bodyPr wrap="square" rtlCol="0">
            <a:spAutoFit/>
          </a:bodyPr>
          <a:lstStyle/>
          <a:p>
            <a:r>
              <a:rPr lang="en-ZA" sz="1100" dirty="0"/>
              <a:t>CSSD</a:t>
            </a:r>
          </a:p>
          <a:p>
            <a:endParaRPr lang="en-ZA" sz="1100" dirty="0"/>
          </a:p>
        </p:txBody>
      </p:sp>
      <p:sp>
        <p:nvSpPr>
          <p:cNvPr id="49" name="TextBox 48"/>
          <p:cNvSpPr txBox="1"/>
          <p:nvPr/>
        </p:nvSpPr>
        <p:spPr>
          <a:xfrm>
            <a:off x="2215549" y="3070016"/>
            <a:ext cx="748810" cy="430887"/>
          </a:xfrm>
          <a:prstGeom prst="rect">
            <a:avLst/>
          </a:prstGeom>
          <a:solidFill>
            <a:schemeClr val="accent4">
              <a:lumMod val="60000"/>
              <a:lumOff val="40000"/>
            </a:schemeClr>
          </a:solidFill>
        </p:spPr>
        <p:txBody>
          <a:bodyPr wrap="square" rtlCol="0">
            <a:spAutoFit/>
          </a:bodyPr>
          <a:lstStyle/>
          <a:p>
            <a:r>
              <a:rPr lang="en-ZA" sz="1100" dirty="0"/>
              <a:t>AICU</a:t>
            </a:r>
          </a:p>
          <a:p>
            <a:endParaRPr lang="en-ZA" sz="1100" dirty="0"/>
          </a:p>
        </p:txBody>
      </p:sp>
      <p:sp>
        <p:nvSpPr>
          <p:cNvPr id="50" name="TextBox 49"/>
          <p:cNvSpPr txBox="1"/>
          <p:nvPr/>
        </p:nvSpPr>
        <p:spPr>
          <a:xfrm>
            <a:off x="6000965" y="3044249"/>
            <a:ext cx="748810" cy="430887"/>
          </a:xfrm>
          <a:prstGeom prst="rect">
            <a:avLst/>
          </a:prstGeom>
          <a:solidFill>
            <a:schemeClr val="bg1"/>
          </a:solidFill>
        </p:spPr>
        <p:txBody>
          <a:bodyPr wrap="square" rtlCol="0">
            <a:spAutoFit/>
          </a:bodyPr>
          <a:lstStyle/>
          <a:p>
            <a:r>
              <a:rPr lang="en-ZA" sz="1100" dirty="0"/>
              <a:t>Theatre kitchen</a:t>
            </a:r>
          </a:p>
        </p:txBody>
      </p:sp>
      <p:sp>
        <p:nvSpPr>
          <p:cNvPr id="51" name="TextBox 50"/>
          <p:cNvSpPr txBox="1"/>
          <p:nvPr/>
        </p:nvSpPr>
        <p:spPr>
          <a:xfrm>
            <a:off x="6941311" y="3038952"/>
            <a:ext cx="748810" cy="430887"/>
          </a:xfrm>
          <a:prstGeom prst="rect">
            <a:avLst/>
          </a:prstGeom>
          <a:solidFill>
            <a:schemeClr val="bg1"/>
          </a:solidFill>
        </p:spPr>
        <p:txBody>
          <a:bodyPr wrap="square" rtlCol="0">
            <a:spAutoFit/>
          </a:bodyPr>
          <a:lstStyle/>
          <a:p>
            <a:r>
              <a:rPr lang="en-ZA" sz="1100" dirty="0"/>
              <a:t>Surgical ward</a:t>
            </a:r>
          </a:p>
        </p:txBody>
      </p:sp>
      <p:sp>
        <p:nvSpPr>
          <p:cNvPr id="52" name="TextBox 51"/>
          <p:cNvSpPr txBox="1"/>
          <p:nvPr/>
        </p:nvSpPr>
        <p:spPr>
          <a:xfrm>
            <a:off x="7757298" y="3049215"/>
            <a:ext cx="748810" cy="430887"/>
          </a:xfrm>
          <a:prstGeom prst="rect">
            <a:avLst/>
          </a:prstGeom>
          <a:solidFill>
            <a:schemeClr val="bg1"/>
          </a:solidFill>
          <a:ln w="38100">
            <a:solidFill>
              <a:srgbClr val="7030A0"/>
            </a:solidFill>
          </a:ln>
        </p:spPr>
        <p:txBody>
          <a:bodyPr wrap="square" rtlCol="0">
            <a:spAutoFit/>
          </a:bodyPr>
          <a:lstStyle/>
          <a:p>
            <a:r>
              <a:rPr lang="en-ZA" sz="1100" dirty="0"/>
              <a:t>Surgical HC</a:t>
            </a:r>
          </a:p>
        </p:txBody>
      </p:sp>
      <p:sp>
        <p:nvSpPr>
          <p:cNvPr id="53" name="TextBox 52"/>
          <p:cNvSpPr txBox="1"/>
          <p:nvPr/>
        </p:nvSpPr>
        <p:spPr>
          <a:xfrm>
            <a:off x="8694683" y="3052386"/>
            <a:ext cx="748810" cy="430887"/>
          </a:xfrm>
          <a:prstGeom prst="rect">
            <a:avLst/>
          </a:prstGeom>
          <a:solidFill>
            <a:schemeClr val="bg1"/>
          </a:solidFill>
          <a:ln w="38100">
            <a:solidFill>
              <a:srgbClr val="7030A0"/>
            </a:solidFill>
          </a:ln>
        </p:spPr>
        <p:txBody>
          <a:bodyPr wrap="square" rtlCol="0">
            <a:spAutoFit/>
          </a:bodyPr>
          <a:lstStyle/>
          <a:p>
            <a:r>
              <a:rPr lang="en-ZA" sz="1100" dirty="0"/>
              <a:t>GIT</a:t>
            </a:r>
          </a:p>
          <a:p>
            <a:endParaRPr lang="en-ZA" sz="1100" dirty="0"/>
          </a:p>
        </p:txBody>
      </p:sp>
      <p:sp>
        <p:nvSpPr>
          <p:cNvPr id="54" name="TextBox 53"/>
          <p:cNvSpPr txBox="1"/>
          <p:nvPr/>
        </p:nvSpPr>
        <p:spPr>
          <a:xfrm>
            <a:off x="9575214" y="3062514"/>
            <a:ext cx="748810" cy="430887"/>
          </a:xfrm>
          <a:prstGeom prst="rect">
            <a:avLst/>
          </a:prstGeom>
          <a:solidFill>
            <a:schemeClr val="bg1"/>
          </a:solidFill>
        </p:spPr>
        <p:txBody>
          <a:bodyPr wrap="square" rtlCol="0">
            <a:spAutoFit/>
          </a:bodyPr>
          <a:lstStyle/>
          <a:p>
            <a:r>
              <a:rPr lang="en-ZA" sz="1100" dirty="0"/>
              <a:t>Public Restroom</a:t>
            </a:r>
          </a:p>
        </p:txBody>
      </p:sp>
      <p:sp>
        <p:nvSpPr>
          <p:cNvPr id="55" name="TextBox 54"/>
          <p:cNvSpPr txBox="1"/>
          <p:nvPr/>
        </p:nvSpPr>
        <p:spPr>
          <a:xfrm>
            <a:off x="8070770" y="2179939"/>
            <a:ext cx="748810" cy="430887"/>
          </a:xfrm>
          <a:prstGeom prst="rect">
            <a:avLst/>
          </a:prstGeom>
          <a:solidFill>
            <a:schemeClr val="bg1"/>
          </a:solidFill>
        </p:spPr>
        <p:txBody>
          <a:bodyPr wrap="square" rtlCol="0">
            <a:spAutoFit/>
          </a:bodyPr>
          <a:lstStyle/>
          <a:p>
            <a:r>
              <a:rPr lang="en-ZA" sz="1100" dirty="0"/>
              <a:t>Public Restroom</a:t>
            </a:r>
          </a:p>
        </p:txBody>
      </p:sp>
      <p:sp>
        <p:nvSpPr>
          <p:cNvPr id="56" name="TextBox 55"/>
          <p:cNvSpPr txBox="1"/>
          <p:nvPr/>
        </p:nvSpPr>
        <p:spPr>
          <a:xfrm>
            <a:off x="2234458" y="2188171"/>
            <a:ext cx="748810" cy="430887"/>
          </a:xfrm>
          <a:prstGeom prst="rect">
            <a:avLst/>
          </a:prstGeom>
          <a:solidFill>
            <a:schemeClr val="bg1"/>
          </a:solidFill>
        </p:spPr>
        <p:txBody>
          <a:bodyPr wrap="square" rtlCol="0">
            <a:spAutoFit/>
          </a:bodyPr>
          <a:lstStyle/>
          <a:p>
            <a:r>
              <a:rPr lang="en-ZA" sz="1100" dirty="0"/>
              <a:t>Milk</a:t>
            </a:r>
          </a:p>
          <a:p>
            <a:r>
              <a:rPr lang="en-ZA" sz="1100" dirty="0"/>
              <a:t>Bank</a:t>
            </a:r>
          </a:p>
        </p:txBody>
      </p:sp>
      <p:sp>
        <p:nvSpPr>
          <p:cNvPr id="57" name="TextBox 56"/>
          <p:cNvSpPr txBox="1"/>
          <p:nvPr/>
        </p:nvSpPr>
        <p:spPr>
          <a:xfrm>
            <a:off x="9252515" y="2188168"/>
            <a:ext cx="748810" cy="430887"/>
          </a:xfrm>
          <a:prstGeom prst="rect">
            <a:avLst/>
          </a:prstGeom>
          <a:solidFill>
            <a:schemeClr val="bg1"/>
          </a:solidFill>
        </p:spPr>
        <p:txBody>
          <a:bodyPr wrap="square" rtlCol="0">
            <a:spAutoFit/>
          </a:bodyPr>
          <a:lstStyle/>
          <a:p>
            <a:r>
              <a:rPr lang="en-ZA" sz="1100" dirty="0"/>
              <a:t>Change</a:t>
            </a:r>
          </a:p>
          <a:p>
            <a:r>
              <a:rPr lang="en-ZA" sz="1100" dirty="0"/>
              <a:t>rooms</a:t>
            </a:r>
          </a:p>
        </p:txBody>
      </p:sp>
      <p:sp>
        <p:nvSpPr>
          <p:cNvPr id="58" name="TextBox 57"/>
          <p:cNvSpPr txBox="1"/>
          <p:nvPr/>
        </p:nvSpPr>
        <p:spPr>
          <a:xfrm>
            <a:off x="7098533" y="2193093"/>
            <a:ext cx="748810" cy="430887"/>
          </a:xfrm>
          <a:prstGeom prst="rect">
            <a:avLst/>
          </a:prstGeom>
          <a:solidFill>
            <a:schemeClr val="bg1"/>
          </a:solidFill>
        </p:spPr>
        <p:txBody>
          <a:bodyPr wrap="square" rtlCol="0">
            <a:spAutoFit/>
          </a:bodyPr>
          <a:lstStyle/>
          <a:p>
            <a:r>
              <a:rPr lang="en-ZA" sz="1100" dirty="0"/>
              <a:t>Night manager</a:t>
            </a:r>
          </a:p>
        </p:txBody>
      </p:sp>
      <p:sp>
        <p:nvSpPr>
          <p:cNvPr id="59" name="TextBox 58"/>
          <p:cNvSpPr txBox="1"/>
          <p:nvPr/>
        </p:nvSpPr>
        <p:spPr>
          <a:xfrm>
            <a:off x="6150800" y="2179090"/>
            <a:ext cx="748810" cy="430887"/>
          </a:xfrm>
          <a:prstGeom prst="rect">
            <a:avLst/>
          </a:prstGeom>
          <a:solidFill>
            <a:schemeClr val="accent4">
              <a:lumMod val="60000"/>
              <a:lumOff val="40000"/>
            </a:schemeClr>
          </a:solidFill>
        </p:spPr>
        <p:txBody>
          <a:bodyPr wrap="square" rtlCol="0">
            <a:spAutoFit/>
          </a:bodyPr>
          <a:lstStyle/>
          <a:p>
            <a:r>
              <a:rPr lang="en-ZA" sz="1100" dirty="0"/>
              <a:t>Medical </a:t>
            </a:r>
          </a:p>
          <a:p>
            <a:r>
              <a:rPr lang="en-ZA" sz="1100" dirty="0"/>
              <a:t>ward</a:t>
            </a:r>
          </a:p>
        </p:txBody>
      </p:sp>
      <p:sp>
        <p:nvSpPr>
          <p:cNvPr id="60" name="TextBox 59"/>
          <p:cNvSpPr txBox="1"/>
          <p:nvPr/>
        </p:nvSpPr>
        <p:spPr>
          <a:xfrm>
            <a:off x="3216445" y="2188170"/>
            <a:ext cx="748810" cy="430887"/>
          </a:xfrm>
          <a:prstGeom prst="rect">
            <a:avLst/>
          </a:prstGeom>
          <a:solidFill>
            <a:schemeClr val="bg1"/>
          </a:solidFill>
          <a:ln w="38100">
            <a:solidFill>
              <a:srgbClr val="7030A0"/>
            </a:solidFill>
          </a:ln>
        </p:spPr>
        <p:txBody>
          <a:bodyPr wrap="square" rtlCol="0">
            <a:spAutoFit/>
          </a:bodyPr>
          <a:lstStyle/>
          <a:p>
            <a:r>
              <a:rPr lang="en-ZA" sz="1100" dirty="0"/>
              <a:t>Labour </a:t>
            </a:r>
          </a:p>
          <a:p>
            <a:r>
              <a:rPr lang="en-ZA" sz="1100" dirty="0"/>
              <a:t>ward</a:t>
            </a:r>
          </a:p>
        </p:txBody>
      </p:sp>
      <p:sp>
        <p:nvSpPr>
          <p:cNvPr id="61" name="TextBox 60"/>
          <p:cNvSpPr txBox="1"/>
          <p:nvPr/>
        </p:nvSpPr>
        <p:spPr>
          <a:xfrm>
            <a:off x="5127658" y="2179940"/>
            <a:ext cx="748810" cy="430887"/>
          </a:xfrm>
          <a:prstGeom prst="rect">
            <a:avLst/>
          </a:prstGeom>
          <a:solidFill>
            <a:schemeClr val="bg1"/>
          </a:solidFill>
        </p:spPr>
        <p:txBody>
          <a:bodyPr wrap="square" rtlCol="0">
            <a:spAutoFit/>
          </a:bodyPr>
          <a:lstStyle/>
          <a:p>
            <a:r>
              <a:rPr lang="en-ZA" sz="1100" dirty="0"/>
              <a:t>Maternity </a:t>
            </a:r>
          </a:p>
          <a:p>
            <a:r>
              <a:rPr lang="en-ZA" sz="1100" dirty="0"/>
              <a:t>Ward</a:t>
            </a:r>
          </a:p>
        </p:txBody>
      </p:sp>
      <p:sp>
        <p:nvSpPr>
          <p:cNvPr id="62" name="TextBox 61"/>
          <p:cNvSpPr txBox="1"/>
          <p:nvPr/>
        </p:nvSpPr>
        <p:spPr>
          <a:xfrm>
            <a:off x="1323612" y="2184667"/>
            <a:ext cx="748810" cy="430887"/>
          </a:xfrm>
          <a:prstGeom prst="rect">
            <a:avLst/>
          </a:prstGeom>
          <a:solidFill>
            <a:schemeClr val="accent4">
              <a:lumMod val="60000"/>
              <a:lumOff val="40000"/>
            </a:schemeClr>
          </a:solidFill>
        </p:spPr>
        <p:txBody>
          <a:bodyPr wrap="square" rtlCol="0">
            <a:spAutoFit/>
          </a:bodyPr>
          <a:lstStyle/>
          <a:p>
            <a:r>
              <a:rPr lang="en-ZA" sz="1100" dirty="0"/>
              <a:t>NICU</a:t>
            </a:r>
          </a:p>
          <a:p>
            <a:endParaRPr lang="en-ZA" sz="1100" dirty="0"/>
          </a:p>
        </p:txBody>
      </p:sp>
      <p:sp>
        <p:nvSpPr>
          <p:cNvPr id="63" name="TextBox 62"/>
          <p:cNvSpPr txBox="1"/>
          <p:nvPr/>
        </p:nvSpPr>
        <p:spPr>
          <a:xfrm>
            <a:off x="4148936" y="2188169"/>
            <a:ext cx="748810" cy="430887"/>
          </a:xfrm>
          <a:prstGeom prst="rect">
            <a:avLst/>
          </a:prstGeom>
          <a:solidFill>
            <a:schemeClr val="bg1"/>
          </a:solidFill>
        </p:spPr>
        <p:txBody>
          <a:bodyPr wrap="square" rtlCol="0">
            <a:spAutoFit/>
          </a:bodyPr>
          <a:lstStyle/>
          <a:p>
            <a:r>
              <a:rPr lang="en-ZA" sz="1100" dirty="0"/>
              <a:t>IT</a:t>
            </a:r>
          </a:p>
          <a:p>
            <a:r>
              <a:rPr lang="en-ZA" sz="1100" dirty="0"/>
              <a:t>Office </a:t>
            </a:r>
          </a:p>
        </p:txBody>
      </p:sp>
      <p:sp>
        <p:nvSpPr>
          <p:cNvPr id="64" name="TextBox 63"/>
          <p:cNvSpPr txBox="1"/>
          <p:nvPr/>
        </p:nvSpPr>
        <p:spPr>
          <a:xfrm>
            <a:off x="3125696" y="1377194"/>
            <a:ext cx="748810" cy="430887"/>
          </a:xfrm>
          <a:prstGeom prst="rect">
            <a:avLst/>
          </a:prstGeom>
          <a:solidFill>
            <a:schemeClr val="bg1"/>
          </a:solidFill>
          <a:ln>
            <a:solidFill>
              <a:srgbClr val="E6505B"/>
            </a:solidFill>
          </a:ln>
        </p:spPr>
        <p:txBody>
          <a:bodyPr wrap="square" rtlCol="0">
            <a:spAutoFit/>
          </a:bodyPr>
          <a:lstStyle/>
          <a:p>
            <a:r>
              <a:rPr lang="en-ZA" sz="1100" dirty="0"/>
              <a:t>Boiler 1</a:t>
            </a:r>
          </a:p>
          <a:p>
            <a:endParaRPr lang="en-ZA" sz="1100" dirty="0"/>
          </a:p>
        </p:txBody>
      </p:sp>
      <p:sp>
        <p:nvSpPr>
          <p:cNvPr id="65" name="TextBox 64"/>
          <p:cNvSpPr txBox="1"/>
          <p:nvPr/>
        </p:nvSpPr>
        <p:spPr>
          <a:xfrm>
            <a:off x="2125027" y="1369950"/>
            <a:ext cx="748810" cy="430887"/>
          </a:xfrm>
          <a:prstGeom prst="rect">
            <a:avLst/>
          </a:prstGeom>
          <a:solidFill>
            <a:schemeClr val="bg1"/>
          </a:solidFill>
          <a:ln>
            <a:solidFill>
              <a:srgbClr val="E6505B"/>
            </a:solidFill>
          </a:ln>
        </p:spPr>
        <p:txBody>
          <a:bodyPr wrap="square" rtlCol="0">
            <a:spAutoFit/>
          </a:bodyPr>
          <a:lstStyle/>
          <a:p>
            <a:r>
              <a:rPr lang="en-ZA" sz="1100" dirty="0"/>
              <a:t>Boiler 2</a:t>
            </a:r>
          </a:p>
          <a:p>
            <a:endParaRPr lang="en-ZA" sz="1100" dirty="0"/>
          </a:p>
        </p:txBody>
      </p:sp>
      <p:sp>
        <p:nvSpPr>
          <p:cNvPr id="66" name="TextBox 65"/>
          <p:cNvSpPr txBox="1"/>
          <p:nvPr/>
        </p:nvSpPr>
        <p:spPr>
          <a:xfrm>
            <a:off x="10799910" y="6078077"/>
            <a:ext cx="586710" cy="769441"/>
          </a:xfrm>
          <a:prstGeom prst="rect">
            <a:avLst/>
          </a:prstGeom>
          <a:solidFill>
            <a:schemeClr val="bg1"/>
          </a:solidFill>
          <a:ln>
            <a:solidFill>
              <a:schemeClr val="accent1"/>
            </a:solidFill>
          </a:ln>
        </p:spPr>
        <p:txBody>
          <a:bodyPr wrap="square" rtlCol="0">
            <a:spAutoFit/>
          </a:bodyPr>
          <a:lstStyle/>
          <a:p>
            <a:r>
              <a:rPr lang="en-ZA" sz="1100" dirty="0"/>
              <a:t>Water supply tank 1</a:t>
            </a:r>
          </a:p>
          <a:p>
            <a:endParaRPr lang="en-ZA" sz="1100" dirty="0"/>
          </a:p>
        </p:txBody>
      </p:sp>
      <p:sp>
        <p:nvSpPr>
          <p:cNvPr id="67" name="TextBox 66"/>
          <p:cNvSpPr txBox="1"/>
          <p:nvPr/>
        </p:nvSpPr>
        <p:spPr>
          <a:xfrm>
            <a:off x="11419748" y="6077065"/>
            <a:ext cx="586710" cy="769441"/>
          </a:xfrm>
          <a:prstGeom prst="rect">
            <a:avLst/>
          </a:prstGeom>
          <a:solidFill>
            <a:schemeClr val="bg1"/>
          </a:solidFill>
          <a:ln>
            <a:solidFill>
              <a:schemeClr val="accent1"/>
            </a:solidFill>
          </a:ln>
        </p:spPr>
        <p:txBody>
          <a:bodyPr wrap="square" rtlCol="0">
            <a:spAutoFit/>
          </a:bodyPr>
          <a:lstStyle/>
          <a:p>
            <a:r>
              <a:rPr lang="en-ZA" sz="1100" dirty="0"/>
              <a:t>Water supply tank 2</a:t>
            </a:r>
          </a:p>
          <a:p>
            <a:endParaRPr lang="en-ZA" sz="1100" dirty="0"/>
          </a:p>
        </p:txBody>
      </p:sp>
      <p:sp>
        <p:nvSpPr>
          <p:cNvPr id="2" name="Freeform 1"/>
          <p:cNvSpPr/>
          <p:nvPr/>
        </p:nvSpPr>
        <p:spPr>
          <a:xfrm>
            <a:off x="11202397" y="5214139"/>
            <a:ext cx="736030" cy="871272"/>
          </a:xfrm>
          <a:custGeom>
            <a:avLst/>
            <a:gdLst>
              <a:gd name="connsiteX0" fmla="*/ 0 w 792480"/>
              <a:gd name="connsiteY0" fmla="*/ 282602 h 282602"/>
              <a:gd name="connsiteX1" fmla="*/ 12192 w 792480"/>
              <a:gd name="connsiteY1" fmla="*/ 38762 h 282602"/>
              <a:gd name="connsiteX2" fmla="*/ 24384 w 792480"/>
              <a:gd name="connsiteY2" fmla="*/ 2186 h 282602"/>
              <a:gd name="connsiteX3" fmla="*/ 682752 w 792480"/>
              <a:gd name="connsiteY3" fmla="*/ 14378 h 282602"/>
              <a:gd name="connsiteX4" fmla="*/ 755904 w 792480"/>
              <a:gd name="connsiteY4" fmla="*/ 26570 h 282602"/>
              <a:gd name="connsiteX5" fmla="*/ 780288 w 792480"/>
              <a:gd name="connsiteY5" fmla="*/ 99722 h 282602"/>
              <a:gd name="connsiteX6" fmla="*/ 792480 w 792480"/>
              <a:gd name="connsiteY6" fmla="*/ 282602 h 28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480" h="282602">
                <a:moveTo>
                  <a:pt x="0" y="282602"/>
                </a:moveTo>
                <a:cubicBezTo>
                  <a:pt x="4064" y="201322"/>
                  <a:pt x="5142" y="119838"/>
                  <a:pt x="12192" y="38762"/>
                </a:cubicBezTo>
                <a:cubicBezTo>
                  <a:pt x="13305" y="25959"/>
                  <a:pt x="11541" y="2653"/>
                  <a:pt x="24384" y="2186"/>
                </a:cubicBezTo>
                <a:cubicBezTo>
                  <a:pt x="243733" y="-5790"/>
                  <a:pt x="463296" y="10314"/>
                  <a:pt x="682752" y="14378"/>
                </a:cubicBezTo>
                <a:cubicBezTo>
                  <a:pt x="707136" y="18442"/>
                  <a:pt x="737300" y="10292"/>
                  <a:pt x="755904" y="26570"/>
                </a:cubicBezTo>
                <a:cubicBezTo>
                  <a:pt x="775247" y="43496"/>
                  <a:pt x="780288" y="99722"/>
                  <a:pt x="780288" y="99722"/>
                </a:cubicBezTo>
                <a:lnTo>
                  <a:pt x="792480" y="282602"/>
                </a:lnTo>
              </a:path>
            </a:pathLst>
          </a:custGeom>
          <a:ln w="825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cxnSp>
        <p:nvCxnSpPr>
          <p:cNvPr id="74" name="Straight Arrow Connector 73"/>
          <p:cNvCxnSpPr/>
          <p:nvPr/>
        </p:nvCxnSpPr>
        <p:spPr>
          <a:xfrm flipH="1">
            <a:off x="3874506" y="1694312"/>
            <a:ext cx="7517531" cy="0"/>
          </a:xfrm>
          <a:prstGeom prst="straightConnector1">
            <a:avLst/>
          </a:prstGeom>
          <a:ln w="920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11399797" y="1648593"/>
            <a:ext cx="7008" cy="3565545"/>
          </a:xfrm>
          <a:prstGeom prst="line">
            <a:avLst/>
          </a:prstGeom>
          <a:ln w="889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2873837" y="1648593"/>
            <a:ext cx="251859" cy="0"/>
          </a:xfrm>
          <a:prstGeom prst="line">
            <a:avLst/>
          </a:prstGeom>
          <a:ln w="603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1210301" y="1693842"/>
            <a:ext cx="910846" cy="470"/>
          </a:xfrm>
          <a:prstGeom prst="line">
            <a:avLst/>
          </a:prstGeom>
          <a:ln w="47625">
            <a:solidFill>
              <a:srgbClr val="E6505B"/>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endCxn id="6" idx="1"/>
          </p:cNvCxnSpPr>
          <p:nvPr/>
        </p:nvCxnSpPr>
        <p:spPr>
          <a:xfrm>
            <a:off x="1221421" y="1694312"/>
            <a:ext cx="40962" cy="4175659"/>
          </a:xfrm>
          <a:prstGeom prst="line">
            <a:avLst/>
          </a:prstGeom>
          <a:ln w="44450">
            <a:solidFill>
              <a:srgbClr val="E6505B">
                <a:alpha val="49000"/>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endCxn id="13" idx="3"/>
          </p:cNvCxnSpPr>
          <p:nvPr/>
        </p:nvCxnSpPr>
        <p:spPr>
          <a:xfrm>
            <a:off x="1229079" y="2401021"/>
            <a:ext cx="9520382" cy="525"/>
          </a:xfrm>
          <a:prstGeom prst="line">
            <a:avLst/>
          </a:prstGeom>
          <a:ln w="50800">
            <a:solidFill>
              <a:srgbClr val="E6505B">
                <a:alpha val="61000"/>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endCxn id="9" idx="3"/>
          </p:cNvCxnSpPr>
          <p:nvPr/>
        </p:nvCxnSpPr>
        <p:spPr>
          <a:xfrm flipV="1">
            <a:off x="1221436" y="3288793"/>
            <a:ext cx="9537512" cy="34349"/>
          </a:xfrm>
          <a:prstGeom prst="line">
            <a:avLst/>
          </a:prstGeom>
          <a:ln w="50800">
            <a:solidFill>
              <a:srgbClr val="E6505B">
                <a:alpha val="61000"/>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cxnSpLocks/>
          </p:cNvCxnSpPr>
          <p:nvPr/>
        </p:nvCxnSpPr>
        <p:spPr>
          <a:xfrm flipV="1">
            <a:off x="985184" y="4063408"/>
            <a:ext cx="9498903" cy="18132"/>
          </a:xfrm>
          <a:prstGeom prst="line">
            <a:avLst/>
          </a:prstGeom>
          <a:ln w="50800">
            <a:solidFill>
              <a:srgbClr val="E6505B">
                <a:alpha val="61000"/>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44261" y="5058435"/>
            <a:ext cx="9522447" cy="86792"/>
          </a:xfrm>
          <a:prstGeom prst="line">
            <a:avLst/>
          </a:prstGeom>
          <a:ln w="50800">
            <a:solidFill>
              <a:srgbClr val="E6505B">
                <a:alpha val="61000"/>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73502" y="5851632"/>
            <a:ext cx="9485445" cy="35996"/>
          </a:xfrm>
          <a:prstGeom prst="line">
            <a:avLst/>
          </a:prstGeom>
          <a:ln w="50800">
            <a:solidFill>
              <a:srgbClr val="E6505B">
                <a:alpha val="61000"/>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13" idx="3"/>
          </p:cNvCxnSpPr>
          <p:nvPr/>
        </p:nvCxnSpPr>
        <p:spPr>
          <a:xfrm>
            <a:off x="10749461" y="2401546"/>
            <a:ext cx="3009" cy="3450613"/>
          </a:xfrm>
          <a:prstGeom prst="line">
            <a:avLst/>
          </a:prstGeom>
          <a:ln w="44450">
            <a:solidFill>
              <a:srgbClr val="E6505B">
                <a:alpha val="49000"/>
              </a:srgbClr>
            </a:solidFill>
          </a:ln>
        </p:spPr>
        <p:style>
          <a:lnRef idx="1">
            <a:schemeClr val="accent1"/>
          </a:lnRef>
          <a:fillRef idx="0">
            <a:schemeClr val="accent1"/>
          </a:fillRef>
          <a:effectRef idx="0">
            <a:schemeClr val="accent1"/>
          </a:effectRef>
          <a:fontRef idx="minor">
            <a:schemeClr val="tx1"/>
          </a:fontRef>
        </p:style>
      </p:cxnSp>
      <p:sp>
        <p:nvSpPr>
          <p:cNvPr id="100" name="Down Arrow 99"/>
          <p:cNvSpPr/>
          <p:nvPr/>
        </p:nvSpPr>
        <p:spPr>
          <a:xfrm>
            <a:off x="1174961" y="2039673"/>
            <a:ext cx="107038" cy="185107"/>
          </a:xfrm>
          <a:prstGeom prst="down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1" name="Down Arrow 100"/>
          <p:cNvSpPr/>
          <p:nvPr/>
        </p:nvSpPr>
        <p:spPr>
          <a:xfrm>
            <a:off x="1155525" y="2985274"/>
            <a:ext cx="107038" cy="185107"/>
          </a:xfrm>
          <a:prstGeom prst="down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2" name="Down Arrow 101"/>
          <p:cNvSpPr/>
          <p:nvPr/>
        </p:nvSpPr>
        <p:spPr>
          <a:xfrm>
            <a:off x="1177857" y="3887367"/>
            <a:ext cx="107038" cy="185107"/>
          </a:xfrm>
          <a:prstGeom prst="down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3" name="Down Arrow 102"/>
          <p:cNvSpPr/>
          <p:nvPr/>
        </p:nvSpPr>
        <p:spPr>
          <a:xfrm>
            <a:off x="1193623" y="4726833"/>
            <a:ext cx="107038" cy="185107"/>
          </a:xfrm>
          <a:prstGeom prst="down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4" name="Down Arrow 103"/>
          <p:cNvSpPr/>
          <p:nvPr/>
        </p:nvSpPr>
        <p:spPr>
          <a:xfrm>
            <a:off x="1177857" y="5509560"/>
            <a:ext cx="107038" cy="185107"/>
          </a:xfrm>
          <a:prstGeom prst="down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5" name="Up Arrow 104"/>
          <p:cNvSpPr/>
          <p:nvPr/>
        </p:nvSpPr>
        <p:spPr>
          <a:xfrm>
            <a:off x="11557184" y="4844806"/>
            <a:ext cx="83237" cy="1980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6" name="Up Arrow 105"/>
          <p:cNvSpPr/>
          <p:nvPr/>
        </p:nvSpPr>
        <p:spPr>
          <a:xfrm>
            <a:off x="2472726" y="1744770"/>
            <a:ext cx="173345" cy="191132"/>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7" name="Right Arrow 106"/>
          <p:cNvSpPr/>
          <p:nvPr/>
        </p:nvSpPr>
        <p:spPr>
          <a:xfrm>
            <a:off x="1907958" y="2335895"/>
            <a:ext cx="189537" cy="138806"/>
          </a:xfrm>
          <a:prstGeom prst="right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8" name="Right Arrow 107"/>
          <p:cNvSpPr/>
          <p:nvPr/>
        </p:nvSpPr>
        <p:spPr>
          <a:xfrm>
            <a:off x="6905987" y="2346237"/>
            <a:ext cx="189537" cy="138806"/>
          </a:xfrm>
          <a:prstGeom prst="right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0" name="Right Arrow 109"/>
          <p:cNvSpPr/>
          <p:nvPr/>
        </p:nvSpPr>
        <p:spPr>
          <a:xfrm>
            <a:off x="1962641" y="3223901"/>
            <a:ext cx="189537" cy="138806"/>
          </a:xfrm>
          <a:prstGeom prst="right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1" name="Right Arrow 110"/>
          <p:cNvSpPr/>
          <p:nvPr/>
        </p:nvSpPr>
        <p:spPr>
          <a:xfrm>
            <a:off x="6748263" y="3232361"/>
            <a:ext cx="189537" cy="138806"/>
          </a:xfrm>
          <a:prstGeom prst="right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4" name="Right Arrow 113"/>
          <p:cNvSpPr/>
          <p:nvPr/>
        </p:nvSpPr>
        <p:spPr>
          <a:xfrm>
            <a:off x="6884246" y="4021642"/>
            <a:ext cx="189537" cy="138806"/>
          </a:xfrm>
          <a:prstGeom prst="right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6" name="Right Arrow 115"/>
          <p:cNvSpPr/>
          <p:nvPr/>
        </p:nvSpPr>
        <p:spPr>
          <a:xfrm>
            <a:off x="1955108" y="4972846"/>
            <a:ext cx="189537" cy="138806"/>
          </a:xfrm>
          <a:prstGeom prst="right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7" name="Right Arrow 116"/>
          <p:cNvSpPr/>
          <p:nvPr/>
        </p:nvSpPr>
        <p:spPr>
          <a:xfrm>
            <a:off x="6955558" y="5024601"/>
            <a:ext cx="189537" cy="138806"/>
          </a:xfrm>
          <a:prstGeom prst="right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9" name="Right Arrow 118"/>
          <p:cNvSpPr/>
          <p:nvPr/>
        </p:nvSpPr>
        <p:spPr>
          <a:xfrm>
            <a:off x="1942879" y="5765975"/>
            <a:ext cx="189537" cy="138806"/>
          </a:xfrm>
          <a:prstGeom prst="right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0" name="Right Arrow 119"/>
          <p:cNvSpPr/>
          <p:nvPr/>
        </p:nvSpPr>
        <p:spPr>
          <a:xfrm>
            <a:off x="6677507" y="5789842"/>
            <a:ext cx="189537" cy="138806"/>
          </a:xfrm>
          <a:prstGeom prst="right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2" name="Left Arrow 121"/>
          <p:cNvSpPr/>
          <p:nvPr/>
        </p:nvSpPr>
        <p:spPr>
          <a:xfrm>
            <a:off x="2911514" y="1715962"/>
            <a:ext cx="162992" cy="45719"/>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ZA"/>
          </a:p>
        </p:txBody>
      </p:sp>
      <p:sp>
        <p:nvSpPr>
          <p:cNvPr id="123" name="Left Arrow 122"/>
          <p:cNvSpPr/>
          <p:nvPr/>
        </p:nvSpPr>
        <p:spPr>
          <a:xfrm>
            <a:off x="1542080" y="1564885"/>
            <a:ext cx="162992" cy="45719"/>
          </a:xfrm>
          <a:prstGeom prst="leftArrow">
            <a:avLst/>
          </a:prstGeom>
          <a:solidFill>
            <a:srgbClr val="E6505B"/>
          </a:solidFill>
          <a:ln>
            <a:solidFill>
              <a:srgbClr val="E6505B"/>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ZA"/>
          </a:p>
        </p:txBody>
      </p:sp>
      <p:sp>
        <p:nvSpPr>
          <p:cNvPr id="124" name="Down Arrow 123"/>
          <p:cNvSpPr/>
          <p:nvPr/>
        </p:nvSpPr>
        <p:spPr>
          <a:xfrm>
            <a:off x="10685783" y="2757069"/>
            <a:ext cx="107038" cy="185107"/>
          </a:xfrm>
          <a:prstGeom prst="down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5" name="Down Arrow 124"/>
          <p:cNvSpPr/>
          <p:nvPr/>
        </p:nvSpPr>
        <p:spPr>
          <a:xfrm>
            <a:off x="10705968" y="4419227"/>
            <a:ext cx="107038" cy="185107"/>
          </a:xfrm>
          <a:prstGeom prst="down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127" name="Straight Connector 126"/>
          <p:cNvCxnSpPr/>
          <p:nvPr/>
        </p:nvCxnSpPr>
        <p:spPr>
          <a:xfrm>
            <a:off x="1250973" y="2610826"/>
            <a:ext cx="9743090" cy="0"/>
          </a:xfrm>
          <a:prstGeom prst="line">
            <a:avLst/>
          </a:prstGeom>
          <a:ln w="4445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2499432" y="1954225"/>
            <a:ext cx="8503703" cy="0"/>
          </a:xfrm>
          <a:prstGeom prst="line">
            <a:avLst/>
          </a:prstGeom>
          <a:ln w="4445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1228480" y="3459927"/>
            <a:ext cx="9799013" cy="9610"/>
          </a:xfrm>
          <a:prstGeom prst="line">
            <a:avLst/>
          </a:prstGeom>
          <a:ln w="4445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1236892" y="4257527"/>
            <a:ext cx="9781529" cy="6313"/>
          </a:xfrm>
          <a:prstGeom prst="line">
            <a:avLst/>
          </a:prstGeom>
          <a:ln w="4445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1216382" y="5215729"/>
            <a:ext cx="9791973" cy="2332"/>
          </a:xfrm>
          <a:prstGeom prst="line">
            <a:avLst/>
          </a:prstGeom>
          <a:ln w="4445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1242258" y="5996320"/>
            <a:ext cx="9860508" cy="691"/>
          </a:xfrm>
          <a:prstGeom prst="line">
            <a:avLst/>
          </a:prstGeom>
          <a:ln w="4445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6" idx="1"/>
          </p:cNvCxnSpPr>
          <p:nvPr/>
        </p:nvCxnSpPr>
        <p:spPr>
          <a:xfrm>
            <a:off x="1262383" y="5869971"/>
            <a:ext cx="7474" cy="164378"/>
          </a:xfrm>
          <a:prstGeom prst="line">
            <a:avLst/>
          </a:prstGeom>
          <a:ln w="53975">
            <a:solidFill>
              <a:srgbClr val="00B0F0">
                <a:alpha val="53000"/>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flipV="1">
            <a:off x="11009351" y="1924708"/>
            <a:ext cx="35785" cy="4071612"/>
          </a:xfrm>
          <a:prstGeom prst="line">
            <a:avLst/>
          </a:prstGeom>
          <a:ln w="47625">
            <a:solidFill>
              <a:srgbClr val="00B0F0">
                <a:alpha val="53000"/>
              </a:srgbClr>
            </a:solidFill>
          </a:ln>
        </p:spPr>
        <p:style>
          <a:lnRef idx="1">
            <a:schemeClr val="accent1"/>
          </a:lnRef>
          <a:fillRef idx="0">
            <a:schemeClr val="accent1"/>
          </a:fillRef>
          <a:effectRef idx="0">
            <a:schemeClr val="accent1"/>
          </a:effectRef>
          <a:fontRef idx="minor">
            <a:schemeClr val="tx1"/>
          </a:fontRef>
        </p:style>
      </p:cxnSp>
      <p:sp>
        <p:nvSpPr>
          <p:cNvPr id="144" name="Right Arrow 143"/>
          <p:cNvSpPr/>
          <p:nvPr/>
        </p:nvSpPr>
        <p:spPr>
          <a:xfrm>
            <a:off x="1955108" y="4062533"/>
            <a:ext cx="189537" cy="138806"/>
          </a:xfrm>
          <a:prstGeom prst="right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6" name="Down Arrow 145"/>
          <p:cNvSpPr/>
          <p:nvPr/>
        </p:nvSpPr>
        <p:spPr>
          <a:xfrm>
            <a:off x="10701069" y="5558658"/>
            <a:ext cx="107038" cy="185107"/>
          </a:xfrm>
          <a:prstGeom prst="downArrow">
            <a:avLst/>
          </a:prstGeom>
          <a:solidFill>
            <a:srgbClr val="E6505B"/>
          </a:solidFill>
          <a:ln>
            <a:solidFill>
              <a:srgbClr val="E65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0" name="Down Arrow 149"/>
          <p:cNvSpPr/>
          <p:nvPr/>
        </p:nvSpPr>
        <p:spPr>
          <a:xfrm>
            <a:off x="1294193" y="2449880"/>
            <a:ext cx="89198" cy="130800"/>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1" name="Down Arrow 150"/>
          <p:cNvSpPr/>
          <p:nvPr/>
        </p:nvSpPr>
        <p:spPr>
          <a:xfrm>
            <a:off x="1289144" y="3346288"/>
            <a:ext cx="89198" cy="130800"/>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2" name="Down Arrow 151"/>
          <p:cNvSpPr/>
          <p:nvPr/>
        </p:nvSpPr>
        <p:spPr>
          <a:xfrm>
            <a:off x="1311804" y="4150773"/>
            <a:ext cx="89198" cy="130800"/>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3" name="Down Arrow 152"/>
          <p:cNvSpPr/>
          <p:nvPr/>
        </p:nvSpPr>
        <p:spPr>
          <a:xfrm>
            <a:off x="1325564" y="5064472"/>
            <a:ext cx="89198" cy="130800"/>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4" name="Down Arrow 153"/>
          <p:cNvSpPr/>
          <p:nvPr/>
        </p:nvSpPr>
        <p:spPr>
          <a:xfrm>
            <a:off x="1300019" y="5845898"/>
            <a:ext cx="89198" cy="130800"/>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5" name="Right Arrow 154"/>
          <p:cNvSpPr/>
          <p:nvPr/>
        </p:nvSpPr>
        <p:spPr>
          <a:xfrm>
            <a:off x="1933832" y="2554753"/>
            <a:ext cx="237910" cy="138453"/>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6" name="Right Arrow 155"/>
          <p:cNvSpPr/>
          <p:nvPr/>
        </p:nvSpPr>
        <p:spPr>
          <a:xfrm>
            <a:off x="2193404" y="3403495"/>
            <a:ext cx="237910" cy="138453"/>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7" name="Right Arrow 156"/>
          <p:cNvSpPr/>
          <p:nvPr/>
        </p:nvSpPr>
        <p:spPr>
          <a:xfrm>
            <a:off x="2843738" y="4217010"/>
            <a:ext cx="237910" cy="138453"/>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8" name="Right Arrow 157"/>
          <p:cNvSpPr/>
          <p:nvPr/>
        </p:nvSpPr>
        <p:spPr>
          <a:xfrm>
            <a:off x="3916242" y="5159484"/>
            <a:ext cx="237910" cy="138453"/>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9" name="Right Arrow 158"/>
          <p:cNvSpPr/>
          <p:nvPr/>
        </p:nvSpPr>
        <p:spPr>
          <a:xfrm>
            <a:off x="4805583" y="5960505"/>
            <a:ext cx="237910" cy="138453"/>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0" name="Up Arrow 159"/>
          <p:cNvSpPr/>
          <p:nvPr/>
        </p:nvSpPr>
        <p:spPr>
          <a:xfrm>
            <a:off x="10981799" y="5573045"/>
            <a:ext cx="114919" cy="192880"/>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1" name="Up Arrow 160"/>
          <p:cNvSpPr/>
          <p:nvPr/>
        </p:nvSpPr>
        <p:spPr>
          <a:xfrm>
            <a:off x="10950302" y="3734245"/>
            <a:ext cx="114919" cy="192880"/>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2" name="Up Arrow 161"/>
          <p:cNvSpPr/>
          <p:nvPr/>
        </p:nvSpPr>
        <p:spPr>
          <a:xfrm>
            <a:off x="10950302" y="2140850"/>
            <a:ext cx="114919" cy="192880"/>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4" name="Left Arrow 163"/>
          <p:cNvSpPr/>
          <p:nvPr/>
        </p:nvSpPr>
        <p:spPr>
          <a:xfrm>
            <a:off x="6016225" y="1878978"/>
            <a:ext cx="288368" cy="160695"/>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3" name="Plus 132"/>
          <p:cNvSpPr/>
          <p:nvPr/>
        </p:nvSpPr>
        <p:spPr>
          <a:xfrm>
            <a:off x="3244102" y="5596128"/>
            <a:ext cx="133082" cy="106962"/>
          </a:xfrm>
          <a:prstGeom prst="mathPlus">
            <a:avLst/>
          </a:prstGeom>
          <a:solidFill>
            <a:srgbClr val="C0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a:p>
        </p:txBody>
      </p:sp>
      <p:sp>
        <p:nvSpPr>
          <p:cNvPr id="134" name="Plus 133"/>
          <p:cNvSpPr/>
          <p:nvPr/>
        </p:nvSpPr>
        <p:spPr>
          <a:xfrm>
            <a:off x="9663496" y="5626548"/>
            <a:ext cx="133082" cy="106962"/>
          </a:xfrm>
          <a:prstGeom prst="mathPlus">
            <a:avLst/>
          </a:prstGeom>
          <a:solidFill>
            <a:srgbClr val="C0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a:p>
        </p:txBody>
      </p:sp>
      <p:sp>
        <p:nvSpPr>
          <p:cNvPr id="136" name="Plus 135"/>
          <p:cNvSpPr/>
          <p:nvPr/>
        </p:nvSpPr>
        <p:spPr>
          <a:xfrm>
            <a:off x="10028393" y="5614407"/>
            <a:ext cx="124622" cy="127302"/>
          </a:xfrm>
          <a:prstGeom prst="mathPlus">
            <a:avLst/>
          </a:prstGeom>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a:p>
        </p:txBody>
      </p:sp>
      <p:sp>
        <p:nvSpPr>
          <p:cNvPr id="138" name="Plus 137"/>
          <p:cNvSpPr/>
          <p:nvPr/>
        </p:nvSpPr>
        <p:spPr>
          <a:xfrm>
            <a:off x="9840823" y="5608185"/>
            <a:ext cx="124622" cy="127302"/>
          </a:xfrm>
          <a:prstGeom prst="mathPlus">
            <a:avLst/>
          </a:prstGeom>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a:p>
        </p:txBody>
      </p:sp>
      <p:sp>
        <p:nvSpPr>
          <p:cNvPr id="139" name="Plus 138"/>
          <p:cNvSpPr/>
          <p:nvPr/>
        </p:nvSpPr>
        <p:spPr>
          <a:xfrm>
            <a:off x="1396417" y="3835342"/>
            <a:ext cx="124622" cy="127302"/>
          </a:xfrm>
          <a:prstGeom prst="mathPlus">
            <a:avLst/>
          </a:prstGeom>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a:p>
        </p:txBody>
      </p:sp>
      <p:sp>
        <p:nvSpPr>
          <p:cNvPr id="141" name="Plus 140"/>
          <p:cNvSpPr/>
          <p:nvPr/>
        </p:nvSpPr>
        <p:spPr>
          <a:xfrm>
            <a:off x="1707839" y="3831836"/>
            <a:ext cx="170297" cy="145076"/>
          </a:xfrm>
          <a:prstGeom prst="math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ZA"/>
          </a:p>
        </p:txBody>
      </p:sp>
      <p:sp>
        <p:nvSpPr>
          <p:cNvPr id="142" name="Plus 141"/>
          <p:cNvSpPr/>
          <p:nvPr/>
        </p:nvSpPr>
        <p:spPr>
          <a:xfrm>
            <a:off x="3567748" y="5581985"/>
            <a:ext cx="170297" cy="145076"/>
          </a:xfrm>
          <a:prstGeom prst="math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ZA"/>
          </a:p>
        </p:txBody>
      </p:sp>
      <p:sp>
        <p:nvSpPr>
          <p:cNvPr id="143" name="Plus 142"/>
          <p:cNvSpPr/>
          <p:nvPr/>
        </p:nvSpPr>
        <p:spPr>
          <a:xfrm>
            <a:off x="5104156" y="3023616"/>
            <a:ext cx="126212" cy="125333"/>
          </a:xfrm>
          <a:prstGeom prst="mathPlus">
            <a:avLst/>
          </a:prstGeom>
          <a:solidFill>
            <a:srgbClr val="C0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a:p>
        </p:txBody>
      </p:sp>
      <p:sp>
        <p:nvSpPr>
          <p:cNvPr id="147" name="Plus 146"/>
          <p:cNvSpPr/>
          <p:nvPr/>
        </p:nvSpPr>
        <p:spPr>
          <a:xfrm>
            <a:off x="5318375" y="3024830"/>
            <a:ext cx="124622" cy="127302"/>
          </a:xfrm>
          <a:prstGeom prst="mathPlus">
            <a:avLst/>
          </a:prstGeom>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a:p>
        </p:txBody>
      </p:sp>
      <p:sp>
        <p:nvSpPr>
          <p:cNvPr id="148" name="Plus 147"/>
          <p:cNvSpPr/>
          <p:nvPr/>
        </p:nvSpPr>
        <p:spPr>
          <a:xfrm>
            <a:off x="5480198" y="3020423"/>
            <a:ext cx="170297" cy="145076"/>
          </a:xfrm>
          <a:prstGeom prst="math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ZA"/>
          </a:p>
        </p:txBody>
      </p:sp>
      <p:sp>
        <p:nvSpPr>
          <p:cNvPr id="149" name="Plus 148"/>
          <p:cNvSpPr/>
          <p:nvPr/>
        </p:nvSpPr>
        <p:spPr>
          <a:xfrm>
            <a:off x="6098063" y="2981017"/>
            <a:ext cx="126212" cy="125333"/>
          </a:xfrm>
          <a:prstGeom prst="mathPlus">
            <a:avLst/>
          </a:prstGeom>
          <a:solidFill>
            <a:srgbClr val="C0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a:p>
        </p:txBody>
      </p:sp>
      <p:sp>
        <p:nvSpPr>
          <p:cNvPr id="163" name="Plus 162"/>
          <p:cNvSpPr/>
          <p:nvPr/>
        </p:nvSpPr>
        <p:spPr>
          <a:xfrm>
            <a:off x="6298942" y="2982643"/>
            <a:ext cx="124622" cy="127302"/>
          </a:xfrm>
          <a:prstGeom prst="mathPlus">
            <a:avLst/>
          </a:prstGeom>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a:p>
        </p:txBody>
      </p:sp>
      <p:sp>
        <p:nvSpPr>
          <p:cNvPr id="165" name="Plus 164"/>
          <p:cNvSpPr/>
          <p:nvPr/>
        </p:nvSpPr>
        <p:spPr>
          <a:xfrm>
            <a:off x="6511245" y="2981016"/>
            <a:ext cx="126212" cy="125333"/>
          </a:xfrm>
          <a:prstGeom prst="mathPlus">
            <a:avLst/>
          </a:prstGeom>
          <a:solidFill>
            <a:srgbClr val="C0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a:p>
        </p:txBody>
      </p:sp>
      <p:sp>
        <p:nvSpPr>
          <p:cNvPr id="166" name="Plus 165"/>
          <p:cNvSpPr/>
          <p:nvPr/>
        </p:nvSpPr>
        <p:spPr>
          <a:xfrm>
            <a:off x="9055830" y="41711"/>
            <a:ext cx="145767" cy="142092"/>
          </a:xfrm>
          <a:prstGeom prst="mathPlus">
            <a:avLst/>
          </a:prstGeom>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a:p>
        </p:txBody>
      </p:sp>
      <p:sp>
        <p:nvSpPr>
          <p:cNvPr id="167" name="Plus 166"/>
          <p:cNvSpPr/>
          <p:nvPr/>
        </p:nvSpPr>
        <p:spPr>
          <a:xfrm>
            <a:off x="9031300" y="222719"/>
            <a:ext cx="170297" cy="145076"/>
          </a:xfrm>
          <a:prstGeom prst="mathPlu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ZA"/>
          </a:p>
        </p:txBody>
      </p:sp>
      <p:sp>
        <p:nvSpPr>
          <p:cNvPr id="168" name="Plus 167"/>
          <p:cNvSpPr/>
          <p:nvPr/>
        </p:nvSpPr>
        <p:spPr>
          <a:xfrm>
            <a:off x="9053342" y="427444"/>
            <a:ext cx="126212" cy="125333"/>
          </a:xfrm>
          <a:prstGeom prst="mathPlus">
            <a:avLst/>
          </a:prstGeom>
          <a:solidFill>
            <a:srgbClr val="C0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a:p>
        </p:txBody>
      </p:sp>
      <p:sp>
        <p:nvSpPr>
          <p:cNvPr id="68" name="TextBox 67"/>
          <p:cNvSpPr txBox="1"/>
          <p:nvPr/>
        </p:nvSpPr>
        <p:spPr>
          <a:xfrm>
            <a:off x="9252515" y="1"/>
            <a:ext cx="3110173" cy="938719"/>
          </a:xfrm>
          <a:prstGeom prst="rect">
            <a:avLst/>
          </a:prstGeom>
          <a:noFill/>
        </p:spPr>
        <p:txBody>
          <a:bodyPr wrap="square" rtlCol="0">
            <a:spAutoFit/>
          </a:bodyPr>
          <a:lstStyle/>
          <a:p>
            <a:r>
              <a:rPr lang="en-ZA" sz="1100" dirty="0"/>
              <a:t>Controlled positive sample 1-99 </a:t>
            </a:r>
            <a:r>
              <a:rPr lang="en-ZA" sz="1100" dirty="0" err="1"/>
              <a:t>cfu</a:t>
            </a:r>
            <a:r>
              <a:rPr lang="en-ZA" sz="1100" dirty="0"/>
              <a:t>/L</a:t>
            </a:r>
          </a:p>
          <a:p>
            <a:r>
              <a:rPr lang="en-ZA" sz="1100" dirty="0"/>
              <a:t>Poorly controlled positive sample 100-999cfu/L</a:t>
            </a:r>
          </a:p>
          <a:p>
            <a:r>
              <a:rPr lang="en-ZA" sz="1100" dirty="0"/>
              <a:t>Uncontrolled positive sample 1000+ </a:t>
            </a:r>
            <a:r>
              <a:rPr lang="en-ZA" sz="1100" dirty="0" err="1"/>
              <a:t>cfu</a:t>
            </a:r>
            <a:r>
              <a:rPr lang="en-ZA" sz="1100" dirty="0"/>
              <a:t>/L</a:t>
            </a:r>
          </a:p>
          <a:p>
            <a:r>
              <a:rPr lang="en-ZA" sz="1100" dirty="0"/>
              <a:t>Not detected</a:t>
            </a:r>
          </a:p>
          <a:p>
            <a:endParaRPr lang="en-ZA" sz="1100" dirty="0"/>
          </a:p>
        </p:txBody>
      </p:sp>
      <p:sp>
        <p:nvSpPr>
          <p:cNvPr id="69" name="Multiply 68"/>
          <p:cNvSpPr/>
          <p:nvPr/>
        </p:nvSpPr>
        <p:spPr>
          <a:xfrm>
            <a:off x="9069088" y="552882"/>
            <a:ext cx="136067" cy="17874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0" name="Plus 169"/>
          <p:cNvSpPr/>
          <p:nvPr/>
        </p:nvSpPr>
        <p:spPr>
          <a:xfrm>
            <a:off x="9076057" y="56527"/>
            <a:ext cx="124622" cy="127302"/>
          </a:xfrm>
          <a:prstGeom prst="mathPlus">
            <a:avLst/>
          </a:prstGeom>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a:p>
        </p:txBody>
      </p:sp>
      <p:sp>
        <p:nvSpPr>
          <p:cNvPr id="171" name="Multiply 170"/>
          <p:cNvSpPr/>
          <p:nvPr/>
        </p:nvSpPr>
        <p:spPr>
          <a:xfrm>
            <a:off x="2189514" y="1300967"/>
            <a:ext cx="136067" cy="17874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2" name="Multiply 171"/>
          <p:cNvSpPr/>
          <p:nvPr/>
        </p:nvSpPr>
        <p:spPr>
          <a:xfrm>
            <a:off x="3148411" y="1291929"/>
            <a:ext cx="136067" cy="17874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3" name="Multiply 172"/>
          <p:cNvSpPr/>
          <p:nvPr/>
        </p:nvSpPr>
        <p:spPr>
          <a:xfrm>
            <a:off x="10818304" y="6016633"/>
            <a:ext cx="136067" cy="17874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4" name="Multiply 173"/>
          <p:cNvSpPr/>
          <p:nvPr/>
        </p:nvSpPr>
        <p:spPr>
          <a:xfrm>
            <a:off x="11466677" y="6017704"/>
            <a:ext cx="136067" cy="17874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5" name="Multiply 174"/>
          <p:cNvSpPr/>
          <p:nvPr/>
        </p:nvSpPr>
        <p:spPr>
          <a:xfrm>
            <a:off x="3393694" y="5557913"/>
            <a:ext cx="136067" cy="17874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6" name="Multiply 175"/>
          <p:cNvSpPr/>
          <p:nvPr/>
        </p:nvSpPr>
        <p:spPr>
          <a:xfrm>
            <a:off x="1541912" y="3826119"/>
            <a:ext cx="136067" cy="17874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0" name="Picture 69"/>
          <p:cNvPicPr>
            <a:picLocks noChangeAspect="1"/>
          </p:cNvPicPr>
          <p:nvPr/>
        </p:nvPicPr>
        <p:blipFill>
          <a:blip r:embed="rId3"/>
          <a:stretch>
            <a:fillRect/>
          </a:stretch>
        </p:blipFill>
        <p:spPr>
          <a:xfrm>
            <a:off x="5991652" y="8540"/>
            <a:ext cx="232623" cy="379830"/>
          </a:xfrm>
          <a:prstGeom prst="rect">
            <a:avLst/>
          </a:prstGeom>
        </p:spPr>
      </p:pic>
      <p:pic>
        <p:nvPicPr>
          <p:cNvPr id="71" name="Picture 70"/>
          <p:cNvPicPr>
            <a:picLocks noChangeAspect="1"/>
          </p:cNvPicPr>
          <p:nvPr/>
        </p:nvPicPr>
        <p:blipFill>
          <a:blip r:embed="rId4"/>
          <a:stretch>
            <a:fillRect/>
          </a:stretch>
        </p:blipFill>
        <p:spPr>
          <a:xfrm>
            <a:off x="5982173" y="373303"/>
            <a:ext cx="169935" cy="396515"/>
          </a:xfrm>
          <a:prstGeom prst="rect">
            <a:avLst/>
          </a:prstGeom>
        </p:spPr>
      </p:pic>
      <p:sp>
        <p:nvSpPr>
          <p:cNvPr id="72" name="TextBox 71"/>
          <p:cNvSpPr txBox="1"/>
          <p:nvPr/>
        </p:nvSpPr>
        <p:spPr>
          <a:xfrm>
            <a:off x="6258459" y="-4433"/>
            <a:ext cx="2070502" cy="769441"/>
          </a:xfrm>
          <a:prstGeom prst="rect">
            <a:avLst/>
          </a:prstGeom>
          <a:noFill/>
        </p:spPr>
        <p:txBody>
          <a:bodyPr wrap="square" rtlCol="0">
            <a:spAutoFit/>
          </a:bodyPr>
          <a:lstStyle/>
          <a:p>
            <a:pPr>
              <a:lnSpc>
                <a:spcPct val="200000"/>
              </a:lnSpc>
            </a:pPr>
            <a:r>
              <a:rPr lang="en-ZA" sz="1100" dirty="0"/>
              <a:t>Water temp &gt;52C</a:t>
            </a:r>
          </a:p>
          <a:p>
            <a:pPr>
              <a:lnSpc>
                <a:spcPct val="200000"/>
              </a:lnSpc>
            </a:pPr>
            <a:r>
              <a:rPr lang="en-ZA" sz="1100" dirty="0"/>
              <a:t>Water temp &gt;52C</a:t>
            </a:r>
          </a:p>
        </p:txBody>
      </p:sp>
      <p:pic>
        <p:nvPicPr>
          <p:cNvPr id="169" name="Picture 168"/>
          <p:cNvPicPr>
            <a:picLocks noChangeAspect="1"/>
          </p:cNvPicPr>
          <p:nvPr/>
        </p:nvPicPr>
        <p:blipFill>
          <a:blip r:embed="rId4"/>
          <a:stretch>
            <a:fillRect/>
          </a:stretch>
        </p:blipFill>
        <p:spPr>
          <a:xfrm>
            <a:off x="5062573" y="2005848"/>
            <a:ext cx="167795" cy="391522"/>
          </a:xfrm>
          <a:prstGeom prst="rect">
            <a:avLst/>
          </a:prstGeom>
        </p:spPr>
      </p:pic>
      <p:pic>
        <p:nvPicPr>
          <p:cNvPr id="177" name="Picture 176"/>
          <p:cNvPicPr>
            <a:picLocks noChangeAspect="1"/>
          </p:cNvPicPr>
          <p:nvPr/>
        </p:nvPicPr>
        <p:blipFill>
          <a:blip r:embed="rId3"/>
          <a:stretch>
            <a:fillRect/>
          </a:stretch>
        </p:blipFill>
        <p:spPr>
          <a:xfrm>
            <a:off x="6813768" y="2877646"/>
            <a:ext cx="211032" cy="344576"/>
          </a:xfrm>
          <a:prstGeom prst="rect">
            <a:avLst/>
          </a:prstGeom>
        </p:spPr>
      </p:pic>
      <p:pic>
        <p:nvPicPr>
          <p:cNvPr id="178" name="Picture 177"/>
          <p:cNvPicPr>
            <a:picLocks noChangeAspect="1"/>
          </p:cNvPicPr>
          <p:nvPr/>
        </p:nvPicPr>
        <p:blipFill>
          <a:blip r:embed="rId3"/>
          <a:stretch>
            <a:fillRect/>
          </a:stretch>
        </p:blipFill>
        <p:spPr>
          <a:xfrm>
            <a:off x="5968773" y="2009634"/>
            <a:ext cx="232623" cy="379830"/>
          </a:xfrm>
          <a:prstGeom prst="rect">
            <a:avLst/>
          </a:prstGeom>
        </p:spPr>
      </p:pic>
      <p:pic>
        <p:nvPicPr>
          <p:cNvPr id="179" name="Picture 178"/>
          <p:cNvPicPr>
            <a:picLocks noChangeAspect="1"/>
          </p:cNvPicPr>
          <p:nvPr/>
        </p:nvPicPr>
        <p:blipFill>
          <a:blip r:embed="rId4"/>
          <a:stretch>
            <a:fillRect/>
          </a:stretch>
        </p:blipFill>
        <p:spPr>
          <a:xfrm>
            <a:off x="1333743" y="4536954"/>
            <a:ext cx="169935" cy="396515"/>
          </a:xfrm>
          <a:prstGeom prst="rect">
            <a:avLst/>
          </a:prstGeom>
        </p:spPr>
      </p:pic>
      <p:pic>
        <p:nvPicPr>
          <p:cNvPr id="180" name="Picture 179"/>
          <p:cNvPicPr>
            <a:picLocks noChangeAspect="1"/>
          </p:cNvPicPr>
          <p:nvPr/>
        </p:nvPicPr>
        <p:blipFill>
          <a:blip r:embed="rId4"/>
          <a:stretch>
            <a:fillRect/>
          </a:stretch>
        </p:blipFill>
        <p:spPr>
          <a:xfrm>
            <a:off x="6249153" y="4579158"/>
            <a:ext cx="169935" cy="396515"/>
          </a:xfrm>
          <a:prstGeom prst="rect">
            <a:avLst/>
          </a:prstGeom>
        </p:spPr>
      </p:pic>
      <p:pic>
        <p:nvPicPr>
          <p:cNvPr id="181" name="Picture 180"/>
          <p:cNvPicPr>
            <a:picLocks noChangeAspect="1"/>
          </p:cNvPicPr>
          <p:nvPr/>
        </p:nvPicPr>
        <p:blipFill>
          <a:blip r:embed="rId4"/>
          <a:stretch>
            <a:fillRect/>
          </a:stretch>
        </p:blipFill>
        <p:spPr>
          <a:xfrm>
            <a:off x="1246038" y="3637702"/>
            <a:ext cx="162992" cy="380315"/>
          </a:xfrm>
          <a:prstGeom prst="rect">
            <a:avLst/>
          </a:prstGeom>
        </p:spPr>
      </p:pic>
      <p:pic>
        <p:nvPicPr>
          <p:cNvPr id="182" name="Picture 181"/>
          <p:cNvPicPr>
            <a:picLocks noChangeAspect="1"/>
          </p:cNvPicPr>
          <p:nvPr/>
        </p:nvPicPr>
        <p:blipFill>
          <a:blip r:embed="rId4"/>
          <a:stretch>
            <a:fillRect/>
          </a:stretch>
        </p:blipFill>
        <p:spPr>
          <a:xfrm>
            <a:off x="2103039" y="2823630"/>
            <a:ext cx="169935" cy="396515"/>
          </a:xfrm>
          <a:prstGeom prst="rect">
            <a:avLst/>
          </a:prstGeom>
        </p:spPr>
      </p:pic>
      <p:pic>
        <p:nvPicPr>
          <p:cNvPr id="183" name="Picture 182"/>
          <p:cNvPicPr>
            <a:picLocks noChangeAspect="1"/>
          </p:cNvPicPr>
          <p:nvPr/>
        </p:nvPicPr>
        <p:blipFill>
          <a:blip r:embed="rId3"/>
          <a:stretch>
            <a:fillRect/>
          </a:stretch>
        </p:blipFill>
        <p:spPr>
          <a:xfrm>
            <a:off x="5864534" y="2831002"/>
            <a:ext cx="211552" cy="345425"/>
          </a:xfrm>
          <a:prstGeom prst="rect">
            <a:avLst/>
          </a:prstGeom>
        </p:spPr>
      </p:pic>
      <p:sp>
        <p:nvSpPr>
          <p:cNvPr id="4" name="Rectangle 3"/>
          <p:cNvSpPr/>
          <p:nvPr/>
        </p:nvSpPr>
        <p:spPr>
          <a:xfrm>
            <a:off x="3244102" y="112757"/>
            <a:ext cx="493943" cy="30349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5" name="TextBox 34"/>
          <p:cNvSpPr txBox="1"/>
          <p:nvPr/>
        </p:nvSpPr>
        <p:spPr>
          <a:xfrm>
            <a:off x="3965255" y="119709"/>
            <a:ext cx="1896086" cy="276999"/>
          </a:xfrm>
          <a:prstGeom prst="rect">
            <a:avLst/>
          </a:prstGeom>
          <a:noFill/>
        </p:spPr>
        <p:txBody>
          <a:bodyPr wrap="square" rtlCol="0">
            <a:spAutoFit/>
          </a:bodyPr>
          <a:lstStyle/>
          <a:p>
            <a:r>
              <a:rPr lang="en-ZA" sz="1200" dirty="0"/>
              <a:t>High risk clinical areas</a:t>
            </a:r>
          </a:p>
        </p:txBody>
      </p:sp>
      <p:sp>
        <p:nvSpPr>
          <p:cNvPr id="184" name="Rectangle 183"/>
          <p:cNvSpPr/>
          <p:nvPr/>
        </p:nvSpPr>
        <p:spPr>
          <a:xfrm>
            <a:off x="957346" y="93835"/>
            <a:ext cx="493943" cy="303490"/>
          </a:xfrm>
          <a:prstGeom prst="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5" name="TextBox 184"/>
          <p:cNvSpPr txBox="1"/>
          <p:nvPr/>
        </p:nvSpPr>
        <p:spPr>
          <a:xfrm>
            <a:off x="1514593" y="125484"/>
            <a:ext cx="1896086" cy="276999"/>
          </a:xfrm>
          <a:prstGeom prst="rect">
            <a:avLst/>
          </a:prstGeom>
          <a:noFill/>
        </p:spPr>
        <p:txBody>
          <a:bodyPr wrap="square" rtlCol="0">
            <a:spAutoFit/>
          </a:bodyPr>
          <a:lstStyle/>
          <a:p>
            <a:r>
              <a:rPr lang="en-ZA" sz="1200" dirty="0"/>
              <a:t>Low occupancy unit</a:t>
            </a:r>
          </a:p>
        </p:txBody>
      </p:sp>
      <p:pic>
        <p:nvPicPr>
          <p:cNvPr id="73" name="Picture 72">
            <a:extLst>
              <a:ext uri="{FF2B5EF4-FFF2-40B4-BE49-F238E27FC236}">
                <a16:creationId xmlns:a16="http://schemas.microsoft.com/office/drawing/2014/main" id="{49EFE2E3-19B1-EB35-B8E1-27983869A755}"/>
              </a:ext>
            </a:extLst>
          </p:cNvPr>
          <p:cNvPicPr>
            <a:picLocks noChangeAspect="1"/>
          </p:cNvPicPr>
          <p:nvPr/>
        </p:nvPicPr>
        <p:blipFill>
          <a:blip r:embed="rId4"/>
          <a:stretch>
            <a:fillRect/>
          </a:stretch>
        </p:blipFill>
        <p:spPr>
          <a:xfrm>
            <a:off x="9491196" y="5381201"/>
            <a:ext cx="169935" cy="396515"/>
          </a:xfrm>
          <a:prstGeom prst="rect">
            <a:avLst/>
          </a:prstGeom>
        </p:spPr>
      </p:pic>
    </p:spTree>
    <p:extLst>
      <p:ext uri="{BB962C8B-B14F-4D97-AF65-F5344CB8AC3E}">
        <p14:creationId xmlns:p14="http://schemas.microsoft.com/office/powerpoint/2010/main" val="236153749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0B40117-66E2-7478-C292-E9BC52622FD1}"/>
              </a:ext>
            </a:extLst>
          </p:cNvPr>
          <p:cNvSpPr txBox="1"/>
          <p:nvPr/>
        </p:nvSpPr>
        <p:spPr>
          <a:xfrm>
            <a:off x="335280" y="1301496"/>
            <a:ext cx="4085665" cy="3591207"/>
          </a:xfrm>
          <a:prstGeom prst="rect">
            <a:avLst/>
          </a:prstGeom>
        </p:spPr>
        <p:txBody>
          <a:bodyPr vert="horz" lIns="91440" tIns="45720" rIns="91440" bIns="45720" rtlCol="0">
            <a:normAutofit fontScale="92500" lnSpcReduction="20000"/>
          </a:bodyPr>
          <a:lstStyle/>
          <a:p>
            <a:pPr indent="-228600">
              <a:lnSpc>
                <a:spcPct val="90000"/>
              </a:lnSpc>
              <a:spcAft>
                <a:spcPts val="600"/>
              </a:spcAft>
              <a:buFont typeface="Arial" panose="020B0604020202020204" pitchFamily="34" charset="0"/>
              <a:buChar char="•"/>
            </a:pPr>
            <a:r>
              <a:rPr lang="en-US" sz="3200" dirty="0"/>
              <a:t>What to add on the risk map?</a:t>
            </a:r>
          </a:p>
          <a:p>
            <a:pPr indent="-228600">
              <a:lnSpc>
                <a:spcPct val="90000"/>
              </a:lnSpc>
              <a:spcAft>
                <a:spcPts val="600"/>
              </a:spcAft>
              <a:buFont typeface="Arial" panose="020B0604020202020204" pitchFamily="34" charset="0"/>
              <a:buChar char="•"/>
            </a:pPr>
            <a:endParaRPr lang="en-US" sz="3200" dirty="0"/>
          </a:p>
          <a:p>
            <a:pPr marL="285750" indent="-228600">
              <a:lnSpc>
                <a:spcPct val="90000"/>
              </a:lnSpc>
              <a:spcAft>
                <a:spcPts val="600"/>
              </a:spcAft>
              <a:buFont typeface="Arial" panose="020B0604020202020204" pitchFamily="34" charset="0"/>
              <a:buChar char="•"/>
            </a:pPr>
            <a:r>
              <a:rPr lang="en-US" sz="3200" dirty="0"/>
              <a:t>Previous positive results</a:t>
            </a:r>
          </a:p>
          <a:p>
            <a:pPr marL="285750" indent="-228600">
              <a:lnSpc>
                <a:spcPct val="90000"/>
              </a:lnSpc>
              <a:spcAft>
                <a:spcPts val="600"/>
              </a:spcAft>
              <a:buFont typeface="Arial" panose="020B0604020202020204" pitchFamily="34" charset="0"/>
              <a:buChar char="•"/>
            </a:pPr>
            <a:r>
              <a:rPr lang="en-US" sz="3200" dirty="0"/>
              <a:t>High risk wards</a:t>
            </a:r>
          </a:p>
          <a:p>
            <a:pPr marL="285750" indent="-228600">
              <a:lnSpc>
                <a:spcPct val="90000"/>
              </a:lnSpc>
              <a:spcAft>
                <a:spcPts val="600"/>
              </a:spcAft>
              <a:buFont typeface="Arial" panose="020B0604020202020204" pitchFamily="34" charset="0"/>
              <a:buChar char="•"/>
            </a:pPr>
            <a:r>
              <a:rPr lang="en-US" sz="3200" dirty="0"/>
              <a:t>Low occupancy wards</a:t>
            </a:r>
          </a:p>
          <a:p>
            <a:pPr marL="285750" indent="-228600">
              <a:lnSpc>
                <a:spcPct val="90000"/>
              </a:lnSpc>
              <a:spcAft>
                <a:spcPts val="600"/>
              </a:spcAft>
              <a:buFont typeface="Arial" panose="020B0604020202020204" pitchFamily="34" charset="0"/>
              <a:buChar char="•"/>
            </a:pPr>
            <a:r>
              <a:rPr lang="en-US" sz="3200" dirty="0"/>
              <a:t>Temperature too low</a:t>
            </a:r>
          </a:p>
          <a:p>
            <a:pPr marL="285750" indent="-228600">
              <a:lnSpc>
                <a:spcPct val="90000"/>
              </a:lnSpc>
              <a:spcAft>
                <a:spcPts val="600"/>
              </a:spcAft>
              <a:buFont typeface="Arial" panose="020B0604020202020204" pitchFamily="34" charset="0"/>
              <a:buChar char="•"/>
            </a:pPr>
            <a:r>
              <a:rPr lang="en-US" sz="3200" dirty="0"/>
              <a:t>Rooms/wards closed</a:t>
            </a:r>
          </a:p>
          <a:p>
            <a:pPr indent="-228600">
              <a:lnSpc>
                <a:spcPct val="90000"/>
              </a:lnSpc>
              <a:spcAft>
                <a:spcPts val="600"/>
              </a:spcAft>
              <a:buFont typeface="Arial" panose="020B0604020202020204" pitchFamily="34" charset="0"/>
              <a:buChar char="•"/>
            </a:pPr>
            <a:endParaRPr lang="en-US" sz="2000" dirty="0"/>
          </a:p>
        </p:txBody>
      </p:sp>
      <p:pic>
        <p:nvPicPr>
          <p:cNvPr id="5" name="Picture 4" descr="A screenshot of a computer">
            <a:extLst>
              <a:ext uri="{FF2B5EF4-FFF2-40B4-BE49-F238E27FC236}">
                <a16:creationId xmlns:a16="http://schemas.microsoft.com/office/drawing/2014/main" id="{8FF56344-B4BC-6951-2747-BA4337B1AC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3280" y="93261"/>
            <a:ext cx="7538720" cy="6449777"/>
          </a:xfrm>
          <a:prstGeom prst="rect">
            <a:avLst/>
          </a:prstGeom>
        </p:spPr>
      </p:pic>
    </p:spTree>
    <p:extLst>
      <p:ext uri="{BB962C8B-B14F-4D97-AF65-F5344CB8AC3E}">
        <p14:creationId xmlns:p14="http://schemas.microsoft.com/office/powerpoint/2010/main" val="388264274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A71641-474A-C9B2-C44A-443D1D38BD4F}"/>
              </a:ext>
            </a:extLst>
          </p:cNvPr>
          <p:cNvSpPr>
            <a:spLocks noGrp="1"/>
          </p:cNvSpPr>
          <p:nvPr>
            <p:ph type="title"/>
          </p:nvPr>
        </p:nvSpPr>
        <p:spPr>
          <a:xfrm>
            <a:off x="795528" y="386930"/>
            <a:ext cx="10141799" cy="1300554"/>
          </a:xfrm>
        </p:spPr>
        <p:txBody>
          <a:bodyPr anchor="b">
            <a:normAutofit fontScale="90000"/>
          </a:bodyPr>
          <a:lstStyle/>
          <a:p>
            <a:r>
              <a:rPr lang="en-US" sz="4800" dirty="0"/>
              <a:t>Plan the system routine monitoring according to the risk level</a:t>
            </a:r>
            <a:endParaRPr lang="en-ZA" sz="4800" dirty="0"/>
          </a:p>
        </p:txBody>
      </p:sp>
      <p:sp>
        <p:nvSpPr>
          <p:cNvPr id="12" name="Rectangle 11">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heck List">
            <a:extLst>
              <a:ext uri="{FF2B5EF4-FFF2-40B4-BE49-F238E27FC236}">
                <a16:creationId xmlns:a16="http://schemas.microsoft.com/office/drawing/2014/main" id="{174EB6F4-5B88-F8A7-7D76-05AC7955D6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3311" y="2524715"/>
            <a:ext cx="3714244" cy="3714244"/>
          </a:xfrm>
          <a:prstGeom prst="rect">
            <a:avLst/>
          </a:prstGeom>
        </p:spPr>
      </p:pic>
      <p:sp>
        <p:nvSpPr>
          <p:cNvPr id="3" name="Content Placeholder 2">
            <a:extLst>
              <a:ext uri="{FF2B5EF4-FFF2-40B4-BE49-F238E27FC236}">
                <a16:creationId xmlns:a16="http://schemas.microsoft.com/office/drawing/2014/main" id="{66EFC85C-5472-FCBA-7274-AE9859339087}"/>
              </a:ext>
            </a:extLst>
          </p:cNvPr>
          <p:cNvSpPr>
            <a:spLocks noGrp="1"/>
          </p:cNvSpPr>
          <p:nvPr>
            <p:ph idx="1"/>
          </p:nvPr>
        </p:nvSpPr>
        <p:spPr>
          <a:xfrm>
            <a:off x="5155661" y="2517349"/>
            <a:ext cx="5603327" cy="3639450"/>
          </a:xfrm>
        </p:spPr>
        <p:txBody>
          <a:bodyPr anchor="ctr">
            <a:normAutofit/>
          </a:bodyPr>
          <a:lstStyle/>
          <a:p>
            <a:r>
              <a:rPr lang="en-US" sz="2000" dirty="0"/>
              <a:t>Temperature monitoring (how, how often)</a:t>
            </a:r>
          </a:p>
          <a:p>
            <a:r>
              <a:rPr lang="en-US" sz="2000" dirty="0"/>
              <a:t>Flushing for sites non occupied (how, how often)</a:t>
            </a:r>
          </a:p>
          <a:p>
            <a:r>
              <a:rPr lang="en-US" sz="2000" dirty="0"/>
              <a:t>Block access to points not regularly used</a:t>
            </a:r>
          </a:p>
          <a:p>
            <a:r>
              <a:rPr lang="en-US" sz="2000" dirty="0"/>
              <a:t>Disinfection of shower heads</a:t>
            </a:r>
          </a:p>
          <a:p>
            <a:r>
              <a:rPr lang="en-US" sz="2000" dirty="0"/>
              <a:t>Disinfectant monitoring</a:t>
            </a:r>
          </a:p>
          <a:p>
            <a:r>
              <a:rPr lang="en-US" sz="2000" dirty="0"/>
              <a:t>Water sampling for legionella testing</a:t>
            </a:r>
            <a:endParaRPr lang="en-ZA" sz="2000" dirty="0"/>
          </a:p>
        </p:txBody>
      </p:sp>
      <p:sp>
        <p:nvSpPr>
          <p:cNvPr id="16" name="Rectangle 15">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bject 9">
            <a:extLst>
              <a:ext uri="{FF2B5EF4-FFF2-40B4-BE49-F238E27FC236}">
                <a16:creationId xmlns:a16="http://schemas.microsoft.com/office/drawing/2014/main" id="{BDDF336B-5B39-5606-BF3B-7C34641E179C}"/>
              </a:ext>
            </a:extLst>
          </p:cNvPr>
          <p:cNvSpPr/>
          <p:nvPr/>
        </p:nvSpPr>
        <p:spPr>
          <a:xfrm>
            <a:off x="11352476" y="139249"/>
            <a:ext cx="676655" cy="646176"/>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20373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TextBox 9">
            <a:extLst>
              <a:ext uri="{FF2B5EF4-FFF2-40B4-BE49-F238E27FC236}">
                <a16:creationId xmlns:a16="http://schemas.microsoft.com/office/drawing/2014/main" id="{997A728E-C029-41B5-C6B5-08B02C5A7B0B}"/>
              </a:ext>
            </a:extLst>
          </p:cNvPr>
          <p:cNvSpPr txBox="1"/>
          <p:nvPr/>
        </p:nvSpPr>
        <p:spPr>
          <a:xfrm>
            <a:off x="838199" y="365125"/>
            <a:ext cx="5963073"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dirty="0">
                <a:latin typeface="+mj-lt"/>
                <a:ea typeface="+mj-ea"/>
                <a:cs typeface="+mj-cs"/>
              </a:rPr>
              <a:t>Desing your Water Management Plan</a:t>
            </a:r>
          </a:p>
        </p:txBody>
      </p:sp>
      <p:sp>
        <p:nvSpPr>
          <p:cNvPr id="9" name="Content Placeholder 8">
            <a:extLst>
              <a:ext uri="{FF2B5EF4-FFF2-40B4-BE49-F238E27FC236}">
                <a16:creationId xmlns:a16="http://schemas.microsoft.com/office/drawing/2014/main" id="{8B05C0C2-E2E0-57C4-5341-6621EEDB1B37}"/>
              </a:ext>
            </a:extLst>
          </p:cNvPr>
          <p:cNvSpPr>
            <a:spLocks noGrp="1"/>
          </p:cNvSpPr>
          <p:nvPr>
            <p:ph idx="1"/>
          </p:nvPr>
        </p:nvSpPr>
        <p:spPr>
          <a:xfrm>
            <a:off x="262628" y="1660846"/>
            <a:ext cx="6538645" cy="4832029"/>
          </a:xfrm>
        </p:spPr>
        <p:txBody>
          <a:bodyPr vert="horz" lIns="91440" tIns="45720" rIns="91440" bIns="45720" rtlCol="0">
            <a:normAutofit/>
          </a:bodyPr>
          <a:lstStyle/>
          <a:p>
            <a:pPr marL="0" lvl="0" indent="0">
              <a:buNone/>
              <a:tabLst>
                <a:tab pos="457200" algn="l"/>
              </a:tabLst>
            </a:pPr>
            <a:r>
              <a:rPr lang="en-US" sz="2000" dirty="0">
                <a:effectLst/>
              </a:rPr>
              <a:t>1- </a:t>
            </a:r>
            <a:r>
              <a:rPr lang="en-US" sz="2000" dirty="0">
                <a:solidFill>
                  <a:srgbClr val="0070C0"/>
                </a:solidFill>
                <a:effectLst/>
              </a:rPr>
              <a:t>Scope and Objectives: </a:t>
            </a:r>
            <a:r>
              <a:rPr lang="en-US" sz="2000" dirty="0">
                <a:effectLst/>
              </a:rPr>
              <a:t>Clearly define the scope and objectives of the water management plan. Specify which areas and systems within the hospital's water network will be covered and outline the goals of the plan, such as preventing Legionella contamination and ensuring water quality.</a:t>
            </a:r>
            <a:endParaRPr lang="en-US" sz="2000" dirty="0"/>
          </a:p>
          <a:p>
            <a:pPr marL="0" lvl="0" indent="0">
              <a:buNone/>
              <a:tabLst>
                <a:tab pos="457200" algn="l"/>
              </a:tabLst>
            </a:pPr>
            <a:r>
              <a:rPr lang="en-US" sz="2000" dirty="0">
                <a:solidFill>
                  <a:srgbClr val="0070C0"/>
                </a:solidFill>
                <a:effectLst/>
              </a:rPr>
              <a:t>2- Team Responsibilities: </a:t>
            </a:r>
            <a:r>
              <a:rPr lang="en-US" sz="2000" dirty="0">
                <a:effectLst/>
              </a:rPr>
              <a:t>Identify the key individuals and departments responsible for implementing and managing the water management plan. This may involve representatives from facilities management, infection control, engineering, environmental services, and other relevant stakeholders.</a:t>
            </a:r>
          </a:p>
          <a:p>
            <a:pPr marL="0" lvl="0" indent="0">
              <a:buNone/>
              <a:tabLst>
                <a:tab pos="457200" algn="l"/>
              </a:tabLst>
            </a:pPr>
            <a:r>
              <a:rPr lang="en-US" sz="2000" dirty="0">
                <a:solidFill>
                  <a:srgbClr val="0070C0"/>
                </a:solidFill>
                <a:effectLst/>
              </a:rPr>
              <a:t>3- Risk Assessment: </a:t>
            </a:r>
            <a:r>
              <a:rPr lang="en-US" sz="2000" dirty="0">
                <a:effectLst/>
              </a:rPr>
              <a:t>Conduct a comprehensive risk assessment of the hospital's water systems to identify potential sources of Legionella contamination and other waterborne pathogens. This assessment should consider factors such as water usage, system design, maintenance practices, and patient population.</a:t>
            </a:r>
          </a:p>
          <a:p>
            <a:endParaRPr lang="en-US" sz="1500" dirty="0"/>
          </a:p>
        </p:txBody>
      </p:sp>
      <p:pic>
        <p:nvPicPr>
          <p:cNvPr id="12" name="Picture 11" descr="Abstract background of blue and water droplets">
            <a:extLst>
              <a:ext uri="{FF2B5EF4-FFF2-40B4-BE49-F238E27FC236}">
                <a16:creationId xmlns:a16="http://schemas.microsoft.com/office/drawing/2014/main" id="{FD73E63D-81E4-8C57-9169-7094C8850A0D}"/>
              </a:ext>
            </a:extLst>
          </p:cNvPr>
          <p:cNvPicPr>
            <a:picLocks noChangeAspect="1"/>
          </p:cNvPicPr>
          <p:nvPr/>
        </p:nvPicPr>
        <p:blipFill rotWithShape="1">
          <a:blip r:embed="rId2"/>
          <a:srcRect l="17982" r="10164" b="1"/>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30"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object 9">
            <a:extLst>
              <a:ext uri="{FF2B5EF4-FFF2-40B4-BE49-F238E27FC236}">
                <a16:creationId xmlns:a16="http://schemas.microsoft.com/office/drawing/2014/main" id="{DAC61E9F-811A-DE48-6277-91B2B601AF4C}"/>
              </a:ext>
            </a:extLst>
          </p:cNvPr>
          <p:cNvSpPr/>
          <p:nvPr/>
        </p:nvSpPr>
        <p:spPr>
          <a:xfrm>
            <a:off x="11352476" y="139249"/>
            <a:ext cx="676655" cy="64617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4047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D92547-51F1-22F2-D8ED-A905D824C8F1}"/>
              </a:ext>
            </a:extLst>
          </p:cNvPr>
          <p:cNvSpPr>
            <a:spLocks noGrp="1"/>
          </p:cNvSpPr>
          <p:nvPr>
            <p:ph type="title"/>
          </p:nvPr>
        </p:nvSpPr>
        <p:spPr>
          <a:xfrm>
            <a:off x="841248" y="548640"/>
            <a:ext cx="3600860" cy="5431536"/>
          </a:xfrm>
        </p:spPr>
        <p:txBody>
          <a:bodyPr>
            <a:normAutofit fontScale="90000"/>
          </a:bodyPr>
          <a:lstStyle/>
          <a:p>
            <a:r>
              <a:rPr lang="en-US" sz="5400" dirty="0"/>
              <a:t>Sampling for hospitals </a:t>
            </a:r>
            <a:r>
              <a:rPr lang="en-ZA" sz="2400" dirty="0">
                <a:effectLst/>
                <a:latin typeface="Times New Roman" panose="02020603050405020304" pitchFamily="18" charset="0"/>
                <a:ea typeface="Times New Roman" panose="02020603050405020304" pitchFamily="18" charset="0"/>
                <a:cs typeface="Times New Roman" panose="02020603050405020304" pitchFamily="18" charset="0"/>
              </a:rPr>
              <a:t>Representative Sampling: Aim for a representative sampling strategy that covers a variety of water outlets throughout the hospital. This includes both hot and cold water sources, different floors or wings, and different types of fixtures (e.g., showers, sinks, faucets) to capture a comprehensive picture of Legionella contamination within the water system.</a:t>
            </a:r>
            <a:br>
              <a:rPr lang="en-ZA"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t>(NICD) </a:t>
            </a:r>
            <a:endParaRPr lang="en-ZA" sz="2400"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E2B76B5-5469-4E59-CC61-F320A51D8E19}"/>
              </a:ext>
            </a:extLst>
          </p:cNvPr>
          <p:cNvSpPr>
            <a:spLocks noGrp="1"/>
          </p:cNvSpPr>
          <p:nvPr>
            <p:ph idx="1"/>
          </p:nvPr>
        </p:nvSpPr>
        <p:spPr>
          <a:xfrm>
            <a:off x="5126418" y="552090"/>
            <a:ext cx="6224335" cy="5725419"/>
          </a:xfrm>
        </p:spPr>
        <p:txBody>
          <a:bodyPr anchor="ctr">
            <a:noAutofit/>
          </a:bodyPr>
          <a:lstStyle/>
          <a:p>
            <a:pPr marL="0" indent="0">
              <a:spcBef>
                <a:spcPts val="0"/>
              </a:spcBef>
              <a:buNone/>
            </a:pPr>
            <a:r>
              <a:rPr lang="en-US" sz="1800" dirty="0"/>
              <a:t>Take hot and cold water samples from the following areas: </a:t>
            </a:r>
          </a:p>
          <a:p>
            <a:pPr>
              <a:spcBef>
                <a:spcPts val="0"/>
              </a:spcBef>
            </a:pPr>
            <a:r>
              <a:rPr lang="en-US" sz="1800" dirty="0"/>
              <a:t>High risk areas such as: bone marrow and other transplant units, oncology &amp; surgical unit, ICU, Renal unit, Neonatal ICU, Theatre </a:t>
            </a:r>
          </a:p>
          <a:p>
            <a:pPr>
              <a:spcBef>
                <a:spcPts val="0"/>
              </a:spcBef>
            </a:pPr>
            <a:r>
              <a:rPr lang="en-US" sz="1800" dirty="0"/>
              <a:t>The tap most distant in the building from the mains inlet (cold). Representative samples from each wing </a:t>
            </a:r>
          </a:p>
          <a:p>
            <a:pPr>
              <a:spcBef>
                <a:spcPts val="0"/>
              </a:spcBef>
            </a:pPr>
            <a:r>
              <a:rPr lang="en-US" sz="1800" dirty="0"/>
              <a:t>Representative samples from each floor </a:t>
            </a:r>
          </a:p>
          <a:p>
            <a:pPr>
              <a:spcBef>
                <a:spcPts val="0"/>
              </a:spcBef>
            </a:pPr>
            <a:r>
              <a:rPr lang="en-US" sz="1800" dirty="0"/>
              <a:t>Cold water holding tank (roof tank) </a:t>
            </a:r>
          </a:p>
          <a:p>
            <a:pPr>
              <a:spcBef>
                <a:spcPts val="0"/>
              </a:spcBef>
            </a:pPr>
            <a:r>
              <a:rPr lang="en-US" sz="1800" dirty="0"/>
              <a:t>Central hot water tank / representative samples from geysers </a:t>
            </a:r>
          </a:p>
          <a:p>
            <a:pPr>
              <a:spcBef>
                <a:spcPts val="0"/>
              </a:spcBef>
            </a:pPr>
            <a:r>
              <a:rPr lang="en-US" sz="1800" dirty="0"/>
              <a:t>Separate buildings</a:t>
            </a:r>
          </a:p>
          <a:p>
            <a:pPr>
              <a:spcBef>
                <a:spcPts val="0"/>
              </a:spcBef>
            </a:pPr>
            <a:r>
              <a:rPr lang="en-US" sz="1800" dirty="0"/>
              <a:t>Hot water taps where the temperature does not reach 50C within 30 seconds </a:t>
            </a:r>
          </a:p>
          <a:p>
            <a:pPr>
              <a:spcBef>
                <a:spcPts val="0"/>
              </a:spcBef>
            </a:pPr>
            <a:r>
              <a:rPr lang="en-US" sz="1800" dirty="0"/>
              <a:t>Hot water taps where the flow is very slow. Cold water taps where the temperature is too high (lukewarm) </a:t>
            </a:r>
          </a:p>
          <a:p>
            <a:pPr>
              <a:spcBef>
                <a:spcPts val="0"/>
              </a:spcBef>
            </a:pPr>
            <a:r>
              <a:rPr lang="en-US" sz="1800" dirty="0"/>
              <a:t>Taps that have thermostatic mixing valves to regulate the temperature </a:t>
            </a:r>
          </a:p>
          <a:p>
            <a:pPr>
              <a:spcBef>
                <a:spcPts val="0"/>
              </a:spcBef>
            </a:pPr>
            <a:r>
              <a:rPr lang="en-US" sz="1800" dirty="0"/>
              <a:t>Showers and taps that are seldom used may be tested in a high risk area but ideally they should be flushed on a regular basis (weekly) </a:t>
            </a:r>
          </a:p>
          <a:p>
            <a:pPr>
              <a:spcBef>
                <a:spcPts val="0"/>
              </a:spcBef>
            </a:pPr>
            <a:r>
              <a:rPr lang="en-US" sz="1800" dirty="0"/>
              <a:t>New areas not utilized yet </a:t>
            </a:r>
          </a:p>
          <a:p>
            <a:pPr>
              <a:spcBef>
                <a:spcPts val="0"/>
              </a:spcBef>
            </a:pPr>
            <a:r>
              <a:rPr lang="en-US" sz="1800" dirty="0"/>
              <a:t>Decorative water features inside the building </a:t>
            </a:r>
          </a:p>
          <a:p>
            <a:pPr>
              <a:spcBef>
                <a:spcPts val="0"/>
              </a:spcBef>
            </a:pPr>
            <a:r>
              <a:rPr lang="en-US" sz="1800" dirty="0"/>
              <a:t>Cooling towers </a:t>
            </a:r>
          </a:p>
          <a:p>
            <a:pPr>
              <a:spcBef>
                <a:spcPts val="0"/>
              </a:spcBef>
            </a:pPr>
            <a:r>
              <a:rPr lang="en-US" sz="1800" dirty="0"/>
              <a:t>Air conditioning sumps </a:t>
            </a:r>
            <a:endParaRPr lang="en-ZA" sz="1800" dirty="0"/>
          </a:p>
        </p:txBody>
      </p:sp>
      <p:sp>
        <p:nvSpPr>
          <p:cNvPr id="4" name="object 9">
            <a:extLst>
              <a:ext uri="{FF2B5EF4-FFF2-40B4-BE49-F238E27FC236}">
                <a16:creationId xmlns:a16="http://schemas.microsoft.com/office/drawing/2014/main" id="{E774F7EC-96C2-F1F9-254F-6B6C4838CE24}"/>
              </a:ext>
            </a:extLst>
          </p:cNvPr>
          <p:cNvSpPr/>
          <p:nvPr/>
        </p:nvSpPr>
        <p:spPr>
          <a:xfrm>
            <a:off x="11352476" y="139249"/>
            <a:ext cx="676655" cy="646176"/>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488899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169CA4-FF26-1564-0C5E-DEAD82114905}"/>
              </a:ext>
            </a:extLst>
          </p:cNvPr>
          <p:cNvSpPr>
            <a:spLocks noGrp="1"/>
          </p:cNvSpPr>
          <p:nvPr>
            <p:ph idx="1"/>
          </p:nvPr>
        </p:nvSpPr>
        <p:spPr>
          <a:xfrm>
            <a:off x="704636" y="1116708"/>
            <a:ext cx="10515600" cy="4351338"/>
          </a:xfrm>
        </p:spPr>
        <p:txBody>
          <a:bodyPr/>
          <a:lstStyle/>
          <a:p>
            <a:pPr marL="0" lvl="0" indent="0">
              <a:buNone/>
              <a:tabLst>
                <a:tab pos="457200" algn="l"/>
              </a:tabLst>
            </a:pPr>
            <a:r>
              <a:rPr lang="en-ZA" sz="2000" dirty="0">
                <a:solidFill>
                  <a:srgbClr val="0070C0"/>
                </a:solidFill>
                <a:latin typeface="Calibri" panose="020F0502020204030204" pitchFamily="34" charset="0"/>
                <a:ea typeface="Times New Roman" panose="02020603050405020304" pitchFamily="18" charset="0"/>
              </a:rPr>
              <a:t>1</a:t>
            </a:r>
            <a:r>
              <a:rPr lang="en-ZA" sz="2000" dirty="0">
                <a:solidFill>
                  <a:srgbClr val="0070C0"/>
                </a:solidFill>
                <a:effectLst/>
                <a:latin typeface="Calibri" panose="020F0502020204030204" pitchFamily="34" charset="0"/>
                <a:ea typeface="Times New Roman" panose="02020603050405020304" pitchFamily="18" charset="0"/>
              </a:rPr>
              <a:t>- Staff Training and Education: </a:t>
            </a:r>
            <a:r>
              <a:rPr lang="en-ZA" sz="2000" dirty="0">
                <a:solidFill>
                  <a:srgbClr val="000000"/>
                </a:solidFill>
                <a:effectLst/>
                <a:latin typeface="Calibri" panose="020F0502020204030204" pitchFamily="34" charset="0"/>
                <a:ea typeface="Times New Roman" panose="02020603050405020304" pitchFamily="18" charset="0"/>
              </a:rPr>
              <a:t>Develop training programs and educational materials to ensure that staff members are aware of Legionella risks, prevention strategies, and their responsibilities in implementing the water management plan. This may include training on proper water temperature control, flushing protocols, and maintenance practices.</a:t>
            </a:r>
            <a:endParaRPr lang="en-ZA" sz="2000" dirty="0">
              <a:effectLst/>
              <a:latin typeface="Times New Roman" panose="02020603050405020304" pitchFamily="18" charset="0"/>
              <a:ea typeface="Times New Roman" panose="02020603050405020304" pitchFamily="18" charset="0"/>
            </a:endParaRPr>
          </a:p>
          <a:p>
            <a:pPr marL="0" lvl="0" indent="0">
              <a:buNone/>
              <a:tabLst>
                <a:tab pos="457200" algn="l"/>
              </a:tabLst>
            </a:pPr>
            <a:r>
              <a:rPr lang="en-ZA" sz="2000" dirty="0">
                <a:solidFill>
                  <a:srgbClr val="0070C0"/>
                </a:solidFill>
                <a:latin typeface="Calibri" panose="020F0502020204030204" pitchFamily="34" charset="0"/>
                <a:ea typeface="Times New Roman" panose="02020603050405020304" pitchFamily="18" charset="0"/>
              </a:rPr>
              <a:t>2</a:t>
            </a:r>
            <a:r>
              <a:rPr lang="en-ZA" sz="2000" dirty="0">
                <a:solidFill>
                  <a:srgbClr val="0070C0"/>
                </a:solidFill>
                <a:effectLst/>
                <a:latin typeface="Calibri" panose="020F0502020204030204" pitchFamily="34" charset="0"/>
                <a:ea typeface="Times New Roman" panose="02020603050405020304" pitchFamily="18" charset="0"/>
              </a:rPr>
              <a:t>- Documentation and Record Keeping: </a:t>
            </a:r>
            <a:r>
              <a:rPr lang="en-ZA" sz="2000" dirty="0">
                <a:solidFill>
                  <a:srgbClr val="000000"/>
                </a:solidFill>
                <a:effectLst/>
                <a:latin typeface="Calibri" panose="020F0502020204030204" pitchFamily="34" charset="0"/>
                <a:ea typeface="Times New Roman" panose="02020603050405020304" pitchFamily="18" charset="0"/>
              </a:rPr>
              <a:t>Establish procedures for documenting all activities related to the water management plan. Maintain records of risk assessments, monitoring results, sampling data, corrective actions, staff training, and any other relevant documentation. These records are essential for tracking compliance, evaluating the effectiveness of control measures, and demonstrating regulatory compliance.</a:t>
            </a:r>
            <a:endParaRPr lang="en-ZA" sz="2000" dirty="0">
              <a:effectLst/>
              <a:latin typeface="Times New Roman" panose="02020603050405020304" pitchFamily="18" charset="0"/>
              <a:ea typeface="Times New Roman" panose="02020603050405020304" pitchFamily="18" charset="0"/>
            </a:endParaRPr>
          </a:p>
          <a:p>
            <a:pPr marL="0" lvl="0" indent="0">
              <a:buNone/>
              <a:tabLst>
                <a:tab pos="457200" algn="l"/>
              </a:tabLst>
            </a:pPr>
            <a:r>
              <a:rPr lang="en-ZA" sz="2000" dirty="0">
                <a:solidFill>
                  <a:srgbClr val="0070C0"/>
                </a:solidFill>
                <a:effectLst/>
                <a:latin typeface="Calibri" panose="020F0502020204030204" pitchFamily="34" charset="0"/>
                <a:ea typeface="Times New Roman" panose="02020603050405020304" pitchFamily="18" charset="0"/>
              </a:rPr>
              <a:t>3- Plan Review and Updates: </a:t>
            </a:r>
            <a:r>
              <a:rPr lang="en-ZA" sz="2000" dirty="0">
                <a:solidFill>
                  <a:srgbClr val="000000"/>
                </a:solidFill>
                <a:effectLst/>
                <a:latin typeface="Calibri" panose="020F0502020204030204" pitchFamily="34" charset="0"/>
                <a:ea typeface="Times New Roman" panose="02020603050405020304" pitchFamily="18" charset="0"/>
              </a:rPr>
              <a:t>Regularly review and update the water management plan to incorporate new guidelines, industry best practices, and lessons learned from monitoring and incident response activities. Ensure that the plan remains current and reflects any changes in the hospital's water systems or regulations.</a:t>
            </a:r>
            <a:endParaRPr lang="en-ZA" sz="2000" dirty="0">
              <a:effectLst/>
              <a:latin typeface="Times New Roman" panose="02020603050405020304" pitchFamily="18" charset="0"/>
              <a:ea typeface="Times New Roman" panose="02020603050405020304" pitchFamily="18" charset="0"/>
            </a:endParaRPr>
          </a:p>
          <a:p>
            <a:endParaRPr lang="en-ZA" dirty="0"/>
          </a:p>
        </p:txBody>
      </p:sp>
      <p:sp>
        <p:nvSpPr>
          <p:cNvPr id="2" name="object 9">
            <a:extLst>
              <a:ext uri="{FF2B5EF4-FFF2-40B4-BE49-F238E27FC236}">
                <a16:creationId xmlns:a16="http://schemas.microsoft.com/office/drawing/2014/main" id="{BD2CE52B-1F71-3C94-D526-EAD5BAC4B733}"/>
              </a:ext>
            </a:extLst>
          </p:cNvPr>
          <p:cNvSpPr/>
          <p:nvPr/>
        </p:nvSpPr>
        <p:spPr>
          <a:xfrm>
            <a:off x="11352476" y="139249"/>
            <a:ext cx="676655" cy="646176"/>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170219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52183A-16C4-E594-0764-FDB17E4DFE71}"/>
              </a:ext>
            </a:extLst>
          </p:cNvPr>
          <p:cNvSpPr>
            <a:spLocks noGrp="1"/>
          </p:cNvSpPr>
          <p:nvPr>
            <p:ph type="title"/>
          </p:nvPr>
        </p:nvSpPr>
        <p:spPr>
          <a:xfrm>
            <a:off x="181234" y="118183"/>
            <a:ext cx="9795638" cy="1114380"/>
          </a:xfrm>
        </p:spPr>
        <p:txBody>
          <a:bodyPr vert="horz" lIns="91440" tIns="45720" rIns="91440" bIns="45720" rtlCol="0" anchor="b">
            <a:normAutofit/>
          </a:bodyPr>
          <a:lstStyle/>
          <a:p>
            <a:r>
              <a:rPr lang="en-US" sz="5200" dirty="0"/>
              <a:t>EPIDEMIOLOGY</a:t>
            </a:r>
          </a:p>
        </p:txBody>
      </p:sp>
      <p:pic>
        <p:nvPicPr>
          <p:cNvPr id="5" name="Content Placeholder 4">
            <a:extLst>
              <a:ext uri="{FF2B5EF4-FFF2-40B4-BE49-F238E27FC236}">
                <a16:creationId xmlns:a16="http://schemas.microsoft.com/office/drawing/2014/main" id="{79AF59CC-7B3C-D649-2FE6-9D2A46B202C4}"/>
              </a:ext>
            </a:extLst>
          </p:cNvPr>
          <p:cNvPicPr>
            <a:picLocks noGrp="1" noChangeAspect="1"/>
          </p:cNvPicPr>
          <p:nvPr>
            <p:ph idx="1"/>
          </p:nvPr>
        </p:nvPicPr>
        <p:blipFill>
          <a:blip r:embed="rId2"/>
          <a:stretch>
            <a:fillRect/>
          </a:stretch>
        </p:blipFill>
        <p:spPr>
          <a:xfrm>
            <a:off x="181234" y="3028082"/>
            <a:ext cx="5828261" cy="3205542"/>
          </a:xfrm>
          <a:prstGeom prst="rect">
            <a:avLst/>
          </a:prstGeom>
        </p:spPr>
      </p:pic>
      <p:pic>
        <p:nvPicPr>
          <p:cNvPr id="7" name="Picture 6">
            <a:extLst>
              <a:ext uri="{FF2B5EF4-FFF2-40B4-BE49-F238E27FC236}">
                <a16:creationId xmlns:a16="http://schemas.microsoft.com/office/drawing/2014/main" id="{F6F39D3A-06CC-98F8-B640-52066F75C708}"/>
              </a:ext>
            </a:extLst>
          </p:cNvPr>
          <p:cNvPicPr>
            <a:picLocks noChangeAspect="1"/>
          </p:cNvPicPr>
          <p:nvPr/>
        </p:nvPicPr>
        <p:blipFill>
          <a:blip r:embed="rId3"/>
          <a:stretch>
            <a:fillRect/>
          </a:stretch>
        </p:blipFill>
        <p:spPr>
          <a:xfrm>
            <a:off x="6182505" y="3079079"/>
            <a:ext cx="5828261" cy="3103548"/>
          </a:xfrm>
          <a:prstGeom prst="rect">
            <a:avLst/>
          </a:prstGeom>
        </p:spPr>
      </p:pic>
      <p:pic>
        <p:nvPicPr>
          <p:cNvPr id="9" name="Picture 8">
            <a:extLst>
              <a:ext uri="{FF2B5EF4-FFF2-40B4-BE49-F238E27FC236}">
                <a16:creationId xmlns:a16="http://schemas.microsoft.com/office/drawing/2014/main" id="{B73A6A3E-9911-BBCB-6B36-02AC9A17CBD5}"/>
              </a:ext>
            </a:extLst>
          </p:cNvPr>
          <p:cNvPicPr>
            <a:picLocks noChangeAspect="1"/>
          </p:cNvPicPr>
          <p:nvPr/>
        </p:nvPicPr>
        <p:blipFill>
          <a:blip r:embed="rId4"/>
          <a:stretch>
            <a:fillRect/>
          </a:stretch>
        </p:blipFill>
        <p:spPr>
          <a:xfrm>
            <a:off x="349567" y="1504313"/>
            <a:ext cx="4848225" cy="981075"/>
          </a:xfrm>
          <a:prstGeom prst="rect">
            <a:avLst/>
          </a:prstGeom>
        </p:spPr>
      </p:pic>
      <p:sp>
        <p:nvSpPr>
          <p:cNvPr id="10" name="TextBox 9">
            <a:extLst>
              <a:ext uri="{FF2B5EF4-FFF2-40B4-BE49-F238E27FC236}">
                <a16:creationId xmlns:a16="http://schemas.microsoft.com/office/drawing/2014/main" id="{F0534256-BAA6-8A56-06FE-1B6D58A280A9}"/>
              </a:ext>
            </a:extLst>
          </p:cNvPr>
          <p:cNvSpPr txBox="1"/>
          <p:nvPr/>
        </p:nvSpPr>
        <p:spPr>
          <a:xfrm>
            <a:off x="8772568" y="731062"/>
            <a:ext cx="2408608" cy="1754326"/>
          </a:xfrm>
          <a:prstGeom prst="rect">
            <a:avLst/>
          </a:prstGeom>
          <a:noFill/>
        </p:spPr>
        <p:txBody>
          <a:bodyPr wrap="none" rtlCol="0">
            <a:spAutoFit/>
          </a:bodyPr>
          <a:lstStyle/>
          <a:p>
            <a:r>
              <a:rPr lang="en-ZA" dirty="0"/>
              <a:t>93 cases</a:t>
            </a:r>
          </a:p>
          <a:p>
            <a:r>
              <a:rPr lang="en-ZA" dirty="0"/>
              <a:t>72/93 western Cape</a:t>
            </a:r>
          </a:p>
          <a:p>
            <a:r>
              <a:rPr lang="en-ZA" dirty="0"/>
              <a:t>84 hospitalized patients</a:t>
            </a:r>
          </a:p>
          <a:p>
            <a:r>
              <a:rPr lang="en-ZA" dirty="0"/>
              <a:t>81% underlying illness</a:t>
            </a:r>
          </a:p>
          <a:p>
            <a:r>
              <a:rPr lang="en-ZA" dirty="0"/>
              <a:t>18.8% HIV positive</a:t>
            </a:r>
          </a:p>
          <a:p>
            <a:r>
              <a:rPr lang="en-ZA" dirty="0"/>
              <a:t>20.3% deceased</a:t>
            </a:r>
          </a:p>
        </p:txBody>
      </p:sp>
    </p:spTree>
    <p:extLst>
      <p:ext uri="{BB962C8B-B14F-4D97-AF65-F5344CB8AC3E}">
        <p14:creationId xmlns:p14="http://schemas.microsoft.com/office/powerpoint/2010/main" val="537446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2">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4">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9" descr="Cheers">
            <a:extLst>
              <a:ext uri="{FF2B5EF4-FFF2-40B4-BE49-F238E27FC236}">
                <a16:creationId xmlns:a16="http://schemas.microsoft.com/office/drawing/2014/main" id="{1723EAA4-B750-21D2-6AB7-9D04AB3C257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6" name="Content Placeholder 5">
            <a:extLst>
              <a:ext uri="{FF2B5EF4-FFF2-40B4-BE49-F238E27FC236}">
                <a16:creationId xmlns:a16="http://schemas.microsoft.com/office/drawing/2014/main" id="{0961B820-22FA-1319-98F2-F099A394830F}"/>
              </a:ext>
            </a:extLst>
          </p:cNvPr>
          <p:cNvSpPr>
            <a:spLocks noGrp="1"/>
          </p:cNvSpPr>
          <p:nvPr>
            <p:ph idx="1"/>
          </p:nvPr>
        </p:nvSpPr>
        <p:spPr>
          <a:xfrm>
            <a:off x="6090574" y="462337"/>
            <a:ext cx="4977578" cy="6174769"/>
          </a:xfrm>
        </p:spPr>
        <p:txBody>
          <a:bodyPr anchor="ctr">
            <a:normAutofit/>
          </a:bodyPr>
          <a:lstStyle/>
          <a:p>
            <a:pPr marL="0" indent="0">
              <a:buNone/>
            </a:pPr>
            <a:r>
              <a:rPr lang="en-ZA"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Legionella control is a multidisciplinary effort, involving collaboration between technical staff, infection control teams, water management specialists, and relevant stakeholders within the hospital. Regular communication and coordination among these teams are crucial for effective Legionella prevention and management.</a:t>
            </a:r>
            <a:endParaRPr lang="en-ZA"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ZA" sz="1800" dirty="0">
              <a:solidFill>
                <a:schemeClr val="tx2"/>
              </a:solidFill>
            </a:endParaRPr>
          </a:p>
        </p:txBody>
      </p:sp>
      <p:grpSp>
        <p:nvGrpSpPr>
          <p:cNvPr id="26" name="Group 16">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27" name="Freeform: Shape 17">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18">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9">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bject 9">
            <a:extLst>
              <a:ext uri="{FF2B5EF4-FFF2-40B4-BE49-F238E27FC236}">
                <a16:creationId xmlns:a16="http://schemas.microsoft.com/office/drawing/2014/main" id="{2F6AD65A-CDCA-DD81-4643-BAE6A419AA0C}"/>
              </a:ext>
            </a:extLst>
          </p:cNvPr>
          <p:cNvSpPr/>
          <p:nvPr/>
        </p:nvSpPr>
        <p:spPr>
          <a:xfrm>
            <a:off x="11352476" y="139249"/>
            <a:ext cx="676655" cy="646176"/>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142460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EA65062-3DED-97C7-6925-38CDBDFEEF6D}"/>
              </a:ext>
            </a:extLst>
          </p:cNvPr>
          <p:cNvSpPr>
            <a:spLocks noGrp="1"/>
          </p:cNvSpPr>
          <p:nvPr>
            <p:ph idx="1"/>
          </p:nvPr>
        </p:nvSpPr>
        <p:spPr>
          <a:xfrm>
            <a:off x="4447308" y="591344"/>
            <a:ext cx="6906491" cy="5585619"/>
          </a:xfrm>
        </p:spPr>
        <p:txBody>
          <a:bodyPr anchor="ctr">
            <a:normAutofit/>
          </a:bodyPr>
          <a:lstStyle/>
          <a:p>
            <a:pPr marL="0" indent="0">
              <a:buNone/>
            </a:pPr>
            <a:r>
              <a:rPr lang="en-US" sz="6000" dirty="0"/>
              <a:t>Thank you!</a:t>
            </a:r>
            <a:endParaRPr lang="en-ZA" sz="6000" dirty="0"/>
          </a:p>
        </p:txBody>
      </p:sp>
    </p:spTree>
    <p:extLst>
      <p:ext uri="{BB962C8B-B14F-4D97-AF65-F5344CB8AC3E}">
        <p14:creationId xmlns:p14="http://schemas.microsoft.com/office/powerpoint/2010/main" val="3628189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23D1FC3-A1D6-5AF7-91D1-5906C4C64EC8}"/>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a:solidFill>
                  <a:schemeClr val="tx1"/>
                </a:solidFill>
                <a:latin typeface="+mj-lt"/>
                <a:ea typeface="+mj-ea"/>
                <a:cs typeface="+mj-cs"/>
              </a:rPr>
              <a:t>CLINICAL PRESENTATION</a:t>
            </a:r>
          </a:p>
        </p:txBody>
      </p:sp>
      <p:sp>
        <p:nvSpPr>
          <p:cNvPr id="5" name="TextBox 4">
            <a:extLst>
              <a:ext uri="{FF2B5EF4-FFF2-40B4-BE49-F238E27FC236}">
                <a16:creationId xmlns:a16="http://schemas.microsoft.com/office/drawing/2014/main" id="{B95F4ACE-D1FE-7A60-30D0-13891EE7C493}"/>
              </a:ext>
            </a:extLst>
          </p:cNvPr>
          <p:cNvSpPr txBox="1"/>
          <p:nvPr/>
        </p:nvSpPr>
        <p:spPr>
          <a:xfrm>
            <a:off x="3093552" y="5371195"/>
            <a:ext cx="5267489" cy="1200329"/>
          </a:xfrm>
          <a:prstGeom prst="rect">
            <a:avLst/>
          </a:prstGeom>
          <a:noFill/>
        </p:spPr>
        <p:txBody>
          <a:bodyPr wrap="square" rtlCol="0">
            <a:spAutoFit/>
          </a:bodyPr>
          <a:lstStyle/>
          <a:p>
            <a:r>
              <a:rPr lang="en-US" sz="2400" dirty="0">
                <a:solidFill>
                  <a:srgbClr val="FF0000"/>
                </a:solidFill>
              </a:rPr>
              <a:t>TRANSMISSION: Respiratory contamination from inhalation of water droplets</a:t>
            </a:r>
            <a:endParaRPr lang="en-ZA" sz="2400" dirty="0">
              <a:solidFill>
                <a:srgbClr val="FF0000"/>
              </a:solidFill>
            </a:endParaRPr>
          </a:p>
        </p:txBody>
      </p:sp>
    </p:spTree>
    <p:extLst>
      <p:ext uri="{BB962C8B-B14F-4D97-AF65-F5344CB8AC3E}">
        <p14:creationId xmlns:p14="http://schemas.microsoft.com/office/powerpoint/2010/main" val="62599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FEDD02B-2961-E7B8-EA82-FCE04CB73400}"/>
              </a:ext>
            </a:extLst>
          </p:cNvPr>
          <p:cNvSpPr>
            <a:spLocks noGrp="1"/>
          </p:cNvSpPr>
          <p:nvPr>
            <p:ph idx="1"/>
          </p:nvPr>
        </p:nvSpPr>
        <p:spPr>
          <a:xfrm>
            <a:off x="555710" y="485551"/>
            <a:ext cx="10515600" cy="4351338"/>
          </a:xfrm>
        </p:spPr>
        <p:txBody>
          <a:bodyPr>
            <a:noAutofit/>
          </a:bodyPr>
          <a:lstStyle/>
          <a:p>
            <a:pPr marL="0" indent="0">
              <a:buNone/>
            </a:pPr>
            <a:r>
              <a:rPr lang="en-ZA" sz="3200" b="1" dirty="0"/>
              <a:t>PONTIAC FEVER</a:t>
            </a:r>
          </a:p>
          <a:p>
            <a:pPr marL="0" indent="0">
              <a:buNone/>
            </a:pPr>
            <a:r>
              <a:rPr lang="en-ZA" sz="3200" dirty="0"/>
              <a:t>Mild respiratory disease that “gets better without treatment” (CDC)</a:t>
            </a:r>
          </a:p>
          <a:p>
            <a:pPr marL="0" indent="0">
              <a:buNone/>
            </a:pPr>
            <a:r>
              <a:rPr lang="en-ZA" sz="3200" dirty="0"/>
              <a:t>Flu-like symptoms=</a:t>
            </a:r>
          </a:p>
          <a:p>
            <a:pPr marL="0" indent="0">
              <a:buNone/>
            </a:pPr>
            <a:r>
              <a:rPr lang="en-ZA" sz="3200" dirty="0"/>
              <a:t>Cough, Fever, muscles ache</a:t>
            </a:r>
          </a:p>
          <a:p>
            <a:pPr marL="0" indent="0">
              <a:buNone/>
            </a:pPr>
            <a:r>
              <a:rPr lang="en-ZA" sz="3200" dirty="0"/>
              <a:t>No signs of pneumonia</a:t>
            </a:r>
          </a:p>
          <a:p>
            <a:pPr marL="0" indent="0">
              <a:buNone/>
            </a:pPr>
            <a:endParaRPr lang="en-ZA" sz="3200" dirty="0"/>
          </a:p>
          <a:p>
            <a:pPr marL="0" indent="0">
              <a:buNone/>
            </a:pPr>
            <a:r>
              <a:rPr lang="en-ZA" sz="3200" dirty="0"/>
              <a:t>Lasts 2-5 days</a:t>
            </a:r>
          </a:p>
          <a:p>
            <a:pPr marL="0" indent="0">
              <a:buNone/>
            </a:pPr>
            <a:r>
              <a:rPr lang="en-ZA" sz="3200" dirty="0"/>
              <a:t>No specific treatment</a:t>
            </a:r>
          </a:p>
          <a:p>
            <a:pPr marL="0" indent="0">
              <a:buNone/>
            </a:pPr>
            <a:r>
              <a:rPr lang="en-ZA" sz="3200" dirty="0"/>
              <a:t>Most patients are not ill enough to seek medical attention</a:t>
            </a:r>
          </a:p>
          <a:p>
            <a:pPr marL="0" indent="0">
              <a:buNone/>
            </a:pPr>
            <a:r>
              <a:rPr lang="en-ZA" sz="3200" dirty="0"/>
              <a:t>Rarely diagnosed before PCR respiratory </a:t>
            </a:r>
            <a:r>
              <a:rPr lang="en-ZA" sz="3200" dirty="0" err="1"/>
              <a:t>pannels</a:t>
            </a:r>
            <a:endParaRPr lang="en-ZA" sz="3200" dirty="0"/>
          </a:p>
        </p:txBody>
      </p:sp>
    </p:spTree>
    <p:extLst>
      <p:ext uri="{BB962C8B-B14F-4D97-AF65-F5344CB8AC3E}">
        <p14:creationId xmlns:p14="http://schemas.microsoft.com/office/powerpoint/2010/main" val="4178787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CA45BE7-D421-27EC-2926-46A6544ECA4D}"/>
              </a:ext>
            </a:extLst>
          </p:cNvPr>
          <p:cNvSpPr>
            <a:spLocks noGrp="1"/>
          </p:cNvSpPr>
          <p:nvPr>
            <p:ph type="title"/>
          </p:nvPr>
        </p:nvSpPr>
        <p:spPr>
          <a:xfrm>
            <a:off x="477980" y="1136815"/>
            <a:ext cx="6451140" cy="761147"/>
          </a:xfrm>
        </p:spPr>
        <p:txBody>
          <a:bodyPr vert="horz" lIns="91440" tIns="45720" rIns="91440" bIns="45720" rtlCol="0" anchor="b">
            <a:normAutofit fontScale="90000"/>
          </a:bodyPr>
          <a:lstStyle/>
          <a:p>
            <a:r>
              <a:rPr lang="en-US" sz="4800" kern="1200" dirty="0" err="1">
                <a:solidFill>
                  <a:schemeClr val="tx1"/>
                </a:solidFill>
                <a:latin typeface="+mj-lt"/>
                <a:ea typeface="+mj-ea"/>
                <a:cs typeface="+mj-cs"/>
              </a:rPr>
              <a:t>Legionaires</a:t>
            </a:r>
            <a:r>
              <a:rPr lang="en-US" sz="4800" kern="1200" dirty="0">
                <a:solidFill>
                  <a:schemeClr val="tx1"/>
                </a:solidFill>
                <a:latin typeface="+mj-lt"/>
                <a:ea typeface="+mj-ea"/>
                <a:cs typeface="+mj-cs"/>
              </a:rPr>
              <a:t>’ </a:t>
            </a:r>
            <a:r>
              <a:rPr lang="en-US" sz="4800" dirty="0"/>
              <a:t>disease =</a:t>
            </a:r>
            <a:r>
              <a:rPr lang="en-US" sz="4800" kern="1200" dirty="0">
                <a:solidFill>
                  <a:schemeClr val="tx1"/>
                </a:solidFill>
                <a:latin typeface="+mj-lt"/>
                <a:ea typeface="+mj-ea"/>
                <a:cs typeface="+mj-cs"/>
              </a:rPr>
              <a:t>pneumonia</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E151C550-14DD-2865-2061-FD0C47E4A032}"/>
              </a:ext>
            </a:extLst>
          </p:cNvPr>
          <p:cNvPicPr>
            <a:picLocks noGrp="1" noChangeAspect="1"/>
          </p:cNvPicPr>
          <p:nvPr>
            <p:ph idx="1"/>
          </p:nvPr>
        </p:nvPicPr>
        <p:blipFill>
          <a:blip r:embed="rId2"/>
          <a:stretch>
            <a:fillRect/>
          </a:stretch>
        </p:blipFill>
        <p:spPr>
          <a:xfrm>
            <a:off x="6756400" y="924674"/>
            <a:ext cx="5166398" cy="4422682"/>
          </a:xfrm>
          <a:prstGeom prst="rect">
            <a:avLst/>
          </a:prstGeom>
        </p:spPr>
      </p:pic>
      <p:sp>
        <p:nvSpPr>
          <p:cNvPr id="3" name="TextBox 2">
            <a:extLst>
              <a:ext uri="{FF2B5EF4-FFF2-40B4-BE49-F238E27FC236}">
                <a16:creationId xmlns:a16="http://schemas.microsoft.com/office/drawing/2014/main" id="{C6A4C4F2-1897-DA9B-6E7E-8F1A608618BA}"/>
              </a:ext>
            </a:extLst>
          </p:cNvPr>
          <p:cNvSpPr txBox="1"/>
          <p:nvPr/>
        </p:nvSpPr>
        <p:spPr>
          <a:xfrm>
            <a:off x="106642" y="1897962"/>
            <a:ext cx="6999780" cy="4832092"/>
          </a:xfrm>
          <a:prstGeom prst="rect">
            <a:avLst/>
          </a:prstGeom>
          <a:noFill/>
        </p:spPr>
        <p:txBody>
          <a:bodyPr wrap="square" rtlCol="0">
            <a:spAutoFit/>
          </a:bodyPr>
          <a:lstStyle/>
          <a:p>
            <a:r>
              <a:rPr lang="en-US" sz="2400" dirty="0">
                <a:solidFill>
                  <a:srgbClr val="FF0000"/>
                </a:solidFill>
              </a:rPr>
              <a:t>1- Non –specific presentation, </a:t>
            </a:r>
          </a:p>
          <a:p>
            <a:r>
              <a:rPr lang="en-US" sz="2400" dirty="0">
                <a:solidFill>
                  <a:srgbClr val="FF0000"/>
                </a:solidFill>
              </a:rPr>
              <a:t>2-Grow on specific mediums</a:t>
            </a:r>
          </a:p>
          <a:p>
            <a:r>
              <a:rPr lang="en-US" sz="2400" dirty="0">
                <a:solidFill>
                  <a:srgbClr val="FF0000"/>
                </a:solidFill>
              </a:rPr>
              <a:t>3-Not treated by antibiotics usually prescribed</a:t>
            </a:r>
          </a:p>
          <a:p>
            <a:r>
              <a:rPr lang="en-US" sz="2400" dirty="0">
                <a:solidFill>
                  <a:srgbClr val="FF0000"/>
                </a:solidFill>
              </a:rPr>
              <a:t> for common pneumonia.</a:t>
            </a:r>
          </a:p>
          <a:p>
            <a:endParaRPr lang="en-US" sz="2400" dirty="0">
              <a:solidFill>
                <a:srgbClr val="FF0000"/>
              </a:solidFill>
            </a:endParaRPr>
          </a:p>
          <a:p>
            <a:endParaRPr lang="en-US" sz="2400" dirty="0">
              <a:solidFill>
                <a:srgbClr val="FF0000"/>
              </a:solidFill>
            </a:endParaRPr>
          </a:p>
          <a:p>
            <a:endParaRPr lang="en-US" sz="2400" dirty="0">
              <a:solidFill>
                <a:srgbClr val="FF0000"/>
              </a:solidFill>
            </a:endParaRPr>
          </a:p>
          <a:p>
            <a:r>
              <a:rPr lang="en-US" sz="2800" b="1" dirty="0">
                <a:solidFill>
                  <a:srgbClr val="FF0000"/>
                </a:solidFill>
              </a:rPr>
              <a:t>“If you don’t look for it you miss it”</a:t>
            </a:r>
          </a:p>
          <a:p>
            <a:r>
              <a:rPr lang="en-US" sz="2800" b="1" dirty="0">
                <a:solidFill>
                  <a:srgbClr val="FF0000"/>
                </a:solidFill>
              </a:rPr>
              <a:t>Clinicians need to be informed </a:t>
            </a:r>
          </a:p>
          <a:p>
            <a:r>
              <a:rPr lang="en-US" sz="2800" b="1" dirty="0">
                <a:solidFill>
                  <a:srgbClr val="FF0000"/>
                </a:solidFill>
              </a:rPr>
              <a:t>immediately if the water system is positive for legionella.</a:t>
            </a:r>
          </a:p>
          <a:p>
            <a:r>
              <a:rPr lang="en-US" sz="2800" b="1" dirty="0"/>
              <a:t>Mortality 10-25%</a:t>
            </a:r>
            <a:endParaRPr lang="en-ZA" sz="2800" b="1" dirty="0"/>
          </a:p>
        </p:txBody>
      </p:sp>
      <p:sp>
        <p:nvSpPr>
          <p:cNvPr id="6" name="object 9">
            <a:extLst>
              <a:ext uri="{FF2B5EF4-FFF2-40B4-BE49-F238E27FC236}">
                <a16:creationId xmlns:a16="http://schemas.microsoft.com/office/drawing/2014/main" id="{3183832B-BEA6-3253-E659-2FFCE7174131}"/>
              </a:ext>
            </a:extLst>
          </p:cNvPr>
          <p:cNvSpPr/>
          <p:nvPr/>
        </p:nvSpPr>
        <p:spPr>
          <a:xfrm>
            <a:off x="11352476" y="139249"/>
            <a:ext cx="676655" cy="64617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897046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E385E-6EAC-E101-4075-C494788586C2}"/>
              </a:ext>
            </a:extLst>
          </p:cNvPr>
          <p:cNvSpPr>
            <a:spLocks noGrp="1"/>
          </p:cNvSpPr>
          <p:nvPr>
            <p:ph type="title"/>
          </p:nvPr>
        </p:nvSpPr>
        <p:spPr>
          <a:xfrm>
            <a:off x="838200" y="365125"/>
            <a:ext cx="10515600" cy="1104079"/>
          </a:xfrm>
        </p:spPr>
        <p:txBody>
          <a:bodyPr/>
          <a:lstStyle/>
          <a:p>
            <a:r>
              <a:rPr lang="en-US" dirty="0"/>
              <a:t>Testing patients for legionella</a:t>
            </a:r>
            <a:endParaRPr lang="en-ZA" dirty="0"/>
          </a:p>
        </p:txBody>
      </p:sp>
      <p:sp>
        <p:nvSpPr>
          <p:cNvPr id="4" name="Oval 3">
            <a:extLst>
              <a:ext uri="{FF2B5EF4-FFF2-40B4-BE49-F238E27FC236}">
                <a16:creationId xmlns:a16="http://schemas.microsoft.com/office/drawing/2014/main" id="{FD2F1B80-188A-30DD-10A3-09DD27BE345D}"/>
              </a:ext>
            </a:extLst>
          </p:cNvPr>
          <p:cNvSpPr/>
          <p:nvPr/>
        </p:nvSpPr>
        <p:spPr>
          <a:xfrm>
            <a:off x="8861117" y="1264665"/>
            <a:ext cx="2589088" cy="241442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Most isolates grow within 3-5 days. However, a negative result is only released after 7-10 days of incubation</a:t>
            </a:r>
            <a:endParaRPr lang="en-ZA" dirty="0"/>
          </a:p>
        </p:txBody>
      </p:sp>
      <p:sp>
        <p:nvSpPr>
          <p:cNvPr id="5" name="Oval 4">
            <a:extLst>
              <a:ext uri="{FF2B5EF4-FFF2-40B4-BE49-F238E27FC236}">
                <a16:creationId xmlns:a16="http://schemas.microsoft.com/office/drawing/2014/main" id="{4D2D9A93-41B6-EA26-B20A-CC227F00EE7C}"/>
              </a:ext>
            </a:extLst>
          </p:cNvPr>
          <p:cNvSpPr/>
          <p:nvPr/>
        </p:nvSpPr>
        <p:spPr>
          <a:xfrm>
            <a:off x="6939280" y="3824448"/>
            <a:ext cx="2383603" cy="241442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Results are positive usually up to 7 days after treatment</a:t>
            </a:r>
            <a:endParaRPr lang="en-ZA" dirty="0"/>
          </a:p>
        </p:txBody>
      </p:sp>
      <p:sp>
        <p:nvSpPr>
          <p:cNvPr id="6" name="object 9">
            <a:extLst>
              <a:ext uri="{FF2B5EF4-FFF2-40B4-BE49-F238E27FC236}">
                <a16:creationId xmlns:a16="http://schemas.microsoft.com/office/drawing/2014/main" id="{F6C94FBB-3518-C213-5E87-5812F6F55E71}"/>
              </a:ext>
            </a:extLst>
          </p:cNvPr>
          <p:cNvSpPr/>
          <p:nvPr/>
        </p:nvSpPr>
        <p:spPr>
          <a:xfrm>
            <a:off x="11352476" y="139249"/>
            <a:ext cx="676655" cy="646176"/>
          </a:xfrm>
          <a:prstGeom prst="rect">
            <a:avLst/>
          </a:prstGeom>
          <a:blipFill>
            <a:blip r:embed="rId2" cstate="print"/>
            <a:stretch>
              <a:fillRect/>
            </a:stretch>
          </a:blipFill>
        </p:spPr>
        <p:txBody>
          <a:bodyPr wrap="square" lIns="0" tIns="0" rIns="0" bIns="0" rtlCol="0"/>
          <a:lstStyle/>
          <a:p>
            <a:endParaRPr/>
          </a:p>
        </p:txBody>
      </p:sp>
      <p:pic>
        <p:nvPicPr>
          <p:cNvPr id="10" name="Picture 9">
            <a:extLst>
              <a:ext uri="{FF2B5EF4-FFF2-40B4-BE49-F238E27FC236}">
                <a16:creationId xmlns:a16="http://schemas.microsoft.com/office/drawing/2014/main" id="{0FB1B047-D251-F4C1-A4D0-7DD699830CE2}"/>
              </a:ext>
            </a:extLst>
          </p:cNvPr>
          <p:cNvPicPr>
            <a:picLocks noChangeAspect="1"/>
          </p:cNvPicPr>
          <p:nvPr/>
        </p:nvPicPr>
        <p:blipFill>
          <a:blip r:embed="rId3"/>
          <a:stretch>
            <a:fillRect/>
          </a:stretch>
        </p:blipFill>
        <p:spPr>
          <a:xfrm>
            <a:off x="838200" y="1596231"/>
            <a:ext cx="5133975" cy="4810125"/>
          </a:xfrm>
          <a:prstGeom prst="rect">
            <a:avLst/>
          </a:prstGeom>
        </p:spPr>
      </p:pic>
    </p:spTree>
    <p:extLst>
      <p:ext uri="{BB962C8B-B14F-4D97-AF65-F5344CB8AC3E}">
        <p14:creationId xmlns:p14="http://schemas.microsoft.com/office/powerpoint/2010/main" val="3506039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61705-0F99-371C-A102-C2874B51E5EE}"/>
              </a:ext>
            </a:extLst>
          </p:cNvPr>
          <p:cNvSpPr>
            <a:spLocks noGrp="1"/>
          </p:cNvSpPr>
          <p:nvPr>
            <p:ph type="title"/>
          </p:nvPr>
        </p:nvSpPr>
        <p:spPr/>
        <p:txBody>
          <a:bodyPr/>
          <a:lstStyle/>
          <a:p>
            <a:r>
              <a:rPr lang="en-ZA" dirty="0" err="1"/>
              <a:t>DoH</a:t>
            </a:r>
            <a:r>
              <a:rPr lang="en-ZA" dirty="0"/>
              <a:t> notification within 7 days</a:t>
            </a:r>
          </a:p>
        </p:txBody>
      </p:sp>
      <p:pic>
        <p:nvPicPr>
          <p:cNvPr id="5" name="Content Placeholder 4">
            <a:extLst>
              <a:ext uri="{FF2B5EF4-FFF2-40B4-BE49-F238E27FC236}">
                <a16:creationId xmlns:a16="http://schemas.microsoft.com/office/drawing/2014/main" id="{A3406E42-2F2A-A5F1-FA13-DAA3A653DB23}"/>
              </a:ext>
            </a:extLst>
          </p:cNvPr>
          <p:cNvPicPr>
            <a:picLocks noGrp="1" noChangeAspect="1"/>
          </p:cNvPicPr>
          <p:nvPr>
            <p:ph idx="1"/>
          </p:nvPr>
        </p:nvPicPr>
        <p:blipFill>
          <a:blip r:embed="rId2"/>
          <a:stretch>
            <a:fillRect/>
          </a:stretch>
        </p:blipFill>
        <p:spPr>
          <a:xfrm>
            <a:off x="1685925" y="1981994"/>
            <a:ext cx="8820150" cy="4038600"/>
          </a:xfrm>
        </p:spPr>
      </p:pic>
      <p:sp>
        <p:nvSpPr>
          <p:cNvPr id="6" name="Content Placeholder 2">
            <a:extLst>
              <a:ext uri="{FF2B5EF4-FFF2-40B4-BE49-F238E27FC236}">
                <a16:creationId xmlns:a16="http://schemas.microsoft.com/office/drawing/2014/main" id="{AD980995-8037-1CA7-CBDF-4BC4FBE61B77}"/>
              </a:ext>
            </a:extLst>
          </p:cNvPr>
          <p:cNvSpPr txBox="1">
            <a:spLocks/>
          </p:cNvSpPr>
          <p:nvPr/>
        </p:nvSpPr>
        <p:spPr>
          <a:xfrm>
            <a:off x="949960" y="1419860"/>
            <a:ext cx="9342120" cy="541655"/>
          </a:xfrm>
          <a:prstGeom prst="rect">
            <a:avLst/>
          </a:prstGeom>
          <a:ln>
            <a:solidFill>
              <a:srgbClr val="00206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solidFill>
                  <a:srgbClr val="FF0000"/>
                </a:solidFill>
              </a:rPr>
              <a:t>Use the appropriate definitions for case declaration </a:t>
            </a:r>
            <a:endParaRPr lang="en-ZA" dirty="0">
              <a:solidFill>
                <a:srgbClr val="FF0000"/>
              </a:solidFill>
            </a:endParaRPr>
          </a:p>
        </p:txBody>
      </p:sp>
    </p:spTree>
    <p:extLst>
      <p:ext uri="{BB962C8B-B14F-4D97-AF65-F5344CB8AC3E}">
        <p14:creationId xmlns:p14="http://schemas.microsoft.com/office/powerpoint/2010/main" val="3829727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BCC6EC-58A4-2B05-99F4-C51DF1056460}"/>
              </a:ext>
            </a:extLst>
          </p:cNvPr>
          <p:cNvSpPr>
            <a:spLocks noGrp="1"/>
          </p:cNvSpPr>
          <p:nvPr>
            <p:ph idx="1"/>
          </p:nvPr>
        </p:nvSpPr>
        <p:spPr>
          <a:xfrm>
            <a:off x="838200" y="1251498"/>
            <a:ext cx="9342120" cy="541655"/>
          </a:xfrm>
          <a:ln>
            <a:solidFill>
              <a:srgbClr val="002060"/>
            </a:solidFill>
          </a:ln>
        </p:spPr>
        <p:txBody>
          <a:bodyPr/>
          <a:lstStyle/>
          <a:p>
            <a:pPr marL="0" indent="0">
              <a:buNone/>
            </a:pPr>
            <a:r>
              <a:rPr lang="en-US" dirty="0">
                <a:solidFill>
                  <a:srgbClr val="FF0000"/>
                </a:solidFill>
              </a:rPr>
              <a:t>Use the appropriate definitions for case declaration </a:t>
            </a:r>
            <a:endParaRPr lang="en-ZA" dirty="0">
              <a:solidFill>
                <a:srgbClr val="FF0000"/>
              </a:solidFill>
            </a:endParaRPr>
          </a:p>
        </p:txBody>
      </p:sp>
      <p:sp>
        <p:nvSpPr>
          <p:cNvPr id="5" name="TextBox 4">
            <a:extLst>
              <a:ext uri="{FF2B5EF4-FFF2-40B4-BE49-F238E27FC236}">
                <a16:creationId xmlns:a16="http://schemas.microsoft.com/office/drawing/2014/main" id="{34017BBD-4603-04D1-3007-509BF666BF4F}"/>
              </a:ext>
            </a:extLst>
          </p:cNvPr>
          <p:cNvSpPr txBox="1"/>
          <p:nvPr/>
        </p:nvSpPr>
        <p:spPr>
          <a:xfrm>
            <a:off x="838200" y="1818117"/>
            <a:ext cx="8635441" cy="830997"/>
          </a:xfrm>
          <a:prstGeom prst="rect">
            <a:avLst/>
          </a:prstGeom>
          <a:noFill/>
        </p:spPr>
        <p:txBody>
          <a:bodyPr wrap="none" rtlCol="0">
            <a:spAutoFit/>
          </a:bodyPr>
          <a:lstStyle/>
          <a:p>
            <a:r>
              <a:rPr lang="en-US" sz="2400" b="1" dirty="0"/>
              <a:t>Confirmed case: </a:t>
            </a:r>
            <a:r>
              <a:rPr lang="en-US" sz="2400" dirty="0"/>
              <a:t>positive culture OR UA positive or positive serology</a:t>
            </a:r>
          </a:p>
          <a:p>
            <a:r>
              <a:rPr lang="en-US" sz="2400" b="1" dirty="0"/>
              <a:t>Probable case: </a:t>
            </a:r>
            <a:r>
              <a:rPr lang="en-US" sz="2400" dirty="0"/>
              <a:t>PCR positive or other legionella detected.</a:t>
            </a:r>
            <a:endParaRPr lang="en-ZA" sz="2400" dirty="0"/>
          </a:p>
        </p:txBody>
      </p:sp>
      <p:pic>
        <p:nvPicPr>
          <p:cNvPr id="6" name="Content Placeholder 4">
            <a:extLst>
              <a:ext uri="{FF2B5EF4-FFF2-40B4-BE49-F238E27FC236}">
                <a16:creationId xmlns:a16="http://schemas.microsoft.com/office/drawing/2014/main" id="{E69240A5-198C-FA8E-3AB0-BDA22F412080}"/>
              </a:ext>
            </a:extLst>
          </p:cNvPr>
          <p:cNvPicPr>
            <a:picLocks noChangeAspect="1"/>
          </p:cNvPicPr>
          <p:nvPr/>
        </p:nvPicPr>
        <p:blipFill>
          <a:blip r:embed="rId2"/>
          <a:stretch>
            <a:fillRect/>
          </a:stretch>
        </p:blipFill>
        <p:spPr>
          <a:xfrm>
            <a:off x="441904" y="2649114"/>
            <a:ext cx="9829855" cy="3991796"/>
          </a:xfrm>
          <a:prstGeom prst="rect">
            <a:avLst/>
          </a:prstGeom>
        </p:spPr>
      </p:pic>
      <p:sp>
        <p:nvSpPr>
          <p:cNvPr id="7" name="object 9">
            <a:extLst>
              <a:ext uri="{FF2B5EF4-FFF2-40B4-BE49-F238E27FC236}">
                <a16:creationId xmlns:a16="http://schemas.microsoft.com/office/drawing/2014/main" id="{A8CA30D7-F5BD-DF2D-824E-6EE8BE4C6DAE}"/>
              </a:ext>
            </a:extLst>
          </p:cNvPr>
          <p:cNvSpPr/>
          <p:nvPr/>
        </p:nvSpPr>
        <p:spPr>
          <a:xfrm>
            <a:off x="11352476" y="139249"/>
            <a:ext cx="676655" cy="646176"/>
          </a:xfrm>
          <a:prstGeom prst="rect">
            <a:avLst/>
          </a:prstGeom>
          <a:blipFill>
            <a:blip r:embed="rId3" cstate="print"/>
            <a:stretch>
              <a:fillRect/>
            </a:stretch>
          </a:blipFill>
        </p:spPr>
        <p:txBody>
          <a:bodyPr wrap="square" lIns="0" tIns="0" rIns="0" bIns="0" rtlCol="0"/>
          <a:lstStyle/>
          <a:p>
            <a:endParaRPr/>
          </a:p>
        </p:txBody>
      </p:sp>
      <p:sp>
        <p:nvSpPr>
          <p:cNvPr id="10" name="TextBox 9">
            <a:extLst>
              <a:ext uri="{FF2B5EF4-FFF2-40B4-BE49-F238E27FC236}">
                <a16:creationId xmlns:a16="http://schemas.microsoft.com/office/drawing/2014/main" id="{66C0905A-10E8-EFF9-2B49-B5FF4EE1FA89}"/>
              </a:ext>
            </a:extLst>
          </p:cNvPr>
          <p:cNvSpPr txBox="1"/>
          <p:nvPr/>
        </p:nvSpPr>
        <p:spPr>
          <a:xfrm>
            <a:off x="731520" y="441963"/>
            <a:ext cx="6096000" cy="646331"/>
          </a:xfrm>
          <a:prstGeom prst="rect">
            <a:avLst/>
          </a:prstGeom>
          <a:noFill/>
        </p:spPr>
        <p:txBody>
          <a:bodyPr wrap="square">
            <a:spAutoFit/>
          </a:bodyPr>
          <a:lstStyle/>
          <a:p>
            <a:r>
              <a:rPr lang="en-ZA" sz="3600" dirty="0" err="1"/>
              <a:t>DoH</a:t>
            </a:r>
            <a:r>
              <a:rPr lang="en-ZA" sz="3600" dirty="0"/>
              <a:t> notification within 7 days</a:t>
            </a:r>
          </a:p>
        </p:txBody>
      </p:sp>
    </p:spTree>
    <p:extLst>
      <p:ext uri="{BB962C8B-B14F-4D97-AF65-F5344CB8AC3E}">
        <p14:creationId xmlns:p14="http://schemas.microsoft.com/office/powerpoint/2010/main" val="4842224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800</TotalTime>
  <Words>2347</Words>
  <Application>Microsoft Office PowerPoint</Application>
  <PresentationFormat>Widescreen</PresentationFormat>
  <Paragraphs>478</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Newsreader</vt:lpstr>
      <vt:lpstr>Times New Roman</vt:lpstr>
      <vt:lpstr>Office Theme</vt:lpstr>
      <vt:lpstr>Legionella Prevention in hospital settings water systems</vt:lpstr>
      <vt:lpstr>Legionella and Legionnaires’ disease</vt:lpstr>
      <vt:lpstr>EPIDEMIOLOGY</vt:lpstr>
      <vt:lpstr>CLINICAL PRESENTATION</vt:lpstr>
      <vt:lpstr>PowerPoint Presentation</vt:lpstr>
      <vt:lpstr>Legionaires’ disease =pneumonia</vt:lpstr>
      <vt:lpstr>Testing patients for legionella</vt:lpstr>
      <vt:lpstr>DoH notification within 7 days</vt:lpstr>
      <vt:lpstr>PowerPoint Presentation</vt:lpstr>
      <vt:lpstr>Legionella reservoirs</vt:lpstr>
      <vt:lpstr>PowerPoint Presentation</vt:lpstr>
      <vt:lpstr>RISK FACTORS FOR LEGIONELLA GROWTH</vt:lpstr>
      <vt:lpstr>2- Disruption- damage of biofilm</vt:lpstr>
      <vt:lpstr>Hot water should be stored above 60˚C and delivered to taps above 50˚C.  Cold water should be stored below 20˚C.</vt:lpstr>
      <vt:lpstr>Other risks</vt:lpstr>
      <vt:lpstr>Infection results from a combination of 1) high bacterial load 2) aerosol type 3) host immune system</vt:lpstr>
      <vt:lpstr>How to manage the legionella risk in a hospital?</vt:lpstr>
      <vt:lpstr>1- Establish a water management programme</vt:lpstr>
      <vt:lpstr>How to start water mapping</vt:lpstr>
      <vt:lpstr>PowerPoint Presentation</vt:lpstr>
      <vt:lpstr>PowerPoint Presentation</vt:lpstr>
      <vt:lpstr>PowerPoint Presentation</vt:lpstr>
      <vt:lpstr>PowerPoint Presentation</vt:lpstr>
      <vt:lpstr>PowerPoint Presentation</vt:lpstr>
      <vt:lpstr>PowerPoint Presentation</vt:lpstr>
      <vt:lpstr>Plan the system routine monitoring according to the risk level</vt:lpstr>
      <vt:lpstr>PowerPoint Presentation</vt:lpstr>
      <vt:lpstr>Sampling for hospitals Representative Sampling: Aim for a representative sampling strategy that covers a variety of water outlets throughout the hospital. This includes both hot and cold water sources, different floors or wings, and different types of fixtures (e.g., showers, sinks, faucets) to capture a comprehensive picture of Legionella contamination within the water system. (NICD)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Caroline Maslo</dc:creator>
  <cp:lastModifiedBy>Dr Caroline Maslo</cp:lastModifiedBy>
  <cp:revision>6</cp:revision>
  <dcterms:created xsi:type="dcterms:W3CDTF">2023-07-10T09:20:09Z</dcterms:created>
  <dcterms:modified xsi:type="dcterms:W3CDTF">2024-11-21T08:42:05Z</dcterms:modified>
</cp:coreProperties>
</file>