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83" r:id="rId5"/>
    <p:sldId id="281" r:id="rId6"/>
    <p:sldId id="272" r:id="rId7"/>
    <p:sldId id="285" r:id="rId8"/>
    <p:sldId id="287" r:id="rId9"/>
    <p:sldId id="286" r:id="rId10"/>
    <p:sldId id="288" r:id="rId11"/>
    <p:sldId id="258" r:id="rId12"/>
    <p:sldId id="259" r:id="rId13"/>
    <p:sldId id="284" r:id="rId14"/>
    <p:sldId id="260" r:id="rId15"/>
    <p:sldId id="289" r:id="rId16"/>
    <p:sldId id="290" r:id="rId17"/>
    <p:sldId id="291" r:id="rId18"/>
    <p:sldId id="273" r:id="rId19"/>
    <p:sldId id="263" r:id="rId20"/>
    <p:sldId id="271" r:id="rId21"/>
    <p:sldId id="277" r:id="rId22"/>
    <p:sldId id="276" r:id="rId23"/>
    <p:sldId id="275" r:id="rId24"/>
    <p:sldId id="279" r:id="rId25"/>
    <p:sldId id="280" r:id="rId26"/>
    <p:sldId id="266" r:id="rId27"/>
    <p:sldId id="274" r:id="rId28"/>
    <p:sldId id="264" r:id="rId29"/>
    <p:sldId id="265" r:id="rId30"/>
    <p:sldId id="269" r:id="rId31"/>
    <p:sldId id="278" r:id="rId32"/>
    <p:sldId id="268"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5868D45-93BC-4874-B936-7E6D36637EE5}" type="datetimeFigureOut">
              <a:rPr lang="en-ZA" smtClean="0"/>
              <a:t>2023/03/28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21636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5868D45-93BC-4874-B936-7E6D36637EE5}" type="datetimeFigureOut">
              <a:rPr lang="en-ZA" smtClean="0"/>
              <a:t>2023/03/28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284004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5868D45-93BC-4874-B936-7E6D36637EE5}" type="datetimeFigureOut">
              <a:rPr lang="en-ZA" smtClean="0"/>
              <a:t>2023/03/28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381215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5868D45-93BC-4874-B936-7E6D36637EE5}" type="datetimeFigureOut">
              <a:rPr lang="en-ZA" smtClean="0"/>
              <a:t>2023/03/28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48079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868D45-93BC-4874-B936-7E6D36637EE5}" type="datetimeFigureOut">
              <a:rPr lang="en-ZA" smtClean="0"/>
              <a:t>2023/03/28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176701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5868D45-93BC-4874-B936-7E6D36637EE5}" type="datetimeFigureOut">
              <a:rPr lang="en-ZA" smtClean="0"/>
              <a:t>2023/03/28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310000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5868D45-93BC-4874-B936-7E6D36637EE5}" type="datetimeFigureOut">
              <a:rPr lang="en-ZA" smtClean="0"/>
              <a:t>2023/03/28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301647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5868D45-93BC-4874-B936-7E6D36637EE5}" type="datetimeFigureOut">
              <a:rPr lang="en-ZA" smtClean="0"/>
              <a:t>2023/03/28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202448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68D45-93BC-4874-B936-7E6D36637EE5}" type="datetimeFigureOut">
              <a:rPr lang="en-ZA" smtClean="0"/>
              <a:t>2023/03/28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381606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868D45-93BC-4874-B936-7E6D36637EE5}" type="datetimeFigureOut">
              <a:rPr lang="en-ZA" smtClean="0"/>
              <a:t>2023/03/28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92139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868D45-93BC-4874-B936-7E6D36637EE5}" type="datetimeFigureOut">
              <a:rPr lang="en-ZA" smtClean="0"/>
              <a:t>2023/03/28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3DEA53A-73A9-4878-AA5F-D0DF1D828AAE}" type="slidenum">
              <a:rPr lang="en-ZA" smtClean="0"/>
              <a:t>‹#›</a:t>
            </a:fld>
            <a:endParaRPr lang="en-ZA"/>
          </a:p>
        </p:txBody>
      </p:sp>
    </p:spTree>
    <p:extLst>
      <p:ext uri="{BB962C8B-B14F-4D97-AF65-F5344CB8AC3E}">
        <p14:creationId xmlns:p14="http://schemas.microsoft.com/office/powerpoint/2010/main" val="101457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68D45-93BC-4874-B936-7E6D36637EE5}" type="datetimeFigureOut">
              <a:rPr lang="en-ZA" smtClean="0"/>
              <a:t>2023/03/28</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EA53A-73A9-4878-AA5F-D0DF1D828AAE}" type="slidenum">
              <a:rPr lang="en-ZA" smtClean="0"/>
              <a:t>‹#›</a:t>
            </a:fld>
            <a:endParaRPr lang="en-ZA"/>
          </a:p>
        </p:txBody>
      </p:sp>
    </p:spTree>
    <p:extLst>
      <p:ext uri="{BB962C8B-B14F-4D97-AF65-F5344CB8AC3E}">
        <p14:creationId xmlns:p14="http://schemas.microsoft.com/office/powerpoint/2010/main" val="4175207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 Cholera a threat in South Africa?</a:t>
            </a:r>
            <a:endParaRPr lang="en-ZA" dirty="0"/>
          </a:p>
        </p:txBody>
      </p:sp>
      <p:sp>
        <p:nvSpPr>
          <p:cNvPr id="3" name="Subtitle 2"/>
          <p:cNvSpPr>
            <a:spLocks noGrp="1"/>
          </p:cNvSpPr>
          <p:nvPr>
            <p:ph type="subTitle" idx="1"/>
          </p:nvPr>
        </p:nvSpPr>
        <p:spPr/>
        <p:txBody>
          <a:bodyPr/>
          <a:lstStyle/>
          <a:p>
            <a:r>
              <a:rPr lang="en-US" dirty="0" err="1" smtClean="0"/>
              <a:t>Dr</a:t>
            </a:r>
            <a:r>
              <a:rPr lang="en-US" dirty="0" smtClean="0"/>
              <a:t> Maria Botha</a:t>
            </a:r>
          </a:p>
          <a:p>
            <a:r>
              <a:rPr lang="en-US" dirty="0" smtClean="0"/>
              <a:t>Clinical Microbiologist</a:t>
            </a:r>
            <a:endParaRPr lang="en-ZA" dirty="0"/>
          </a:p>
          <a:p>
            <a:endParaRPr lang="en-ZA" dirty="0"/>
          </a:p>
        </p:txBody>
      </p:sp>
      <p:pic>
        <p:nvPicPr>
          <p:cNvPr id="4" name="Picture 3"/>
          <p:cNvPicPr>
            <a:picLocks noChangeAspect="1"/>
          </p:cNvPicPr>
          <p:nvPr/>
        </p:nvPicPr>
        <p:blipFill>
          <a:blip r:embed="rId2"/>
          <a:stretch>
            <a:fillRect/>
          </a:stretch>
        </p:blipFill>
        <p:spPr>
          <a:xfrm>
            <a:off x="9616811" y="4708654"/>
            <a:ext cx="1475360" cy="1603387"/>
          </a:xfrm>
          <a:prstGeom prst="rect">
            <a:avLst/>
          </a:prstGeom>
        </p:spPr>
      </p:pic>
    </p:spTree>
    <p:extLst>
      <p:ext uri="{BB962C8B-B14F-4D97-AF65-F5344CB8AC3E}">
        <p14:creationId xmlns:p14="http://schemas.microsoft.com/office/powerpoint/2010/main" val="343850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Oral cholera vaccines</a:t>
            </a:r>
          </a:p>
        </p:txBody>
      </p:sp>
      <p:sp>
        <p:nvSpPr>
          <p:cNvPr id="3" name="Content Placeholder 2"/>
          <p:cNvSpPr>
            <a:spLocks noGrp="1"/>
          </p:cNvSpPr>
          <p:nvPr>
            <p:ph idx="1"/>
          </p:nvPr>
        </p:nvSpPr>
        <p:spPr>
          <a:xfrm>
            <a:off x="838200" y="2957739"/>
            <a:ext cx="10515600" cy="4351338"/>
          </a:xfrm>
        </p:spPr>
        <p:txBody>
          <a:bodyPr>
            <a:normAutofit/>
          </a:bodyPr>
          <a:lstStyle/>
          <a:p>
            <a:r>
              <a:rPr lang="en-US" dirty="0"/>
              <a:t>Currently there are three WHO pre-qualified oral cholera vaccines (</a:t>
            </a:r>
            <a:r>
              <a:rPr lang="en-US" dirty="0" err="1"/>
              <a:t>Dukoral</a:t>
            </a:r>
            <a:r>
              <a:rPr lang="en-US" dirty="0"/>
              <a:t>®, </a:t>
            </a:r>
            <a:r>
              <a:rPr lang="en-US" dirty="0" err="1"/>
              <a:t>Shanchol</a:t>
            </a:r>
            <a:r>
              <a:rPr lang="en-US" dirty="0"/>
              <a:t>™, and </a:t>
            </a:r>
            <a:r>
              <a:rPr lang="en-US" dirty="0" err="1"/>
              <a:t>Euvichol</a:t>
            </a:r>
            <a:r>
              <a:rPr lang="en-US" dirty="0" smtClean="0"/>
              <a:t>®) </a:t>
            </a:r>
            <a:r>
              <a:rPr lang="en-US" dirty="0"/>
              <a:t>- require two doses for full protection</a:t>
            </a:r>
            <a:r>
              <a:rPr lang="en-US" dirty="0" smtClean="0"/>
              <a:t>.</a:t>
            </a:r>
          </a:p>
          <a:p>
            <a:r>
              <a:rPr lang="en-US" dirty="0" smtClean="0"/>
              <a:t>The </a:t>
            </a:r>
            <a:r>
              <a:rPr lang="en-US" dirty="0"/>
              <a:t>August 2017 WHO Position Paper on Vaccines against Cholera states that</a:t>
            </a:r>
            <a:r>
              <a:rPr lang="en-US" dirty="0" smtClean="0"/>
              <a:t>:</a:t>
            </a:r>
            <a:endParaRPr lang="en-US" dirty="0"/>
          </a:p>
          <a:p>
            <a:pPr lvl="1"/>
            <a:r>
              <a:rPr lang="en-US" dirty="0"/>
              <a:t>OCV should be used in areas with endemic </a:t>
            </a:r>
            <a:r>
              <a:rPr lang="en-US" dirty="0" smtClean="0"/>
              <a:t>cholera (hotspots), </a:t>
            </a:r>
            <a:r>
              <a:rPr lang="en-US" dirty="0"/>
              <a:t>in humanitarian crises with high risk of cholera, and during cholera outbreaks; always in conjunction with other cholera prevention and control </a:t>
            </a:r>
            <a:r>
              <a:rPr lang="en-US" dirty="0" smtClean="0"/>
              <a:t>strategies.</a:t>
            </a:r>
            <a:endParaRPr lang="en-ZA" dirty="0"/>
          </a:p>
        </p:txBody>
      </p:sp>
      <p:pic>
        <p:nvPicPr>
          <p:cNvPr id="4" name="Picture 3"/>
          <p:cNvPicPr>
            <a:picLocks noChangeAspect="1"/>
          </p:cNvPicPr>
          <p:nvPr/>
        </p:nvPicPr>
        <p:blipFill>
          <a:blip r:embed="rId2"/>
          <a:stretch>
            <a:fillRect/>
          </a:stretch>
        </p:blipFill>
        <p:spPr>
          <a:xfrm>
            <a:off x="6781324" y="493530"/>
            <a:ext cx="3367564" cy="2240961"/>
          </a:xfrm>
          <a:prstGeom prst="rect">
            <a:avLst/>
          </a:prstGeom>
        </p:spPr>
      </p:pic>
    </p:spTree>
    <p:extLst>
      <p:ext uri="{BB962C8B-B14F-4D97-AF65-F5344CB8AC3E}">
        <p14:creationId xmlns:p14="http://schemas.microsoft.com/office/powerpoint/2010/main" val="192346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 of Cholera</a:t>
            </a:r>
            <a:endParaRPr lang="en-ZA" dirty="0"/>
          </a:p>
        </p:txBody>
      </p:sp>
      <p:sp>
        <p:nvSpPr>
          <p:cNvPr id="3" name="Content Placeholder 2"/>
          <p:cNvSpPr>
            <a:spLocks noGrp="1"/>
          </p:cNvSpPr>
          <p:nvPr>
            <p:ph idx="1"/>
          </p:nvPr>
        </p:nvSpPr>
        <p:spPr/>
        <p:txBody>
          <a:bodyPr>
            <a:noAutofit/>
          </a:bodyPr>
          <a:lstStyle/>
          <a:p>
            <a:r>
              <a:rPr lang="en-US" dirty="0" smtClean="0"/>
              <a:t>Early texts from Greece (4</a:t>
            </a:r>
            <a:r>
              <a:rPr lang="en-US" baseline="30000" dirty="0" smtClean="0"/>
              <a:t>th</a:t>
            </a:r>
            <a:r>
              <a:rPr lang="en-US" dirty="0" smtClean="0"/>
              <a:t> century) and India (5</a:t>
            </a:r>
            <a:r>
              <a:rPr lang="en-US" baseline="30000" dirty="0" smtClean="0"/>
              <a:t>th</a:t>
            </a:r>
            <a:r>
              <a:rPr lang="en-US" dirty="0" smtClean="0"/>
              <a:t> century) describe cholera-like illness</a:t>
            </a:r>
          </a:p>
          <a:p>
            <a:r>
              <a:rPr lang="en-US" dirty="0"/>
              <a:t>One of the first detailed accounts of a cholera epidemic comes from Gaspar Correa—Portuguese historian and </a:t>
            </a:r>
            <a:r>
              <a:rPr lang="en-US" dirty="0" smtClean="0"/>
              <a:t>author—who </a:t>
            </a:r>
            <a:r>
              <a:rPr lang="en-US" dirty="0"/>
              <a:t>described an outbreak in the spring of 1543 of a disease in the Ganges </a:t>
            </a:r>
            <a:r>
              <a:rPr lang="en-US" dirty="0" smtClean="0"/>
              <a:t>Delta </a:t>
            </a:r>
          </a:p>
          <a:p>
            <a:r>
              <a:rPr lang="en-US" dirty="0"/>
              <a:t>I</a:t>
            </a:r>
            <a:r>
              <a:rPr lang="en-US" dirty="0" smtClean="0"/>
              <a:t>t </a:t>
            </a:r>
            <a:r>
              <a:rPr lang="en-US" dirty="0"/>
              <a:t>reportedly killed victims within 8 hours of developing symptoms and had a fatality rate so high that locals struggled to bury all the dead</a:t>
            </a:r>
            <a:r>
              <a:rPr lang="en-US" dirty="0" smtClean="0"/>
              <a:t>.</a:t>
            </a:r>
            <a:endParaRPr lang="en-US" dirty="0"/>
          </a:p>
        </p:txBody>
      </p:sp>
    </p:spTree>
    <p:extLst>
      <p:ext uri="{BB962C8B-B14F-4D97-AF65-F5344CB8AC3E}">
        <p14:creationId xmlns:p14="http://schemas.microsoft.com/office/powerpoint/2010/main" val="190390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708"/>
            <a:ext cx="10515600" cy="1325563"/>
          </a:xfrm>
        </p:spPr>
        <p:txBody>
          <a:bodyPr/>
          <a:lstStyle/>
          <a:p>
            <a:pPr algn="ctr"/>
            <a:r>
              <a:rPr lang="en-US" dirty="0" smtClean="0"/>
              <a:t>Cholera Pandemics</a:t>
            </a:r>
            <a:endParaRPr lang="en-ZA" dirty="0"/>
          </a:p>
        </p:txBody>
      </p:sp>
      <p:sp>
        <p:nvSpPr>
          <p:cNvPr id="3" name="Content Placeholder 2"/>
          <p:cNvSpPr>
            <a:spLocks noGrp="1"/>
          </p:cNvSpPr>
          <p:nvPr>
            <p:ph idx="1"/>
          </p:nvPr>
        </p:nvSpPr>
        <p:spPr/>
        <p:txBody>
          <a:bodyPr>
            <a:normAutofit/>
          </a:bodyPr>
          <a:lstStyle/>
          <a:p>
            <a:r>
              <a:rPr lang="en-US" sz="3600" dirty="0" smtClean="0"/>
              <a:t>Seven</a:t>
            </a:r>
            <a:r>
              <a:rPr lang="en-US" sz="3600" dirty="0"/>
              <a:t> </a:t>
            </a:r>
            <a:r>
              <a:rPr lang="en-US" sz="3600" dirty="0" smtClean="0"/>
              <a:t>cholera pandemics </a:t>
            </a:r>
            <a:r>
              <a:rPr lang="en-US" sz="3600" dirty="0"/>
              <a:t>have occurred in the past 200 </a:t>
            </a:r>
            <a:r>
              <a:rPr lang="en-US" sz="3600" dirty="0" smtClean="0"/>
              <a:t>years</a:t>
            </a:r>
          </a:p>
          <a:p>
            <a:r>
              <a:rPr lang="en-US" sz="3600" dirty="0" smtClean="0"/>
              <a:t>The </a:t>
            </a:r>
            <a:r>
              <a:rPr lang="en-US" sz="3600" dirty="0"/>
              <a:t>first cholera pandemic emerged out of the Ganges Delta with an </a:t>
            </a:r>
            <a:r>
              <a:rPr lang="en-US" sz="3600" dirty="0" smtClean="0"/>
              <a:t>outbreak in </a:t>
            </a:r>
            <a:r>
              <a:rPr lang="en-US" sz="3600" dirty="0"/>
              <a:t>1817, stemming from contaminated </a:t>
            </a:r>
            <a:r>
              <a:rPr lang="en-US" sz="3600" dirty="0" smtClean="0"/>
              <a:t>rice</a:t>
            </a:r>
            <a:endParaRPr lang="en-US" sz="3600" dirty="0"/>
          </a:p>
          <a:p>
            <a:r>
              <a:rPr lang="en-US" sz="3600" dirty="0"/>
              <a:t>The current (seventh) pandemic started in South Asia in 1961, reached Africa in 1971 and the Americas in 1991. Cholera is now endemic in many countries.</a:t>
            </a:r>
            <a:endParaRPr lang="en-ZA" sz="3600" dirty="0"/>
          </a:p>
        </p:txBody>
      </p:sp>
    </p:spTree>
    <p:extLst>
      <p:ext uri="{BB962C8B-B14F-4D97-AF65-F5344CB8AC3E}">
        <p14:creationId xmlns:p14="http://schemas.microsoft.com/office/powerpoint/2010/main" val="310773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Endemic vs Epidemic Cholera</a:t>
            </a:r>
            <a:endParaRPr lang="en-ZA" dirty="0"/>
          </a:p>
        </p:txBody>
      </p:sp>
      <p:sp>
        <p:nvSpPr>
          <p:cNvPr id="3" name="Content Placeholder 2"/>
          <p:cNvSpPr>
            <a:spLocks noGrp="1"/>
          </p:cNvSpPr>
          <p:nvPr>
            <p:ph idx="1"/>
          </p:nvPr>
        </p:nvSpPr>
        <p:spPr/>
        <p:txBody>
          <a:bodyPr>
            <a:normAutofit lnSpcReduction="10000"/>
          </a:bodyPr>
          <a:lstStyle/>
          <a:p>
            <a:r>
              <a:rPr lang="en-US" dirty="0" smtClean="0"/>
              <a:t>A </a:t>
            </a:r>
            <a:r>
              <a:rPr lang="en-US" dirty="0"/>
              <a:t>cholera-endemic area is an area where confirmed cholera cases were detected during the last 3 years with evidence of local transmission (meaning the cases are not imported from elsewhere). </a:t>
            </a:r>
            <a:endParaRPr lang="en-US" dirty="0" smtClean="0"/>
          </a:p>
          <a:p>
            <a:r>
              <a:rPr lang="en-US" dirty="0" smtClean="0"/>
              <a:t>A </a:t>
            </a:r>
            <a:r>
              <a:rPr lang="en-US" dirty="0"/>
              <a:t>cholera outbreak/epidemic can occur in both endemic countries and in countries where cholera does not regularly occur</a:t>
            </a:r>
            <a:r>
              <a:rPr lang="en-US" dirty="0" smtClean="0"/>
              <a:t>.</a:t>
            </a:r>
            <a:endParaRPr lang="en-US" dirty="0"/>
          </a:p>
          <a:p>
            <a:r>
              <a:rPr lang="en-US" dirty="0"/>
              <a:t>In cholera endemic countries an outbreak can be seasonal or sporadic and represents a greater than expected number of cases</a:t>
            </a:r>
            <a:r>
              <a:rPr lang="en-US" dirty="0" smtClean="0"/>
              <a:t>.</a:t>
            </a:r>
          </a:p>
          <a:p>
            <a:r>
              <a:rPr lang="en-US" dirty="0"/>
              <a:t>In a country where cholera does not regularly occur, an outbreak is defined by the occurrence of at least 1 confirmed case of cholera with evidence of local transmission in an area where there is not usually cholera.</a:t>
            </a:r>
            <a:endParaRPr lang="en-ZA" dirty="0"/>
          </a:p>
        </p:txBody>
      </p:sp>
    </p:spTree>
    <p:extLst>
      <p:ext uri="{BB962C8B-B14F-4D97-AF65-F5344CB8AC3E}">
        <p14:creationId xmlns:p14="http://schemas.microsoft.com/office/powerpoint/2010/main" val="58142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Cholera </a:t>
            </a:r>
            <a:r>
              <a:rPr lang="en-US" dirty="0" err="1" smtClean="0"/>
              <a:t>serogroups</a:t>
            </a:r>
            <a:endParaRPr lang="en-ZA" dirty="0"/>
          </a:p>
        </p:txBody>
      </p:sp>
      <p:sp>
        <p:nvSpPr>
          <p:cNvPr id="3" name="Content Placeholder 2"/>
          <p:cNvSpPr>
            <a:spLocks noGrp="1"/>
          </p:cNvSpPr>
          <p:nvPr>
            <p:ph idx="1"/>
          </p:nvPr>
        </p:nvSpPr>
        <p:spPr/>
        <p:txBody>
          <a:bodyPr>
            <a:normAutofit fontScale="92500" lnSpcReduction="10000"/>
          </a:bodyPr>
          <a:lstStyle/>
          <a:p>
            <a:r>
              <a:rPr lang="en-US" sz="3600" dirty="0"/>
              <a:t>There are many </a:t>
            </a:r>
            <a:r>
              <a:rPr lang="en-US" sz="3600" dirty="0" err="1"/>
              <a:t>serogroups</a:t>
            </a:r>
            <a:r>
              <a:rPr lang="en-US" sz="3600" dirty="0"/>
              <a:t> of </a:t>
            </a:r>
            <a:r>
              <a:rPr lang="en-US" sz="3600" i="1" dirty="0"/>
              <a:t>V. </a:t>
            </a:r>
            <a:r>
              <a:rPr lang="en-US" sz="3600" i="1" dirty="0" err="1"/>
              <a:t>cholerae</a:t>
            </a:r>
            <a:r>
              <a:rPr lang="en-US" sz="3600" dirty="0"/>
              <a:t>, but only two – O1 and O139 – cause outbreaks. </a:t>
            </a:r>
            <a:endParaRPr lang="en-US" sz="3600" dirty="0" smtClean="0"/>
          </a:p>
          <a:p>
            <a:r>
              <a:rPr lang="en-US" sz="3600" i="1" dirty="0" smtClean="0"/>
              <a:t>V</a:t>
            </a:r>
            <a:r>
              <a:rPr lang="en-US" sz="3600" i="1" dirty="0"/>
              <a:t>. </a:t>
            </a:r>
            <a:r>
              <a:rPr lang="en-US" sz="3600" i="1" dirty="0" err="1"/>
              <a:t>cholerae</a:t>
            </a:r>
            <a:r>
              <a:rPr lang="en-US" sz="3600" dirty="0"/>
              <a:t> O1 has caused all recent outbreaks. </a:t>
            </a:r>
            <a:endParaRPr lang="en-US" sz="3600" dirty="0" smtClean="0"/>
          </a:p>
          <a:p>
            <a:r>
              <a:rPr lang="en-US" sz="3600" i="1" dirty="0" smtClean="0"/>
              <a:t>V</a:t>
            </a:r>
            <a:r>
              <a:rPr lang="en-US" sz="3600" i="1" dirty="0"/>
              <a:t>. </a:t>
            </a:r>
            <a:r>
              <a:rPr lang="en-US" sz="3600" i="1" dirty="0" err="1"/>
              <a:t>cholerae</a:t>
            </a:r>
            <a:r>
              <a:rPr lang="en-US" sz="3600" dirty="0"/>
              <a:t> O139 – first identified in Bangladesh in 1992 – caused outbreaks in the past, but recently has only been identified in sporadic cases. It has never been identified outside Asia. </a:t>
            </a:r>
            <a:endParaRPr lang="en-US" sz="3600" dirty="0" smtClean="0"/>
          </a:p>
          <a:p>
            <a:r>
              <a:rPr lang="en-US" sz="3600" dirty="0" smtClean="0"/>
              <a:t>There </a:t>
            </a:r>
            <a:r>
              <a:rPr lang="en-US" sz="3600" dirty="0"/>
              <a:t>is no difference in the illness caused by the two </a:t>
            </a:r>
            <a:r>
              <a:rPr lang="en-US" sz="3600" dirty="0" err="1"/>
              <a:t>serogroups</a:t>
            </a:r>
            <a:r>
              <a:rPr lang="en-US" dirty="0"/>
              <a:t>.</a:t>
            </a:r>
            <a:endParaRPr lang="en-ZA" dirty="0"/>
          </a:p>
        </p:txBody>
      </p:sp>
    </p:spTree>
    <p:extLst>
      <p:ext uri="{BB962C8B-B14F-4D97-AF65-F5344CB8AC3E}">
        <p14:creationId xmlns:p14="http://schemas.microsoft.com/office/powerpoint/2010/main" val="120310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ZA" dirty="0"/>
          </a:p>
        </p:txBody>
      </p:sp>
      <p:pic>
        <p:nvPicPr>
          <p:cNvPr id="5" name="Content Placeholder 4"/>
          <p:cNvPicPr>
            <a:picLocks noGrp="1" noChangeAspect="1"/>
          </p:cNvPicPr>
          <p:nvPr>
            <p:ph idx="1"/>
          </p:nvPr>
        </p:nvPicPr>
        <p:blipFill>
          <a:blip r:embed="rId2"/>
          <a:stretch>
            <a:fillRect/>
          </a:stretch>
        </p:blipFill>
        <p:spPr>
          <a:xfrm>
            <a:off x="2228144" y="1825625"/>
            <a:ext cx="7735712" cy="4351338"/>
          </a:xfrm>
          <a:prstGeom prst="rect">
            <a:avLst/>
          </a:prstGeom>
        </p:spPr>
      </p:pic>
      <p:sp>
        <p:nvSpPr>
          <p:cNvPr id="6" name="TextBox 5"/>
          <p:cNvSpPr txBox="1"/>
          <p:nvPr/>
        </p:nvSpPr>
        <p:spPr>
          <a:xfrm>
            <a:off x="10101943" y="2830286"/>
            <a:ext cx="1828799" cy="923330"/>
          </a:xfrm>
          <a:prstGeom prst="rect">
            <a:avLst/>
          </a:prstGeom>
          <a:noFill/>
        </p:spPr>
        <p:txBody>
          <a:bodyPr wrap="square" rtlCol="0">
            <a:spAutoFit/>
          </a:bodyPr>
          <a:lstStyle/>
          <a:p>
            <a:r>
              <a:rPr lang="en-US" dirty="0" smtClean="0"/>
              <a:t>John Snow and the </a:t>
            </a:r>
            <a:r>
              <a:rPr lang="en-US" dirty="0" err="1" smtClean="0"/>
              <a:t>Broadstreet</a:t>
            </a:r>
            <a:r>
              <a:rPr lang="en-US" dirty="0" smtClean="0"/>
              <a:t> pump 1854</a:t>
            </a:r>
            <a:endParaRPr lang="en-ZA" dirty="0"/>
          </a:p>
        </p:txBody>
      </p:sp>
    </p:spTree>
    <p:extLst>
      <p:ext uri="{BB962C8B-B14F-4D97-AF65-F5344CB8AC3E}">
        <p14:creationId xmlns:p14="http://schemas.microsoft.com/office/powerpoint/2010/main" val="251155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Infection Control for Cholera in Health Care </a:t>
            </a:r>
            <a:r>
              <a:rPr lang="en-US" dirty="0" smtClean="0"/>
              <a:t>Settings</a:t>
            </a:r>
            <a:endParaRPr lang="en-ZA" dirty="0"/>
          </a:p>
        </p:txBody>
      </p:sp>
      <p:sp>
        <p:nvSpPr>
          <p:cNvPr id="3" name="Content Placeholder 2"/>
          <p:cNvSpPr>
            <a:spLocks noGrp="1"/>
          </p:cNvSpPr>
          <p:nvPr>
            <p:ph idx="1"/>
          </p:nvPr>
        </p:nvSpPr>
        <p:spPr/>
        <p:txBody>
          <a:bodyPr/>
          <a:lstStyle/>
          <a:p>
            <a:r>
              <a:rPr lang="en-US" dirty="0"/>
              <a:t>Chemoprophylaxis with antibiotics is not indicated for healthcare providers</a:t>
            </a:r>
          </a:p>
          <a:p>
            <a:r>
              <a:rPr lang="en-US" dirty="0"/>
              <a:t>All staff should be trained on cholera prevention and infection control measures, such as handwashing and safe disposal of human waste</a:t>
            </a:r>
          </a:p>
          <a:p>
            <a:r>
              <a:rPr lang="en-US" dirty="0"/>
              <a:t>Handwashing with soap and clean water or 0.05% chlorine should be done before and after each patient contact</a:t>
            </a:r>
          </a:p>
          <a:p>
            <a:r>
              <a:rPr lang="en-US" dirty="0"/>
              <a:t>If soap and water are not available, use an alcohol-based hand sanitizer with at least 60% alcohol, or if neither are available, 0.05% chlorine </a:t>
            </a:r>
            <a:r>
              <a:rPr lang="en-US" dirty="0" smtClean="0"/>
              <a:t>solution</a:t>
            </a:r>
          </a:p>
          <a:p>
            <a:endParaRPr lang="en-ZA" dirty="0"/>
          </a:p>
        </p:txBody>
      </p:sp>
    </p:spTree>
    <p:extLst>
      <p:ext uri="{BB962C8B-B14F-4D97-AF65-F5344CB8AC3E}">
        <p14:creationId xmlns:p14="http://schemas.microsoft.com/office/powerpoint/2010/main" val="142554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Several chlorine solutions can be used for surface </a:t>
            </a:r>
            <a:r>
              <a:rPr lang="en-US" dirty="0" smtClean="0"/>
              <a:t>disinfection:</a:t>
            </a:r>
            <a:endParaRPr lang="en-ZA" dirty="0"/>
          </a:p>
        </p:txBody>
      </p:sp>
      <p:sp>
        <p:nvSpPr>
          <p:cNvPr id="3" name="Content Placeholder 2"/>
          <p:cNvSpPr>
            <a:spLocks noGrp="1"/>
          </p:cNvSpPr>
          <p:nvPr>
            <p:ph idx="1"/>
          </p:nvPr>
        </p:nvSpPr>
        <p:spPr/>
        <p:txBody>
          <a:bodyPr/>
          <a:lstStyle/>
          <a:p>
            <a:r>
              <a:rPr lang="en-ZA" dirty="0"/>
              <a:t>2% </a:t>
            </a:r>
            <a:r>
              <a:rPr lang="en-ZA" dirty="0" smtClean="0"/>
              <a:t>chlorine: </a:t>
            </a:r>
            <a:r>
              <a:rPr lang="en-US" dirty="0"/>
              <a:t>Used for disinfecting vomit, feces, and corpses</a:t>
            </a:r>
          </a:p>
          <a:p>
            <a:r>
              <a:rPr lang="en-ZA" dirty="0"/>
              <a:t>0.2% </a:t>
            </a:r>
            <a:r>
              <a:rPr lang="en-ZA" dirty="0" smtClean="0"/>
              <a:t>chlorine: </a:t>
            </a:r>
            <a:r>
              <a:rPr lang="en-US" dirty="0"/>
              <a:t>Used for cleaning floors, boots, personal protective equipment (gloves, aprons, goggles), bedding, latrines, </a:t>
            </a:r>
            <a:r>
              <a:rPr lang="en-US" dirty="0" smtClean="0"/>
              <a:t>dishes</a:t>
            </a:r>
          </a:p>
          <a:p>
            <a:r>
              <a:rPr lang="en-ZA" dirty="0"/>
              <a:t>0.05% </a:t>
            </a:r>
            <a:r>
              <a:rPr lang="en-ZA" dirty="0" smtClean="0"/>
              <a:t>chlorine: </a:t>
            </a:r>
            <a:r>
              <a:rPr lang="en-US" dirty="0"/>
              <a:t>Used for bathing soiled patients, handwashing, laundry</a:t>
            </a:r>
            <a:endParaRPr lang="en-ZA" dirty="0"/>
          </a:p>
        </p:txBody>
      </p:sp>
      <p:pic>
        <p:nvPicPr>
          <p:cNvPr id="4" name="Picture 3"/>
          <p:cNvPicPr>
            <a:picLocks noChangeAspect="1"/>
          </p:cNvPicPr>
          <p:nvPr/>
        </p:nvPicPr>
        <p:blipFill>
          <a:blip r:embed="rId2"/>
          <a:stretch>
            <a:fillRect/>
          </a:stretch>
        </p:blipFill>
        <p:spPr>
          <a:xfrm>
            <a:off x="6156960" y="3936358"/>
            <a:ext cx="3858714" cy="2575817"/>
          </a:xfrm>
          <a:prstGeom prst="rect">
            <a:avLst/>
          </a:prstGeom>
        </p:spPr>
      </p:pic>
    </p:spTree>
    <p:extLst>
      <p:ext uri="{BB962C8B-B14F-4D97-AF65-F5344CB8AC3E}">
        <p14:creationId xmlns:p14="http://schemas.microsoft.com/office/powerpoint/2010/main" val="72305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By definition, the detection of locally-acquired indigenous cholera cases is a confirmed cholera outbreak</a:t>
            </a:r>
            <a:endParaRPr lang="en-ZA" dirty="0"/>
          </a:p>
        </p:txBody>
      </p:sp>
      <p:pic>
        <p:nvPicPr>
          <p:cNvPr id="5" name="Content Placeholder 4"/>
          <p:cNvPicPr>
            <a:picLocks noGrp="1" noChangeAspect="1"/>
          </p:cNvPicPr>
          <p:nvPr>
            <p:ph idx="1"/>
          </p:nvPr>
        </p:nvPicPr>
        <p:blipFill>
          <a:blip r:embed="rId2"/>
          <a:stretch>
            <a:fillRect/>
          </a:stretch>
        </p:blipFill>
        <p:spPr>
          <a:xfrm>
            <a:off x="2185851" y="2196709"/>
            <a:ext cx="7604616" cy="4578559"/>
          </a:xfrm>
          <a:prstGeom prst="rect">
            <a:avLst/>
          </a:prstGeom>
        </p:spPr>
      </p:pic>
    </p:spTree>
    <p:extLst>
      <p:ext uri="{BB962C8B-B14F-4D97-AF65-F5344CB8AC3E}">
        <p14:creationId xmlns:p14="http://schemas.microsoft.com/office/powerpoint/2010/main" val="1857613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Cholera South Africa 2023</a:t>
            </a:r>
            <a:endParaRPr lang="en-ZA" dirty="0"/>
          </a:p>
        </p:txBody>
      </p:sp>
      <p:sp>
        <p:nvSpPr>
          <p:cNvPr id="3" name="Content Placeholder 2"/>
          <p:cNvSpPr>
            <a:spLocks noGrp="1"/>
          </p:cNvSpPr>
          <p:nvPr>
            <p:ph idx="1"/>
          </p:nvPr>
        </p:nvSpPr>
        <p:spPr/>
        <p:txBody>
          <a:bodyPr>
            <a:normAutofit/>
          </a:bodyPr>
          <a:lstStyle/>
          <a:p>
            <a:r>
              <a:rPr lang="en-US" sz="3200" dirty="0" smtClean="0"/>
              <a:t>A </a:t>
            </a:r>
            <a:r>
              <a:rPr lang="en-US" sz="3200" dirty="0"/>
              <a:t>total of six confirmed cholera cases including one death have been reported in Gauteng Province. </a:t>
            </a:r>
            <a:endParaRPr lang="en-US" sz="3200" dirty="0" smtClean="0"/>
          </a:p>
          <a:p>
            <a:r>
              <a:rPr lang="en-US" sz="3200" dirty="0" smtClean="0"/>
              <a:t>All </a:t>
            </a:r>
            <a:r>
              <a:rPr lang="en-US" sz="3200" dirty="0"/>
              <a:t>cases are adults, ranging in age from 19 to 44 years. </a:t>
            </a:r>
            <a:endParaRPr lang="en-US" sz="3200" dirty="0" smtClean="0"/>
          </a:p>
          <a:p>
            <a:r>
              <a:rPr lang="en-US" sz="3200" dirty="0" smtClean="0"/>
              <a:t>No </a:t>
            </a:r>
            <a:r>
              <a:rPr lang="en-US" sz="3200" dirty="0"/>
              <a:t>confirmed cases have been reported in other provinces. </a:t>
            </a:r>
            <a:endParaRPr lang="en-US" sz="3200" dirty="0" smtClean="0"/>
          </a:p>
          <a:p>
            <a:r>
              <a:rPr lang="en-US" sz="3200" dirty="0" smtClean="0"/>
              <a:t>Isolates </a:t>
            </a:r>
            <a:r>
              <a:rPr lang="en-US" sz="3200" dirty="0"/>
              <a:t>from all cases are identified as toxigenic </a:t>
            </a:r>
            <a:r>
              <a:rPr lang="en-US" sz="3200" i="1" dirty="0"/>
              <a:t>Vibrio </a:t>
            </a:r>
            <a:r>
              <a:rPr lang="en-US" sz="3200" i="1" dirty="0" err="1"/>
              <a:t>chol</a:t>
            </a:r>
            <a:r>
              <a:rPr lang="en-US" sz="3200" dirty="0" err="1"/>
              <a:t>erae</a:t>
            </a:r>
            <a:r>
              <a:rPr lang="en-US" sz="3200" dirty="0"/>
              <a:t> O1 serotype Ogawa, and are susceptible to ciprofloxacin</a:t>
            </a:r>
            <a:r>
              <a:rPr lang="en-US" sz="3200" dirty="0" smtClean="0"/>
              <a:t>.</a:t>
            </a:r>
          </a:p>
        </p:txBody>
      </p:sp>
    </p:spTree>
    <p:extLst>
      <p:ext uri="{BB962C8B-B14F-4D97-AF65-F5344CB8AC3E}">
        <p14:creationId xmlns:p14="http://schemas.microsoft.com/office/powerpoint/2010/main" val="386502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Cholera – calamitous past, ominous future *</a:t>
            </a:r>
            <a:endParaRPr lang="en-ZA" dirty="0"/>
          </a:p>
        </p:txBody>
      </p:sp>
      <p:sp>
        <p:nvSpPr>
          <p:cNvPr id="5" name="TextBox 4"/>
          <p:cNvSpPr txBox="1"/>
          <p:nvPr/>
        </p:nvSpPr>
        <p:spPr>
          <a:xfrm flipH="1">
            <a:off x="7768045" y="6211669"/>
            <a:ext cx="4868091" cy="646331"/>
          </a:xfrm>
          <a:prstGeom prst="rect">
            <a:avLst/>
          </a:prstGeom>
          <a:noFill/>
        </p:spPr>
        <p:txBody>
          <a:bodyPr wrap="square" rtlCol="0">
            <a:spAutoFit/>
          </a:bodyPr>
          <a:lstStyle/>
          <a:p>
            <a:r>
              <a:rPr lang="en-ZA" dirty="0"/>
              <a:t>*</a:t>
            </a:r>
            <a:r>
              <a:rPr lang="en-ZA" dirty="0" err="1" smtClean="0"/>
              <a:t>Lacey</a:t>
            </a:r>
            <a:r>
              <a:rPr lang="en-ZA" dirty="0" smtClean="0"/>
              <a:t> SW. 1995. Cholera: calamitous past, ominous future. </a:t>
            </a:r>
            <a:r>
              <a:rPr lang="en-ZA" dirty="0" err="1" smtClean="0"/>
              <a:t>Clin</a:t>
            </a:r>
            <a:r>
              <a:rPr lang="en-ZA" dirty="0" smtClean="0"/>
              <a:t> Infect Dis 20:1409–1419</a:t>
            </a:r>
            <a:endParaRPr lang="en-ZA" dirty="0"/>
          </a:p>
        </p:txBody>
      </p:sp>
      <p:pic>
        <p:nvPicPr>
          <p:cNvPr id="1030" name="Picture 6" descr="https://i0.wp.com/thepanorama.shear.org/wp-content/uploads/2020/09/64730880R_Page_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24062" y="1703017"/>
            <a:ext cx="3571578"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08663" y="6313714"/>
            <a:ext cx="2098766" cy="369332"/>
          </a:xfrm>
          <a:prstGeom prst="rect">
            <a:avLst/>
          </a:prstGeom>
          <a:noFill/>
        </p:spPr>
        <p:txBody>
          <a:bodyPr wrap="square" rtlCol="0">
            <a:spAutoFit/>
          </a:bodyPr>
          <a:lstStyle/>
          <a:p>
            <a:r>
              <a:rPr lang="en-US" dirty="0" smtClean="0"/>
              <a:t>New York 1849</a:t>
            </a:r>
            <a:endParaRPr lang="en-ZA" dirty="0"/>
          </a:p>
        </p:txBody>
      </p:sp>
      <p:pic>
        <p:nvPicPr>
          <p:cNvPr id="8" name="Picture 7"/>
          <p:cNvPicPr>
            <a:picLocks noChangeAspect="1"/>
          </p:cNvPicPr>
          <p:nvPr/>
        </p:nvPicPr>
        <p:blipFill>
          <a:blip r:embed="rId3"/>
          <a:stretch>
            <a:fillRect/>
          </a:stretch>
        </p:blipFill>
        <p:spPr>
          <a:xfrm>
            <a:off x="6461760" y="1690688"/>
            <a:ext cx="2734492" cy="4314421"/>
          </a:xfrm>
          <a:prstGeom prst="rect">
            <a:avLst/>
          </a:prstGeom>
        </p:spPr>
      </p:pic>
    </p:spTree>
    <p:extLst>
      <p:ext uri="{BB962C8B-B14F-4D97-AF65-F5344CB8AC3E}">
        <p14:creationId xmlns:p14="http://schemas.microsoft.com/office/powerpoint/2010/main" val="92636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Cholera outbreak in South Africa 2023</a:t>
            </a:r>
            <a:endParaRPr lang="en-ZA" dirty="0"/>
          </a:p>
        </p:txBody>
      </p:sp>
      <p:sp>
        <p:nvSpPr>
          <p:cNvPr id="3" name="Content Placeholder 2"/>
          <p:cNvSpPr>
            <a:spLocks noGrp="1"/>
          </p:cNvSpPr>
          <p:nvPr>
            <p:ph idx="1"/>
          </p:nvPr>
        </p:nvSpPr>
        <p:spPr/>
        <p:txBody>
          <a:bodyPr/>
          <a:lstStyle/>
          <a:p>
            <a:r>
              <a:rPr lang="en-US" dirty="0"/>
              <a:t>The first 3</a:t>
            </a:r>
            <a:r>
              <a:rPr lang="en-US" dirty="0" smtClean="0"/>
              <a:t> </a:t>
            </a:r>
            <a:r>
              <a:rPr lang="en-US" dirty="0"/>
              <a:t>cases were imported or import-related cases following travel to Malawi. </a:t>
            </a:r>
          </a:p>
          <a:p>
            <a:r>
              <a:rPr lang="en-US" dirty="0"/>
              <a:t>Cases 4 and 5 (one from the city of </a:t>
            </a:r>
            <a:r>
              <a:rPr lang="en-US" b="1" dirty="0"/>
              <a:t>Johannesburg</a:t>
            </a:r>
            <a:r>
              <a:rPr lang="en-US" dirty="0"/>
              <a:t> district, one in the city of </a:t>
            </a:r>
            <a:r>
              <a:rPr lang="en-US" b="1" dirty="0"/>
              <a:t>Ekurhuleni</a:t>
            </a:r>
            <a:r>
              <a:rPr lang="en-US" dirty="0"/>
              <a:t> district) acquired infection locally; they had not travelled, had no links to imported cases or to each other, and don’t reside or work in the same area. These two are classified as indigenous cases. </a:t>
            </a:r>
          </a:p>
          <a:p>
            <a:r>
              <a:rPr lang="en-US" dirty="0"/>
              <a:t>The 6</a:t>
            </a:r>
            <a:r>
              <a:rPr lang="en-US" dirty="0" smtClean="0"/>
              <a:t>th </a:t>
            </a:r>
            <a:r>
              <a:rPr lang="en-US" dirty="0"/>
              <a:t>case is a Malawian national with no travel history</a:t>
            </a:r>
            <a:endParaRPr lang="en-ZA" dirty="0"/>
          </a:p>
          <a:p>
            <a:endParaRPr lang="en-ZA" dirty="0"/>
          </a:p>
        </p:txBody>
      </p:sp>
    </p:spTree>
    <p:extLst>
      <p:ext uri="{BB962C8B-B14F-4D97-AF65-F5344CB8AC3E}">
        <p14:creationId xmlns:p14="http://schemas.microsoft.com/office/powerpoint/2010/main" val="4162334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2"/>
          <a:stretch>
            <a:fillRect/>
          </a:stretch>
        </p:blipFill>
        <p:spPr>
          <a:xfrm>
            <a:off x="838201" y="757646"/>
            <a:ext cx="10569246" cy="5562033"/>
          </a:xfrm>
          <a:prstGeom prst="rect">
            <a:avLst/>
          </a:prstGeom>
        </p:spPr>
      </p:pic>
    </p:spTree>
    <p:extLst>
      <p:ext uri="{BB962C8B-B14F-4D97-AF65-F5344CB8AC3E}">
        <p14:creationId xmlns:p14="http://schemas.microsoft.com/office/powerpoint/2010/main" val="86798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Cholera in SA</a:t>
            </a:r>
            <a:endParaRPr lang="en-ZA" dirty="0"/>
          </a:p>
        </p:txBody>
      </p:sp>
      <p:sp>
        <p:nvSpPr>
          <p:cNvPr id="3" name="Content Placeholder 2"/>
          <p:cNvSpPr>
            <a:spLocks noGrp="1"/>
          </p:cNvSpPr>
          <p:nvPr>
            <p:ph idx="1"/>
          </p:nvPr>
        </p:nvSpPr>
        <p:spPr/>
        <p:txBody>
          <a:bodyPr>
            <a:normAutofit lnSpcReduction="10000"/>
          </a:bodyPr>
          <a:lstStyle/>
          <a:p>
            <a:pPr marL="0" indent="0">
              <a:buNone/>
            </a:pPr>
            <a:r>
              <a:rPr lang="en-ZA" b="1" dirty="0"/>
              <a:t>Public Health Actions </a:t>
            </a:r>
            <a:endParaRPr lang="en-ZA" dirty="0"/>
          </a:p>
          <a:p>
            <a:r>
              <a:rPr lang="en-ZA" dirty="0" smtClean="0"/>
              <a:t> </a:t>
            </a:r>
            <a:r>
              <a:rPr lang="en-ZA" dirty="0"/>
              <a:t>Trained outbreak response team </a:t>
            </a:r>
          </a:p>
          <a:p>
            <a:r>
              <a:rPr lang="en-US" dirty="0"/>
              <a:t> </a:t>
            </a:r>
            <a:r>
              <a:rPr lang="en-US" dirty="0" smtClean="0"/>
              <a:t>Issued </a:t>
            </a:r>
            <a:r>
              <a:rPr lang="en-US" dirty="0"/>
              <a:t>out cholera educational messages on various platforms </a:t>
            </a:r>
          </a:p>
          <a:p>
            <a:r>
              <a:rPr lang="en-US" dirty="0" smtClean="0"/>
              <a:t> Updated </a:t>
            </a:r>
            <a:r>
              <a:rPr lang="en-US" dirty="0"/>
              <a:t>and disseminated case definitions, guidelines for specimen collection </a:t>
            </a:r>
          </a:p>
          <a:p>
            <a:pPr marL="0" indent="0">
              <a:buNone/>
            </a:pPr>
            <a:r>
              <a:rPr lang="en-US" b="1" dirty="0" smtClean="0"/>
              <a:t>Challenges/Gaps</a:t>
            </a:r>
            <a:endParaRPr lang="en-US" b="1" dirty="0"/>
          </a:p>
          <a:p>
            <a:r>
              <a:rPr lang="en-US" dirty="0" smtClean="0"/>
              <a:t>Inadequate </a:t>
            </a:r>
            <a:r>
              <a:rPr lang="en-US" dirty="0"/>
              <a:t>trained human resources for the response</a:t>
            </a:r>
          </a:p>
          <a:p>
            <a:r>
              <a:rPr lang="en-US" dirty="0" smtClean="0"/>
              <a:t>Inadequate </a:t>
            </a:r>
            <a:r>
              <a:rPr lang="en-US" dirty="0"/>
              <a:t>resources</a:t>
            </a:r>
          </a:p>
          <a:p>
            <a:r>
              <a:rPr lang="en-US" dirty="0" err="1" smtClean="0"/>
              <a:t>Finalisation</a:t>
            </a:r>
            <a:r>
              <a:rPr lang="en-US" dirty="0" smtClean="0"/>
              <a:t> </a:t>
            </a:r>
            <a:r>
              <a:rPr lang="en-US" dirty="0"/>
              <a:t>of national contingency plan</a:t>
            </a:r>
          </a:p>
          <a:p>
            <a:endParaRPr lang="en-ZA" dirty="0"/>
          </a:p>
        </p:txBody>
      </p:sp>
    </p:spTree>
    <p:extLst>
      <p:ext uri="{BB962C8B-B14F-4D97-AF65-F5344CB8AC3E}">
        <p14:creationId xmlns:p14="http://schemas.microsoft.com/office/powerpoint/2010/main" val="3709634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Cholera in Africa</a:t>
            </a:r>
            <a:endParaRPr lang="en-ZA" dirty="0"/>
          </a:p>
        </p:txBody>
      </p:sp>
      <p:pic>
        <p:nvPicPr>
          <p:cNvPr id="4" name="Content Placeholder 3"/>
          <p:cNvPicPr>
            <a:picLocks noGrp="1" noChangeAspect="1"/>
          </p:cNvPicPr>
          <p:nvPr>
            <p:ph idx="1"/>
          </p:nvPr>
        </p:nvPicPr>
        <p:blipFill>
          <a:blip r:embed="rId2"/>
          <a:stretch>
            <a:fillRect/>
          </a:stretch>
        </p:blipFill>
        <p:spPr>
          <a:xfrm>
            <a:off x="1227414" y="2339430"/>
            <a:ext cx="5822802" cy="3564981"/>
          </a:xfrm>
          <a:prstGeom prst="rect">
            <a:avLst/>
          </a:prstGeom>
        </p:spPr>
      </p:pic>
      <p:sp>
        <p:nvSpPr>
          <p:cNvPr id="5" name="TextBox 4"/>
          <p:cNvSpPr txBox="1"/>
          <p:nvPr/>
        </p:nvSpPr>
        <p:spPr>
          <a:xfrm>
            <a:off x="8072845" y="2339431"/>
            <a:ext cx="3280955" cy="2092881"/>
          </a:xfrm>
          <a:prstGeom prst="rect">
            <a:avLst/>
          </a:prstGeom>
          <a:noFill/>
        </p:spPr>
        <p:txBody>
          <a:bodyPr wrap="square" rtlCol="0">
            <a:spAutoFit/>
          </a:bodyPr>
          <a:lstStyle/>
          <a:p>
            <a:r>
              <a:rPr lang="en-US" dirty="0" smtClean="0"/>
              <a:t>23 Feb 2023:</a:t>
            </a:r>
          </a:p>
          <a:p>
            <a:r>
              <a:rPr lang="en-US" sz="2800" dirty="0" smtClean="0"/>
              <a:t>Over </a:t>
            </a:r>
            <a:r>
              <a:rPr lang="en-US" sz="2800" dirty="0"/>
              <a:t>1 Billion in 43 Nations At Risk Amid Cholera Outbreaks, WHO Says</a:t>
            </a:r>
            <a:endParaRPr lang="en-ZA" sz="2800" dirty="0"/>
          </a:p>
        </p:txBody>
      </p:sp>
    </p:spTree>
    <p:extLst>
      <p:ext uri="{BB962C8B-B14F-4D97-AF65-F5344CB8AC3E}">
        <p14:creationId xmlns:p14="http://schemas.microsoft.com/office/powerpoint/2010/main" val="207795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6FC0"/>
                </a:solidFill>
                <a:latin typeface="Calibri" panose="020F0502020204030204" pitchFamily="34" charset="0"/>
              </a:rPr>
              <a:t>Epi Curve of Cholera Cases and deaths in WHO Afro Region, 1 January 2022 – 12 March 2023 </a:t>
            </a:r>
            <a:endParaRPr lang="en-ZA" dirty="0"/>
          </a:p>
        </p:txBody>
      </p:sp>
      <p:pic>
        <p:nvPicPr>
          <p:cNvPr id="4" name="Content Placeholder 3"/>
          <p:cNvPicPr>
            <a:picLocks noGrp="1" noChangeAspect="1"/>
          </p:cNvPicPr>
          <p:nvPr>
            <p:ph idx="1"/>
          </p:nvPr>
        </p:nvPicPr>
        <p:blipFill>
          <a:blip r:embed="rId2"/>
          <a:stretch>
            <a:fillRect/>
          </a:stretch>
        </p:blipFill>
        <p:spPr>
          <a:xfrm>
            <a:off x="1473383" y="1765229"/>
            <a:ext cx="9245234" cy="4478817"/>
          </a:xfrm>
          <a:prstGeom prst="rect">
            <a:avLst/>
          </a:prstGeom>
        </p:spPr>
      </p:pic>
    </p:spTree>
    <p:extLst>
      <p:ext uri="{BB962C8B-B14F-4D97-AF65-F5344CB8AC3E}">
        <p14:creationId xmlns:p14="http://schemas.microsoft.com/office/powerpoint/2010/main" val="3675053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a:bodyPr>
          <a:lstStyle/>
          <a:p>
            <a:pPr marL="0" indent="0">
              <a:buNone/>
            </a:pPr>
            <a:r>
              <a:rPr lang="en-US" sz="3200" dirty="0"/>
              <a:t>Africa is facing an exponential rise in cases, with infections in the single month of January at a third of the level reached in the whole of 2022, according to the WHO.</a:t>
            </a:r>
          </a:p>
          <a:p>
            <a:endParaRPr lang="en-ZA" sz="3200" dirty="0"/>
          </a:p>
        </p:txBody>
      </p:sp>
      <p:pic>
        <p:nvPicPr>
          <p:cNvPr id="4" name="Picture 3"/>
          <p:cNvPicPr>
            <a:picLocks noChangeAspect="1"/>
          </p:cNvPicPr>
          <p:nvPr/>
        </p:nvPicPr>
        <p:blipFill>
          <a:blip r:embed="rId2"/>
          <a:stretch>
            <a:fillRect/>
          </a:stretch>
        </p:blipFill>
        <p:spPr>
          <a:xfrm>
            <a:off x="3079976" y="3452903"/>
            <a:ext cx="4932188" cy="2858997"/>
          </a:xfrm>
          <a:prstGeom prst="rect">
            <a:avLst/>
          </a:prstGeom>
        </p:spPr>
      </p:pic>
    </p:spTree>
    <p:extLst>
      <p:ext uri="{BB962C8B-B14F-4D97-AF65-F5344CB8AC3E}">
        <p14:creationId xmlns:p14="http://schemas.microsoft.com/office/powerpoint/2010/main" val="1433368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1026" name="Picture 2" descr="Healthcare workers move the body of a man from a makeshift mortuary into a vehic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780" y="500426"/>
            <a:ext cx="4429125"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man washing utensils outside her home, with child in fore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24251"/>
            <a:ext cx="423862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relative visiting a patient in bed in a cholera centre in Lilongwe, Mala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112" y="3836127"/>
            <a:ext cx="4238625" cy="2828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6389" y="4632959"/>
            <a:ext cx="2194560" cy="1569660"/>
          </a:xfrm>
          <a:prstGeom prst="rect">
            <a:avLst/>
          </a:prstGeom>
          <a:noFill/>
        </p:spPr>
        <p:txBody>
          <a:bodyPr wrap="square" rtlCol="0">
            <a:spAutoFit/>
          </a:bodyPr>
          <a:lstStyle/>
          <a:p>
            <a:r>
              <a:rPr lang="en-US" sz="4800" dirty="0" smtClean="0">
                <a:solidFill>
                  <a:schemeClr val="accent5"/>
                </a:solidFill>
              </a:rPr>
              <a:t>Malawi 2023</a:t>
            </a:r>
            <a:endParaRPr lang="en-ZA" sz="4800" dirty="0">
              <a:solidFill>
                <a:schemeClr val="accent5"/>
              </a:solidFill>
            </a:endParaRPr>
          </a:p>
        </p:txBody>
      </p:sp>
      <p:pic>
        <p:nvPicPr>
          <p:cNvPr id="2050" name="Picture 2" descr="https://ci4.googleusercontent.com/proxy/L9IJjeDddUJaralMvsP9sNXHfh-bKinPR_7JJfZAo_keTOuMnjFoQ1fpv95hS8S1bG_hVzo0TkZosj1GCo7hkf6W9Vl1xsHp8uauWuLsIWRIFmHJ2cv_ZxYyMTFxjnCOjAk=s0-d-e1-ft#https://www.dailymaverick.co.za/wp-content/uploads/2023/03/11357519-1.jpg?w=4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5708" y="3712302"/>
            <a:ext cx="4211477" cy="302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81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York Times 22 Jan 2023</a:t>
            </a:r>
            <a:endParaRPr lang="en-ZA" dirty="0"/>
          </a:p>
        </p:txBody>
      </p:sp>
      <p:sp>
        <p:nvSpPr>
          <p:cNvPr id="3" name="Content Placeholder 2"/>
          <p:cNvSpPr>
            <a:spLocks noGrp="1"/>
          </p:cNvSpPr>
          <p:nvPr>
            <p:ph idx="1"/>
          </p:nvPr>
        </p:nvSpPr>
        <p:spPr/>
        <p:txBody>
          <a:bodyPr/>
          <a:lstStyle/>
          <a:p>
            <a:pPr fontAlgn="base"/>
            <a:r>
              <a:rPr lang="en-US" b="1" i="1" dirty="0">
                <a:solidFill>
                  <a:srgbClr val="333333"/>
                </a:solidFill>
                <a:latin typeface="nyt-cheltenham"/>
              </a:rPr>
              <a:t>In a Nation That Nearly Wiped Out Cholera, the Disease Is Surging Back</a:t>
            </a:r>
          </a:p>
          <a:p>
            <a:pPr fontAlgn="base"/>
            <a:r>
              <a:rPr lang="en-US" dirty="0">
                <a:latin typeface="nyt-cheltenham"/>
              </a:rPr>
              <a:t>Malawi, in southern Africa, had all but eradicated cholera, recording only two cases in 2021. But more than 900 people died of it over the past 11 months, and the government is scrambling to contain its spread.</a:t>
            </a:r>
          </a:p>
          <a:p>
            <a:endParaRPr lang="en-ZA" dirty="0"/>
          </a:p>
        </p:txBody>
      </p:sp>
    </p:spTree>
    <p:extLst>
      <p:ext uri="{BB962C8B-B14F-4D97-AF65-F5344CB8AC3E}">
        <p14:creationId xmlns:p14="http://schemas.microsoft.com/office/powerpoint/2010/main" val="1826636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Cholera in Malawi</a:t>
            </a:r>
            <a:endParaRPr lang="en-ZA" dirty="0"/>
          </a:p>
        </p:txBody>
      </p:sp>
      <p:sp>
        <p:nvSpPr>
          <p:cNvPr id="3" name="Content Placeholder 2"/>
          <p:cNvSpPr>
            <a:spLocks noGrp="1"/>
          </p:cNvSpPr>
          <p:nvPr>
            <p:ph idx="1"/>
          </p:nvPr>
        </p:nvSpPr>
        <p:spPr/>
        <p:txBody>
          <a:bodyPr>
            <a:normAutofit lnSpcReduction="10000"/>
          </a:bodyPr>
          <a:lstStyle/>
          <a:p>
            <a:r>
              <a:rPr lang="en-US" dirty="0" smtClean="0"/>
              <a:t>Malawi is the most cholera affected country in Africa</a:t>
            </a:r>
          </a:p>
          <a:p>
            <a:r>
              <a:rPr lang="en-US" dirty="0" smtClean="0"/>
              <a:t>Malawi </a:t>
            </a:r>
            <a:r>
              <a:rPr lang="en-US" dirty="0"/>
              <a:t>is experiencing a widespread cholera outbreak, with 36 943 cases and 1210 associated deaths reported from all 29 districts since 3 March 2022</a:t>
            </a:r>
            <a:r>
              <a:rPr lang="en-US" dirty="0" smtClean="0"/>
              <a:t>.</a:t>
            </a:r>
          </a:p>
          <a:p>
            <a:r>
              <a:rPr lang="en-US" dirty="0"/>
              <a:t>Following floods in the southern region in January 2022, the Ministry of Health confirmed a cholera outbreak on 3 March 2022.</a:t>
            </a:r>
            <a:r>
              <a:rPr lang="en-US" dirty="0" smtClean="0"/>
              <a:t> </a:t>
            </a:r>
          </a:p>
          <a:p>
            <a:r>
              <a:rPr lang="en-US" dirty="0" smtClean="0"/>
              <a:t>This </a:t>
            </a:r>
            <a:r>
              <a:rPr lang="en-US" dirty="0"/>
              <a:t>is the deadliest outbreak of cholera in the country’s history.</a:t>
            </a:r>
          </a:p>
          <a:p>
            <a:r>
              <a:rPr lang="en-US" dirty="0"/>
              <a:t>Cholera has been endemic in Malawi since 1998 with seasonal outbreaks reported during the rainy season (November through May). However, the current outbreak has extended through the dry </a:t>
            </a:r>
            <a:r>
              <a:rPr lang="en-US" dirty="0" smtClean="0"/>
              <a:t>season</a:t>
            </a:r>
            <a:endParaRPr lang="en-ZA" dirty="0"/>
          </a:p>
        </p:txBody>
      </p:sp>
    </p:spTree>
    <p:extLst>
      <p:ext uri="{BB962C8B-B14F-4D97-AF65-F5344CB8AC3E}">
        <p14:creationId xmlns:p14="http://schemas.microsoft.com/office/powerpoint/2010/main" val="3182332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Contributing factors in Malawi</a:t>
            </a:r>
            <a:endParaRPr lang="en-ZA" dirty="0"/>
          </a:p>
        </p:txBody>
      </p:sp>
      <p:sp>
        <p:nvSpPr>
          <p:cNvPr id="3" name="Content Placeholder 2"/>
          <p:cNvSpPr>
            <a:spLocks noGrp="1"/>
          </p:cNvSpPr>
          <p:nvPr>
            <p:ph idx="1"/>
          </p:nvPr>
        </p:nvSpPr>
        <p:spPr/>
        <p:txBody>
          <a:bodyPr>
            <a:normAutofit fontScale="85000" lnSpcReduction="10000"/>
          </a:bodyPr>
          <a:lstStyle/>
          <a:p>
            <a:r>
              <a:rPr lang="en-US" dirty="0"/>
              <a:t>U</a:t>
            </a:r>
            <a:r>
              <a:rPr lang="en-US" dirty="0" smtClean="0"/>
              <a:t>nsafe </a:t>
            </a:r>
            <a:r>
              <a:rPr lang="en-US" dirty="0"/>
              <a:t>drinking water and poor </a:t>
            </a:r>
            <a:r>
              <a:rPr lang="en-US" dirty="0" smtClean="0"/>
              <a:t>sanitation </a:t>
            </a:r>
            <a:r>
              <a:rPr lang="en-US" dirty="0"/>
              <a:t>in cities like Lilongwe and </a:t>
            </a:r>
            <a:r>
              <a:rPr lang="en-US" dirty="0" smtClean="0"/>
              <a:t>Blantyre</a:t>
            </a:r>
          </a:p>
          <a:p>
            <a:r>
              <a:rPr lang="en-US" dirty="0"/>
              <a:t>The current economic crisis in the </a:t>
            </a:r>
            <a:r>
              <a:rPr lang="en-US" dirty="0" smtClean="0"/>
              <a:t>country: rather </a:t>
            </a:r>
            <a:r>
              <a:rPr lang="en-US" dirty="0"/>
              <a:t>opt for cheaper sources of water than using piped water, which comes at a </a:t>
            </a:r>
            <a:r>
              <a:rPr lang="en-US" dirty="0" smtClean="0"/>
              <a:t>cost</a:t>
            </a:r>
            <a:endParaRPr lang="en-ZA" dirty="0"/>
          </a:p>
          <a:p>
            <a:r>
              <a:rPr lang="en-US" dirty="0"/>
              <a:t>Half the children are in need of humanitarian aid. Almost a quarter of a million children under five are expected to be acutely malnourished, and more than 60,000 severely malnourished, by the end of the </a:t>
            </a:r>
            <a:r>
              <a:rPr lang="en-US" dirty="0" smtClean="0"/>
              <a:t>month. </a:t>
            </a:r>
          </a:p>
          <a:p>
            <a:r>
              <a:rPr lang="en-US" dirty="0"/>
              <a:t>A</a:t>
            </a:r>
            <a:r>
              <a:rPr lang="en-US" dirty="0" smtClean="0"/>
              <a:t> </a:t>
            </a:r>
            <a:r>
              <a:rPr lang="en-US" dirty="0"/>
              <a:t>severely malnourished child is 11 times more likely to die from cholera than a well-nourished </a:t>
            </a:r>
            <a:r>
              <a:rPr lang="en-US" dirty="0" smtClean="0"/>
              <a:t>child</a:t>
            </a:r>
          </a:p>
          <a:p>
            <a:r>
              <a:rPr lang="en-US" dirty="0" smtClean="0">
                <a:solidFill>
                  <a:srgbClr val="FF0000"/>
                </a:solidFill>
              </a:rPr>
              <a:t>Cyclone Freddy </a:t>
            </a:r>
            <a:r>
              <a:rPr lang="en-US" dirty="0" smtClean="0"/>
              <a:t>hit the country for the 2</a:t>
            </a:r>
            <a:r>
              <a:rPr lang="en-US" baseline="30000" dirty="0" smtClean="0"/>
              <a:t>nd</a:t>
            </a:r>
            <a:r>
              <a:rPr lang="en-US" dirty="0" smtClean="0"/>
              <a:t> time in 1 month, damaging power </a:t>
            </a:r>
            <a:r>
              <a:rPr lang="en-US" dirty="0"/>
              <a:t>supplies and other </a:t>
            </a:r>
            <a:r>
              <a:rPr lang="en-US" dirty="0" smtClean="0"/>
              <a:t>infrastructure. </a:t>
            </a:r>
            <a:r>
              <a:rPr lang="en-US" b="1" dirty="0"/>
              <a:t>Tropical Cyclone Freddy is exceptional mainly due to the fact that it has lasted longer than any other in historical </a:t>
            </a:r>
            <a:r>
              <a:rPr lang="en-US" b="1" dirty="0" smtClean="0"/>
              <a:t>records</a:t>
            </a:r>
            <a:r>
              <a:rPr lang="en-US" dirty="0"/>
              <a:t> </a:t>
            </a:r>
            <a:r>
              <a:rPr lang="en-US" dirty="0" smtClean="0"/>
              <a:t>and that it is the </a:t>
            </a:r>
            <a:r>
              <a:rPr lang="en-US" dirty="0"/>
              <a:t>first tropical cyclone to hit both Mozambique and Madagascar twice.</a:t>
            </a:r>
            <a:endParaRPr lang="en-US" dirty="0" smtClean="0"/>
          </a:p>
          <a:p>
            <a:endParaRPr lang="en-ZA" dirty="0">
              <a:solidFill>
                <a:srgbClr val="FF0000"/>
              </a:solidFill>
            </a:endParaRPr>
          </a:p>
        </p:txBody>
      </p:sp>
    </p:spTree>
    <p:extLst>
      <p:ext uri="{BB962C8B-B14F-4D97-AF65-F5344CB8AC3E}">
        <p14:creationId xmlns:p14="http://schemas.microsoft.com/office/powerpoint/2010/main" val="397155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Cholera?</a:t>
            </a:r>
            <a:endParaRPr lang="en-ZA" dirty="0"/>
          </a:p>
        </p:txBody>
      </p:sp>
      <p:sp>
        <p:nvSpPr>
          <p:cNvPr id="3" name="Content Placeholder 2"/>
          <p:cNvSpPr>
            <a:spLocks noGrp="1"/>
          </p:cNvSpPr>
          <p:nvPr>
            <p:ph idx="1"/>
          </p:nvPr>
        </p:nvSpPr>
        <p:spPr/>
        <p:txBody>
          <a:bodyPr>
            <a:normAutofit/>
          </a:bodyPr>
          <a:lstStyle/>
          <a:p>
            <a:r>
              <a:rPr lang="en-US" sz="4000" dirty="0"/>
              <a:t>WHO describes cholera as an acute intestinal infection caused by consumption of food or water contaminated with the bacterium </a:t>
            </a:r>
            <a:r>
              <a:rPr lang="en-US" sz="4000" i="1" dirty="0"/>
              <a:t>Vibrio </a:t>
            </a:r>
            <a:r>
              <a:rPr lang="en-US" sz="4000" i="1" dirty="0" err="1"/>
              <a:t>cholerae</a:t>
            </a:r>
            <a:r>
              <a:rPr lang="en-US" sz="4000" dirty="0"/>
              <a:t>. </a:t>
            </a:r>
            <a:endParaRPr lang="en-US" sz="4000" dirty="0" smtClean="0"/>
          </a:p>
          <a:p>
            <a:r>
              <a:rPr lang="en-US" sz="4000" dirty="0" smtClean="0"/>
              <a:t>Untreated</a:t>
            </a:r>
            <a:r>
              <a:rPr lang="en-US" sz="4000" dirty="0"/>
              <a:t>, cholera can kill within hours, and </a:t>
            </a:r>
            <a:r>
              <a:rPr lang="en-US" sz="4000" dirty="0">
                <a:solidFill>
                  <a:srgbClr val="FF0000"/>
                </a:solidFill>
              </a:rPr>
              <a:t>people living in places with poor sanitation and unsafe drinking water are most at risk.</a:t>
            </a:r>
            <a:endParaRPr lang="en-ZA" sz="4000" dirty="0">
              <a:solidFill>
                <a:srgbClr val="FF0000"/>
              </a:solidFill>
            </a:endParaRPr>
          </a:p>
        </p:txBody>
      </p:sp>
    </p:spTree>
    <p:extLst>
      <p:ext uri="{BB962C8B-B14F-4D97-AF65-F5344CB8AC3E}">
        <p14:creationId xmlns:p14="http://schemas.microsoft.com/office/powerpoint/2010/main" val="2295836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1026" name="Picture 2" descr="https://ci5.googleusercontent.com/proxy/NM54zsc_a6SUD1jL0wGrkkUqmT6tXCw2rShe64_VHj-ke6btYczRQxWbwIesRwXcCgSvOZIWpYbJtW_KCkbov8Ce3ZheLH2FjA1rC6rxzWkiVNSM11xEdGtp2JmyindYNRNHHVeTH6jS0zpIFRgq79RzsJlSYLlCwhYASbrYwPMu1TN5y6_J1wL5xd2S1dKM=s0-d-e1-ft#https://www.dailymaverick.co.za/wp-content/uploads/2023/03/water-50_custom-39abe1141ade8fb8c5b226c1d75e27dcbd2aa258.jpg?w=4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0" y="2482056"/>
            <a:ext cx="4572000" cy="3038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96251" y="3910149"/>
            <a:ext cx="2281646" cy="923330"/>
          </a:xfrm>
          <a:prstGeom prst="rect">
            <a:avLst/>
          </a:prstGeom>
          <a:noFill/>
        </p:spPr>
        <p:txBody>
          <a:bodyPr wrap="square" rtlCol="0">
            <a:spAutoFit/>
          </a:bodyPr>
          <a:lstStyle/>
          <a:p>
            <a:r>
              <a:rPr lang="en-US" dirty="0"/>
              <a:t>Water scarcity, social security and inequality </a:t>
            </a:r>
          </a:p>
        </p:txBody>
      </p:sp>
      <p:sp>
        <p:nvSpPr>
          <p:cNvPr id="5" name="TextBox 4"/>
          <p:cNvSpPr txBox="1"/>
          <p:nvPr/>
        </p:nvSpPr>
        <p:spPr>
          <a:xfrm>
            <a:off x="322218" y="3910149"/>
            <a:ext cx="2926080" cy="1323439"/>
          </a:xfrm>
          <a:prstGeom prst="rect">
            <a:avLst/>
          </a:prstGeom>
          <a:noFill/>
        </p:spPr>
        <p:txBody>
          <a:bodyPr wrap="square" rtlCol="0">
            <a:spAutoFit/>
          </a:bodyPr>
          <a:lstStyle/>
          <a:p>
            <a:r>
              <a:rPr lang="en-US" sz="4000" dirty="0" smtClean="0">
                <a:solidFill>
                  <a:srgbClr val="0070C0"/>
                </a:solidFill>
              </a:rPr>
              <a:t>South Africa 2023</a:t>
            </a:r>
            <a:endParaRPr lang="en-ZA" sz="4000" dirty="0">
              <a:solidFill>
                <a:srgbClr val="0070C0"/>
              </a:solidFill>
            </a:endParaRPr>
          </a:p>
        </p:txBody>
      </p:sp>
    </p:spTree>
    <p:extLst>
      <p:ext uri="{BB962C8B-B14F-4D97-AF65-F5344CB8AC3E}">
        <p14:creationId xmlns:p14="http://schemas.microsoft.com/office/powerpoint/2010/main" val="141889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factors South Africa: immediate</a:t>
            </a:r>
            <a:endParaRPr lang="en-ZA" dirty="0"/>
          </a:p>
        </p:txBody>
      </p:sp>
      <p:sp>
        <p:nvSpPr>
          <p:cNvPr id="3" name="Content Placeholder 2"/>
          <p:cNvSpPr>
            <a:spLocks noGrp="1"/>
          </p:cNvSpPr>
          <p:nvPr>
            <p:ph idx="1"/>
          </p:nvPr>
        </p:nvSpPr>
        <p:spPr/>
        <p:txBody>
          <a:bodyPr>
            <a:normAutofit lnSpcReduction="10000"/>
          </a:bodyPr>
          <a:lstStyle/>
          <a:p>
            <a:pPr marL="0" indent="0">
              <a:buNone/>
            </a:pPr>
            <a:r>
              <a:rPr lang="en-US" sz="3200" dirty="0"/>
              <a:t>South Africa is </a:t>
            </a:r>
            <a:r>
              <a:rPr lang="en-US" sz="3200" dirty="0" smtClean="0"/>
              <a:t>experiencing </a:t>
            </a:r>
            <a:r>
              <a:rPr lang="en-US" sz="3200" dirty="0"/>
              <a:t>cholera from </a:t>
            </a:r>
            <a:r>
              <a:rPr lang="en-US" sz="3200" dirty="0" smtClean="0"/>
              <a:t>importation (Malawi, Mozambique, Zambia, Zimbabwe) </a:t>
            </a:r>
            <a:r>
              <a:rPr lang="en-US" sz="3200" dirty="0"/>
              <a:t>and possible local transmission, a situation that poses a risk of further spread within the country due </a:t>
            </a:r>
            <a:r>
              <a:rPr lang="en-US" sz="3200" dirty="0" smtClean="0"/>
              <a:t>to: </a:t>
            </a:r>
          </a:p>
          <a:p>
            <a:pPr lvl="1"/>
            <a:r>
              <a:rPr lang="en-US" sz="3200" dirty="0" smtClean="0"/>
              <a:t>population </a:t>
            </a:r>
            <a:r>
              <a:rPr lang="en-US" sz="3200" b="1" dirty="0" smtClean="0"/>
              <a:t>movements</a:t>
            </a:r>
          </a:p>
          <a:p>
            <a:pPr lvl="1"/>
            <a:r>
              <a:rPr lang="en-US" sz="3200" dirty="0" smtClean="0"/>
              <a:t>presence </a:t>
            </a:r>
            <a:r>
              <a:rPr lang="en-US" sz="3200" dirty="0"/>
              <a:t>of unplanned human settlements and </a:t>
            </a:r>
            <a:r>
              <a:rPr lang="en-US" sz="3200" b="1" dirty="0"/>
              <a:t>squatter </a:t>
            </a:r>
            <a:r>
              <a:rPr lang="en-US" sz="3200" b="1" dirty="0" smtClean="0"/>
              <a:t>camps</a:t>
            </a:r>
          </a:p>
          <a:p>
            <a:pPr lvl="1"/>
            <a:r>
              <a:rPr lang="en-US" sz="3200" b="1" dirty="0" smtClean="0"/>
              <a:t>flooding</a:t>
            </a:r>
            <a:r>
              <a:rPr lang="en-US" sz="3200" dirty="0" smtClean="0"/>
              <a:t> </a:t>
            </a:r>
            <a:r>
              <a:rPr lang="en-US" sz="3200" dirty="0"/>
              <a:t>in some parts of the </a:t>
            </a:r>
            <a:r>
              <a:rPr lang="en-US" sz="3200" dirty="0" smtClean="0"/>
              <a:t>country</a:t>
            </a:r>
          </a:p>
          <a:p>
            <a:pPr lvl="1"/>
            <a:r>
              <a:rPr lang="en-US" sz="3200" dirty="0" smtClean="0"/>
              <a:t>areas </a:t>
            </a:r>
            <a:r>
              <a:rPr lang="en-US" sz="3200" dirty="0"/>
              <a:t>with limited access to </a:t>
            </a:r>
            <a:r>
              <a:rPr lang="en-US" sz="3200" b="1" dirty="0"/>
              <a:t>safe water </a:t>
            </a:r>
            <a:r>
              <a:rPr lang="en-US" sz="3200" dirty="0"/>
              <a:t>and </a:t>
            </a:r>
            <a:r>
              <a:rPr lang="en-US" sz="3200" b="1" dirty="0"/>
              <a:t>hygiene</a:t>
            </a:r>
            <a:r>
              <a:rPr lang="en-US" sz="3200" dirty="0"/>
              <a:t> and </a:t>
            </a:r>
            <a:r>
              <a:rPr lang="en-US" sz="3200" b="1" dirty="0"/>
              <a:t>sanitation</a:t>
            </a:r>
            <a:r>
              <a:rPr lang="en-US" sz="3200" dirty="0"/>
              <a:t> </a:t>
            </a:r>
            <a:r>
              <a:rPr lang="en-US" sz="3200" dirty="0" smtClean="0"/>
              <a:t>facilities (WASH)9</a:t>
            </a:r>
            <a:endParaRPr lang="en-ZA" sz="3200" dirty="0"/>
          </a:p>
        </p:txBody>
      </p:sp>
    </p:spTree>
    <p:extLst>
      <p:ext uri="{BB962C8B-B14F-4D97-AF65-F5344CB8AC3E}">
        <p14:creationId xmlns:p14="http://schemas.microsoft.com/office/powerpoint/2010/main" val="551665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factors South Africa: Future</a:t>
            </a:r>
            <a:endParaRPr lang="en-ZA" dirty="0"/>
          </a:p>
        </p:txBody>
      </p:sp>
      <p:sp>
        <p:nvSpPr>
          <p:cNvPr id="3" name="Content Placeholder 2"/>
          <p:cNvSpPr>
            <a:spLocks noGrp="1"/>
          </p:cNvSpPr>
          <p:nvPr>
            <p:ph idx="1"/>
          </p:nvPr>
        </p:nvSpPr>
        <p:spPr/>
        <p:txBody>
          <a:bodyPr>
            <a:normAutofit fontScale="92500"/>
          </a:bodyPr>
          <a:lstStyle/>
          <a:p>
            <a:r>
              <a:rPr lang="en-US" dirty="0"/>
              <a:t> </a:t>
            </a:r>
            <a:r>
              <a:rPr lang="en-US" dirty="0" smtClean="0"/>
              <a:t>What </a:t>
            </a:r>
            <a:r>
              <a:rPr lang="en-US" dirty="0"/>
              <a:t>is concerning is that </a:t>
            </a:r>
            <a:r>
              <a:rPr lang="en-US" b="1" dirty="0"/>
              <a:t>Freddy</a:t>
            </a:r>
            <a:r>
              <a:rPr lang="en-US" dirty="0"/>
              <a:t> is a harbinger of things to come.</a:t>
            </a:r>
          </a:p>
          <a:p>
            <a:r>
              <a:rPr lang="en-US" dirty="0"/>
              <a:t>Francois </a:t>
            </a:r>
            <a:r>
              <a:rPr lang="en-US" dirty="0" err="1" smtClean="0"/>
              <a:t>Engelbrecht</a:t>
            </a:r>
            <a:r>
              <a:rPr lang="en-US" dirty="0" smtClean="0"/>
              <a:t>, </a:t>
            </a:r>
            <a:r>
              <a:rPr lang="en-US" dirty="0"/>
              <a:t>a professor of climatology and the director of the Global Change Institute at Wits University said along with </a:t>
            </a:r>
            <a:r>
              <a:rPr lang="en-US" b="1" dirty="0"/>
              <a:t>climate change </a:t>
            </a:r>
            <a:r>
              <a:rPr lang="en-US" dirty="0"/>
              <a:t>making cyclones more intense </a:t>
            </a:r>
            <a:r>
              <a:rPr lang="en-US" dirty="0" smtClean="0"/>
              <a:t>in </a:t>
            </a:r>
            <a:r>
              <a:rPr lang="en-US" dirty="0"/>
              <a:t>a warmer world, it’s logical that tropical cyclones will last longer too. Earlier research by </a:t>
            </a:r>
            <a:r>
              <a:rPr lang="en-US" dirty="0" err="1"/>
              <a:t>Engelbrecht</a:t>
            </a:r>
            <a:r>
              <a:rPr lang="en-US" dirty="0"/>
              <a:t> and his team said there was an increased risk for an intense tropical cyclone to make landfall in South </a:t>
            </a:r>
            <a:r>
              <a:rPr lang="en-US" dirty="0" smtClean="0"/>
              <a:t>Africa</a:t>
            </a:r>
            <a:r>
              <a:rPr lang="en-US" dirty="0"/>
              <a:t> </a:t>
            </a:r>
            <a:r>
              <a:rPr lang="en-US" dirty="0" smtClean="0"/>
              <a:t>– Daily Maverick 15 March 2023</a:t>
            </a:r>
          </a:p>
          <a:p>
            <a:r>
              <a:rPr lang="en-US" dirty="0"/>
              <a:t>The climate change crisis is inextricably bound to the </a:t>
            </a:r>
            <a:r>
              <a:rPr lang="en-US" b="1" dirty="0"/>
              <a:t>lack of clean energy provision, inadequate infrastructure, social upheaval</a:t>
            </a:r>
            <a:r>
              <a:rPr lang="en-US" dirty="0"/>
              <a:t> and the country’s </a:t>
            </a:r>
            <a:r>
              <a:rPr lang="en-US" b="1" dirty="0"/>
              <a:t>water security</a:t>
            </a:r>
            <a:r>
              <a:rPr lang="en-US" dirty="0"/>
              <a:t>, to name a few – Daily Maverick 13 March 2023</a:t>
            </a:r>
          </a:p>
          <a:p>
            <a:endParaRPr lang="en-US" dirty="0"/>
          </a:p>
          <a:p>
            <a:endParaRPr lang="en-ZA" dirty="0"/>
          </a:p>
        </p:txBody>
      </p:sp>
    </p:spTree>
    <p:extLst>
      <p:ext uri="{BB962C8B-B14F-4D97-AF65-F5344CB8AC3E}">
        <p14:creationId xmlns:p14="http://schemas.microsoft.com/office/powerpoint/2010/main" val="2459431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r>
              <a:rPr lang="en-US" dirty="0"/>
              <a:t>Cholera remains a global threat to public health and an indicator of inequity and lack of social development</a:t>
            </a:r>
            <a:r>
              <a:rPr lang="en-US" dirty="0" smtClean="0"/>
              <a:t>.</a:t>
            </a:r>
            <a:endParaRPr lang="en-US" dirty="0"/>
          </a:p>
          <a:p>
            <a:r>
              <a:rPr lang="en-US" dirty="0"/>
              <a:t>In October 2017, GTFCC partners launched a strategy for cholera control </a:t>
            </a:r>
            <a:r>
              <a:rPr lang="en-US" b="1" dirty="0"/>
              <a:t>Ending Cholera: A global roadmap to 2030</a:t>
            </a:r>
            <a:r>
              <a:rPr lang="en-US" dirty="0"/>
              <a:t>. The country led strategy aims to reduce cholera deaths by 90% and to eliminate cholera in as many as 20 countries by 2030.</a:t>
            </a:r>
          </a:p>
          <a:p>
            <a:endParaRPr lang="en-US" dirty="0"/>
          </a:p>
          <a:p>
            <a:endParaRPr lang="en-ZA" dirty="0"/>
          </a:p>
        </p:txBody>
      </p:sp>
    </p:spTree>
    <p:extLst>
      <p:ext uri="{BB962C8B-B14F-4D97-AF65-F5344CB8AC3E}">
        <p14:creationId xmlns:p14="http://schemas.microsoft.com/office/powerpoint/2010/main" val="145946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Symptoms of Cholera</a:t>
            </a:r>
            <a:endParaRPr lang="en-ZA" dirty="0"/>
          </a:p>
        </p:txBody>
      </p:sp>
      <p:sp>
        <p:nvSpPr>
          <p:cNvPr id="3" name="Content Placeholder 2"/>
          <p:cNvSpPr>
            <a:spLocks noGrp="1"/>
          </p:cNvSpPr>
          <p:nvPr>
            <p:ph idx="1"/>
          </p:nvPr>
        </p:nvSpPr>
        <p:spPr/>
        <p:txBody>
          <a:bodyPr/>
          <a:lstStyle/>
          <a:p>
            <a:r>
              <a:rPr lang="en-US" dirty="0"/>
              <a:t>Most people infected with V. </a:t>
            </a:r>
            <a:r>
              <a:rPr lang="en-US" dirty="0" err="1"/>
              <a:t>cholerae</a:t>
            </a:r>
            <a:r>
              <a:rPr lang="en-US" dirty="0"/>
              <a:t> do not develop any symptoms, although the bacteria are present in their </a:t>
            </a:r>
            <a:r>
              <a:rPr lang="en-US" dirty="0" err="1"/>
              <a:t>faeces</a:t>
            </a:r>
            <a:r>
              <a:rPr lang="en-US" dirty="0"/>
              <a:t> for 1-10 days after infection and are shed back into the environment, potentially infecting other people.</a:t>
            </a:r>
          </a:p>
          <a:p>
            <a:endParaRPr lang="en-US" dirty="0"/>
          </a:p>
          <a:p>
            <a:r>
              <a:rPr lang="en-US" dirty="0"/>
              <a:t>Among people who develop symptoms, the majority have mild or moderate symptoms, while a minority develop acute watery </a:t>
            </a:r>
            <a:r>
              <a:rPr lang="en-US" dirty="0" err="1"/>
              <a:t>diarrhoea</a:t>
            </a:r>
            <a:r>
              <a:rPr lang="en-US" dirty="0"/>
              <a:t> with severe dehydration. This can lead to death if left untreated.</a:t>
            </a:r>
            <a:endParaRPr lang="en-ZA" dirty="0"/>
          </a:p>
        </p:txBody>
      </p:sp>
    </p:spTree>
    <p:extLst>
      <p:ext uri="{BB962C8B-B14F-4D97-AF65-F5344CB8AC3E}">
        <p14:creationId xmlns:p14="http://schemas.microsoft.com/office/powerpoint/2010/main" val="366844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Diagnosis of Cholera</a:t>
            </a:r>
            <a:endParaRPr lang="en-ZA" dirty="0"/>
          </a:p>
        </p:txBody>
      </p:sp>
      <p:sp>
        <p:nvSpPr>
          <p:cNvPr id="3" name="Content Placeholder 2"/>
          <p:cNvSpPr>
            <a:spLocks noGrp="1"/>
          </p:cNvSpPr>
          <p:nvPr>
            <p:ph idx="1"/>
          </p:nvPr>
        </p:nvSpPr>
        <p:spPr/>
        <p:txBody>
          <a:bodyPr/>
          <a:lstStyle/>
          <a:p>
            <a:r>
              <a:rPr lang="en-US" dirty="0"/>
              <a:t>It takes between 12 hours and 5 days for a person to show symptoms after ingesting contaminated food or water </a:t>
            </a:r>
          </a:p>
          <a:p>
            <a:r>
              <a:rPr lang="en-US" dirty="0" smtClean="0"/>
              <a:t>It </a:t>
            </a:r>
            <a:r>
              <a:rPr lang="en-US" dirty="0"/>
              <a:t>is almost impossible to distinguish a single patient with cholera from a patient infected by another pathogen that causes acute watery diarrhea without </a:t>
            </a:r>
            <a:r>
              <a:rPr lang="en-US" b="1" dirty="0"/>
              <a:t>testing a stool </a:t>
            </a:r>
            <a:r>
              <a:rPr lang="en-US" b="1" dirty="0" smtClean="0"/>
              <a:t>sample</a:t>
            </a:r>
            <a:endParaRPr lang="en-US" b="1" dirty="0"/>
          </a:p>
          <a:p>
            <a:r>
              <a:rPr lang="en-US" dirty="0"/>
              <a:t>While management of patients with acute watery diarrhea is similar regardless of the illness, it is important to identify cholera because of the </a:t>
            </a:r>
            <a:r>
              <a:rPr lang="en-US" b="1" dirty="0"/>
              <a:t>potential for a widespread outbreak</a:t>
            </a:r>
            <a:r>
              <a:rPr lang="en-US" b="1" dirty="0" smtClean="0"/>
              <a:t>.</a:t>
            </a:r>
          </a:p>
          <a:p>
            <a:r>
              <a:rPr lang="en-US" dirty="0" smtClean="0"/>
              <a:t>Stool culture on selective media and PCR (</a:t>
            </a:r>
            <a:r>
              <a:rPr lang="en-US" dirty="0" err="1" smtClean="0"/>
              <a:t>Biofire</a:t>
            </a:r>
            <a:r>
              <a:rPr lang="en-US" dirty="0" smtClean="0"/>
              <a:t> gastro panel)</a:t>
            </a:r>
            <a:endParaRPr lang="en-ZA" dirty="0"/>
          </a:p>
        </p:txBody>
      </p:sp>
    </p:spTree>
    <p:extLst>
      <p:ext uri="{BB962C8B-B14F-4D97-AF65-F5344CB8AC3E}">
        <p14:creationId xmlns:p14="http://schemas.microsoft.com/office/powerpoint/2010/main" val="115818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ZA" dirty="0"/>
          </a:p>
        </p:txBody>
      </p:sp>
      <p:pic>
        <p:nvPicPr>
          <p:cNvPr id="4" name="Content Placeholder 3"/>
          <p:cNvPicPr>
            <a:picLocks noGrp="1" noChangeAspect="1"/>
          </p:cNvPicPr>
          <p:nvPr>
            <p:ph idx="1"/>
          </p:nvPr>
        </p:nvPicPr>
        <p:blipFill>
          <a:blip r:embed="rId2"/>
          <a:stretch>
            <a:fillRect/>
          </a:stretch>
        </p:blipFill>
        <p:spPr>
          <a:xfrm>
            <a:off x="1341118" y="2933303"/>
            <a:ext cx="4082803" cy="2065418"/>
          </a:xfrm>
          <a:prstGeom prst="rect">
            <a:avLst/>
          </a:prstGeom>
        </p:spPr>
      </p:pic>
      <p:pic>
        <p:nvPicPr>
          <p:cNvPr id="5" name="Picture 4"/>
          <p:cNvPicPr>
            <a:picLocks noChangeAspect="1"/>
          </p:cNvPicPr>
          <p:nvPr/>
        </p:nvPicPr>
        <p:blipFill>
          <a:blip r:embed="rId3"/>
          <a:stretch>
            <a:fillRect/>
          </a:stretch>
        </p:blipFill>
        <p:spPr>
          <a:xfrm>
            <a:off x="8456023" y="1365070"/>
            <a:ext cx="2802799" cy="3136466"/>
          </a:xfrm>
          <a:prstGeom prst="rect">
            <a:avLst/>
          </a:prstGeom>
        </p:spPr>
      </p:pic>
      <p:sp>
        <p:nvSpPr>
          <p:cNvPr id="6" name="TextBox 5"/>
          <p:cNvSpPr txBox="1"/>
          <p:nvPr/>
        </p:nvSpPr>
        <p:spPr>
          <a:xfrm>
            <a:off x="8752522" y="4615543"/>
            <a:ext cx="2194152" cy="1477328"/>
          </a:xfrm>
          <a:prstGeom prst="rect">
            <a:avLst/>
          </a:prstGeom>
          <a:noFill/>
        </p:spPr>
        <p:txBody>
          <a:bodyPr wrap="square" rtlCol="0">
            <a:spAutoFit/>
          </a:bodyPr>
          <a:lstStyle/>
          <a:p>
            <a:r>
              <a:rPr lang="en-US" i="1"/>
              <a:t>Vibrio cholerae</a:t>
            </a:r>
            <a:r>
              <a:rPr lang="en-US"/>
              <a:t> growing on thiosulphate citrate bile salt sucrose (TCBS) agar plates</a:t>
            </a:r>
            <a:endParaRPr lang="en-ZA" dirty="0"/>
          </a:p>
        </p:txBody>
      </p:sp>
    </p:spTree>
    <p:extLst>
      <p:ext uri="{BB962C8B-B14F-4D97-AF65-F5344CB8AC3E}">
        <p14:creationId xmlns:p14="http://schemas.microsoft.com/office/powerpoint/2010/main" val="173571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 of Cholera</a:t>
            </a:r>
            <a:endParaRPr lang="en-ZA" dirty="0"/>
          </a:p>
        </p:txBody>
      </p:sp>
      <p:sp>
        <p:nvSpPr>
          <p:cNvPr id="3" name="Content Placeholder 2"/>
          <p:cNvSpPr>
            <a:spLocks noGrp="1"/>
          </p:cNvSpPr>
          <p:nvPr>
            <p:ph idx="1"/>
          </p:nvPr>
        </p:nvSpPr>
        <p:spPr/>
        <p:txBody>
          <a:bodyPr>
            <a:normAutofit fontScale="92500" lnSpcReduction="10000"/>
          </a:bodyPr>
          <a:lstStyle/>
          <a:p>
            <a:r>
              <a:rPr lang="en-US" dirty="0"/>
              <a:t>Cholera is an easily treatable </a:t>
            </a:r>
            <a:r>
              <a:rPr lang="en-US" dirty="0" smtClean="0"/>
              <a:t>disease</a:t>
            </a:r>
            <a:r>
              <a:rPr lang="en-US" dirty="0"/>
              <a:t> - </a:t>
            </a:r>
            <a:r>
              <a:rPr lang="en-US" dirty="0" smtClean="0"/>
              <a:t>with </a:t>
            </a:r>
            <a:r>
              <a:rPr lang="en-US" dirty="0"/>
              <a:t>early and proper treatment, the case fatality rate should remain below 1%.</a:t>
            </a:r>
            <a:endParaRPr lang="en-US" dirty="0" smtClean="0"/>
          </a:p>
          <a:p>
            <a:r>
              <a:rPr lang="en-US" dirty="0" smtClean="0"/>
              <a:t>The </a:t>
            </a:r>
            <a:r>
              <a:rPr lang="en-US" dirty="0"/>
              <a:t>majority of people can be treated successfully through prompt administration of </a:t>
            </a:r>
            <a:r>
              <a:rPr lang="en-US" b="1" dirty="0"/>
              <a:t>oral rehydration solution (ORS). </a:t>
            </a:r>
            <a:endParaRPr lang="en-US" b="1" dirty="0" smtClean="0"/>
          </a:p>
          <a:p>
            <a:r>
              <a:rPr lang="en-US" dirty="0" smtClean="0"/>
              <a:t>Adult </a:t>
            </a:r>
            <a:r>
              <a:rPr lang="en-US" dirty="0"/>
              <a:t>patients may require up to 6 L of ORS to treat moderate dehydration on the first day</a:t>
            </a:r>
            <a:r>
              <a:rPr lang="en-US" dirty="0" smtClean="0"/>
              <a:t>.</a:t>
            </a:r>
            <a:endParaRPr lang="en-US" dirty="0"/>
          </a:p>
          <a:p>
            <a:r>
              <a:rPr lang="en-US" b="1" dirty="0"/>
              <a:t>Severely dehydrated patients </a:t>
            </a:r>
            <a:r>
              <a:rPr lang="en-US" dirty="0"/>
              <a:t>are at risk of shock and require the rapid administration of intravenous fluids. </a:t>
            </a:r>
            <a:endParaRPr lang="en-US" dirty="0" smtClean="0"/>
          </a:p>
          <a:p>
            <a:r>
              <a:rPr lang="en-US" dirty="0" smtClean="0"/>
              <a:t>These </a:t>
            </a:r>
            <a:r>
              <a:rPr lang="en-US" dirty="0"/>
              <a:t>patients are also given </a:t>
            </a:r>
            <a:r>
              <a:rPr lang="en-US" b="1" dirty="0"/>
              <a:t>appropriate antibiotics </a:t>
            </a:r>
            <a:r>
              <a:rPr lang="en-US" dirty="0"/>
              <a:t>to diminish the duration of </a:t>
            </a:r>
            <a:r>
              <a:rPr lang="en-US" dirty="0" err="1"/>
              <a:t>diarrhoea</a:t>
            </a:r>
            <a:r>
              <a:rPr lang="en-US" dirty="0"/>
              <a:t>, reduce the volume of rehydration fluids needed, and shorten the amount and duration of V. </a:t>
            </a:r>
            <a:r>
              <a:rPr lang="en-US" dirty="0" err="1"/>
              <a:t>cholerae</a:t>
            </a:r>
            <a:r>
              <a:rPr lang="en-US" dirty="0"/>
              <a:t> excretion in their stool.</a:t>
            </a:r>
            <a:endParaRPr lang="en-ZA" dirty="0"/>
          </a:p>
        </p:txBody>
      </p:sp>
    </p:spTree>
    <p:extLst>
      <p:ext uri="{BB962C8B-B14F-4D97-AF65-F5344CB8AC3E}">
        <p14:creationId xmlns:p14="http://schemas.microsoft.com/office/powerpoint/2010/main" val="335531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Antibiotics for Cholera</a:t>
            </a:r>
            <a:endParaRPr lang="en-ZA" dirty="0"/>
          </a:p>
        </p:txBody>
      </p:sp>
      <p:sp>
        <p:nvSpPr>
          <p:cNvPr id="3" name="Content Placeholder 2"/>
          <p:cNvSpPr>
            <a:spLocks noGrp="1"/>
          </p:cNvSpPr>
          <p:nvPr>
            <p:ph idx="1"/>
          </p:nvPr>
        </p:nvSpPr>
        <p:spPr/>
        <p:txBody>
          <a:bodyPr>
            <a:normAutofit fontScale="92500" lnSpcReduction="20000"/>
          </a:bodyPr>
          <a:lstStyle/>
          <a:p>
            <a:r>
              <a:rPr lang="en-US" b="1" dirty="0"/>
              <a:t>S</a:t>
            </a:r>
            <a:r>
              <a:rPr lang="en-US" b="1" dirty="0" smtClean="0"/>
              <a:t>everely </a:t>
            </a:r>
            <a:r>
              <a:rPr lang="en-US" b="1" dirty="0"/>
              <a:t>ill </a:t>
            </a:r>
            <a:r>
              <a:rPr lang="en-US" dirty="0"/>
              <a:t>patients. It is also recommended for patients who have severe or some dehydration and </a:t>
            </a:r>
            <a:r>
              <a:rPr lang="en-US" b="1" dirty="0"/>
              <a:t>continue to pass a large volume of stool during rehydration treatment</a:t>
            </a:r>
            <a:r>
              <a:rPr lang="en-US" dirty="0"/>
              <a:t>. Antibiotic treatment is also recommended for </a:t>
            </a:r>
            <a:r>
              <a:rPr lang="en-US" b="1" dirty="0"/>
              <a:t>all pregnant women and patients with comorbidities</a:t>
            </a:r>
            <a:r>
              <a:rPr lang="en-US" dirty="0"/>
              <a:t> (e.g., severe acute malnutrition, HIV infection</a:t>
            </a:r>
            <a:r>
              <a:rPr lang="en-US" dirty="0" smtClean="0"/>
              <a:t>).</a:t>
            </a:r>
          </a:p>
          <a:p>
            <a:r>
              <a:rPr lang="en-US" dirty="0"/>
              <a:t>Findings indicate that antibiotics </a:t>
            </a:r>
            <a:r>
              <a:rPr lang="en-US" b="1" dirty="0"/>
              <a:t>reduced volume of stool output </a:t>
            </a:r>
            <a:r>
              <a:rPr lang="en-US" dirty="0"/>
              <a:t>by 8–92%, </a:t>
            </a:r>
            <a:r>
              <a:rPr lang="en-US" b="1" dirty="0"/>
              <a:t>duration of diarrhea </a:t>
            </a:r>
            <a:r>
              <a:rPr lang="en-US" dirty="0"/>
              <a:t>by 50–56%, and </a:t>
            </a:r>
            <a:r>
              <a:rPr lang="en-US" b="1" dirty="0"/>
              <a:t>duration of positive bacterial culture</a:t>
            </a:r>
            <a:r>
              <a:rPr lang="en-US" dirty="0"/>
              <a:t> by 26–83</a:t>
            </a:r>
            <a:r>
              <a:rPr lang="en-US" dirty="0" smtClean="0"/>
              <a:t>%.</a:t>
            </a:r>
          </a:p>
          <a:p>
            <a:r>
              <a:rPr lang="en-US" dirty="0"/>
              <a:t>Antibiotics are given as soon as the patient can tolerate oral medication. The choice of antibiotic should be informed by local antibiotic susceptibility patterns. In most countries, </a:t>
            </a:r>
            <a:r>
              <a:rPr lang="en-US" b="1" dirty="0"/>
              <a:t>doxycycline</a:t>
            </a:r>
            <a:r>
              <a:rPr lang="en-US" dirty="0"/>
              <a:t> is recommended as first-line treatment for adults (including pregnant women) and children. If resistance to doxycycline is documented, </a:t>
            </a:r>
            <a:r>
              <a:rPr lang="en-US" b="1" dirty="0"/>
              <a:t>azithromycin and ciprofloxacin </a:t>
            </a:r>
            <a:r>
              <a:rPr lang="en-US" dirty="0"/>
              <a:t>are alternative options.</a:t>
            </a:r>
            <a:endParaRPr lang="en-ZA" dirty="0"/>
          </a:p>
        </p:txBody>
      </p:sp>
    </p:spTree>
    <p:extLst>
      <p:ext uri="{BB962C8B-B14F-4D97-AF65-F5344CB8AC3E}">
        <p14:creationId xmlns:p14="http://schemas.microsoft.com/office/powerpoint/2010/main" val="288117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Treatment of Cholera</a:t>
            </a:r>
            <a:endParaRPr lang="en-ZA" dirty="0"/>
          </a:p>
        </p:txBody>
      </p:sp>
      <p:sp>
        <p:nvSpPr>
          <p:cNvPr id="3" name="Content Placeholder 2"/>
          <p:cNvSpPr>
            <a:spLocks noGrp="1"/>
          </p:cNvSpPr>
          <p:nvPr>
            <p:ph idx="1"/>
          </p:nvPr>
        </p:nvSpPr>
        <p:spPr/>
        <p:txBody>
          <a:bodyPr>
            <a:normAutofit lnSpcReduction="10000"/>
          </a:bodyPr>
          <a:lstStyle/>
          <a:p>
            <a:endParaRPr lang="en-US" dirty="0" smtClean="0"/>
          </a:p>
          <a:p>
            <a:r>
              <a:rPr lang="en-US" b="1" dirty="0" smtClean="0"/>
              <a:t>Mass </a:t>
            </a:r>
            <a:r>
              <a:rPr lang="en-US" b="1" dirty="0"/>
              <a:t>administration of antibiotics is not recommended</a:t>
            </a:r>
            <a:r>
              <a:rPr lang="en-US" dirty="0"/>
              <a:t>, as it has no proven effect on the spread of cholera may contribute to antimicrobial resistance</a:t>
            </a:r>
            <a:r>
              <a:rPr lang="en-US" dirty="0" smtClean="0"/>
              <a:t>.</a:t>
            </a:r>
          </a:p>
          <a:p>
            <a:r>
              <a:rPr lang="en-US" b="1" dirty="0" smtClean="0"/>
              <a:t>Zinc </a:t>
            </a:r>
            <a:r>
              <a:rPr lang="en-US" dirty="0" smtClean="0"/>
              <a:t>for children </a:t>
            </a:r>
            <a:r>
              <a:rPr lang="en-US" dirty="0"/>
              <a:t>under 5 - reduces the duration of </a:t>
            </a:r>
            <a:r>
              <a:rPr lang="en-US" dirty="0" err="1"/>
              <a:t>diarrhoea</a:t>
            </a:r>
            <a:r>
              <a:rPr lang="en-US" dirty="0"/>
              <a:t> and may prevent future episodes of other causes of acute watery </a:t>
            </a:r>
            <a:r>
              <a:rPr lang="en-US" dirty="0" err="1" smtClean="0"/>
              <a:t>diarrhoea</a:t>
            </a:r>
            <a:endParaRPr lang="en-US" dirty="0" smtClean="0"/>
          </a:p>
          <a:p>
            <a:r>
              <a:rPr lang="en-US" b="1" dirty="0" smtClean="0"/>
              <a:t>Breastfeeding</a:t>
            </a:r>
            <a:r>
              <a:rPr lang="en-US" dirty="0" smtClean="0"/>
              <a:t> encouraged</a:t>
            </a:r>
          </a:p>
          <a:p>
            <a:r>
              <a:rPr lang="en-US" b="1" dirty="0" err="1"/>
              <a:t>Antimotility</a:t>
            </a:r>
            <a:r>
              <a:rPr lang="en-US" b="1" dirty="0"/>
              <a:t> agents and </a:t>
            </a:r>
            <a:r>
              <a:rPr lang="en-US" b="1" dirty="0" err="1"/>
              <a:t>antiemetics</a:t>
            </a:r>
            <a:r>
              <a:rPr lang="en-US" b="1" dirty="0"/>
              <a:t> have no </a:t>
            </a:r>
            <a:r>
              <a:rPr lang="en-US" b="1" dirty="0" smtClean="0"/>
              <a:t>established benefit</a:t>
            </a:r>
            <a:r>
              <a:rPr lang="en-US" dirty="0" smtClean="0"/>
              <a:t> </a:t>
            </a:r>
            <a:r>
              <a:rPr lang="en-US" dirty="0"/>
              <a:t>for treatment of cholera, and might </a:t>
            </a:r>
            <a:r>
              <a:rPr lang="en-US" dirty="0" smtClean="0"/>
              <a:t>prolong infection </a:t>
            </a:r>
            <a:r>
              <a:rPr lang="en-US" dirty="0"/>
              <a:t>or have sedating </a:t>
            </a:r>
            <a:r>
              <a:rPr lang="en-US" dirty="0" smtClean="0"/>
              <a:t>effects </a:t>
            </a:r>
            <a:r>
              <a:rPr lang="en-US" dirty="0"/>
              <a:t>that interfere </a:t>
            </a:r>
            <a:r>
              <a:rPr lang="en-US" dirty="0" smtClean="0"/>
              <a:t>with effective </a:t>
            </a:r>
            <a:r>
              <a:rPr lang="en-US" dirty="0"/>
              <a:t>oral rehydration</a:t>
            </a:r>
            <a:endParaRPr lang="en-ZA" dirty="0"/>
          </a:p>
        </p:txBody>
      </p:sp>
    </p:spTree>
    <p:extLst>
      <p:ext uri="{BB962C8B-B14F-4D97-AF65-F5344CB8AC3E}">
        <p14:creationId xmlns:p14="http://schemas.microsoft.com/office/powerpoint/2010/main" val="1491352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2096</Words>
  <Application>Microsoft Office PowerPoint</Application>
  <PresentationFormat>Widescreen</PresentationFormat>
  <Paragraphs>121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nyt-cheltenham</vt:lpstr>
      <vt:lpstr>Office Theme</vt:lpstr>
      <vt:lpstr>Is Cholera a threat in South Africa?</vt:lpstr>
      <vt:lpstr>Cholera – calamitous past, ominous future *</vt:lpstr>
      <vt:lpstr>What is Cholera?</vt:lpstr>
      <vt:lpstr>Symptoms of Cholera</vt:lpstr>
      <vt:lpstr>Diagnosis of Cholera</vt:lpstr>
      <vt:lpstr>PowerPoint Presentation</vt:lpstr>
      <vt:lpstr>Treatment of Cholera</vt:lpstr>
      <vt:lpstr>Antibiotics for Cholera</vt:lpstr>
      <vt:lpstr>Treatment of Cholera</vt:lpstr>
      <vt:lpstr>Oral cholera vaccines</vt:lpstr>
      <vt:lpstr>History of Cholera</vt:lpstr>
      <vt:lpstr>Cholera Pandemics</vt:lpstr>
      <vt:lpstr>Endemic vs Epidemic Cholera</vt:lpstr>
      <vt:lpstr>Cholera serogroups</vt:lpstr>
      <vt:lpstr>PowerPoint Presentation</vt:lpstr>
      <vt:lpstr>Infection Control for Cholera in Health Care Settings</vt:lpstr>
      <vt:lpstr>Several chlorine solutions can be used for surface disinfection:</vt:lpstr>
      <vt:lpstr>By definition, the detection of locally-acquired indigenous cholera cases is a confirmed cholera outbreak</vt:lpstr>
      <vt:lpstr>Cholera South Africa 2023</vt:lpstr>
      <vt:lpstr>Cholera outbreak in South Africa 2023</vt:lpstr>
      <vt:lpstr>PowerPoint Presentation</vt:lpstr>
      <vt:lpstr>WHO: Cholera in SA</vt:lpstr>
      <vt:lpstr>Cholera in Africa</vt:lpstr>
      <vt:lpstr>Epi Curve of Cholera Cases and deaths in WHO Afro Region, 1 January 2022 – 12 March 2023 </vt:lpstr>
      <vt:lpstr>PowerPoint Presentation</vt:lpstr>
      <vt:lpstr>PowerPoint Presentation</vt:lpstr>
      <vt:lpstr>New York Times 22 Jan 2023</vt:lpstr>
      <vt:lpstr>Cholera in Malawi</vt:lpstr>
      <vt:lpstr>Contributing factors in Malawi</vt:lpstr>
      <vt:lpstr>PowerPoint Presentation</vt:lpstr>
      <vt:lpstr>Risk factors South Africa: immediate</vt:lpstr>
      <vt:lpstr>Risk factors South Africa: Future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Cholera</dc:title>
  <dc:creator>Dr. Maria Botha</dc:creator>
  <cp:lastModifiedBy>Dr. Maria Botha</cp:lastModifiedBy>
  <cp:revision>44</cp:revision>
  <dcterms:created xsi:type="dcterms:W3CDTF">2023-03-01T09:57:30Z</dcterms:created>
  <dcterms:modified xsi:type="dcterms:W3CDTF">2023-03-28T11:49:21Z</dcterms:modified>
</cp:coreProperties>
</file>