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1" r:id="rId2"/>
    <p:sldId id="272" r:id="rId3"/>
    <p:sldId id="280" r:id="rId4"/>
    <p:sldId id="291" r:id="rId5"/>
    <p:sldId id="293" r:id="rId6"/>
    <p:sldId id="297" r:id="rId7"/>
    <p:sldId id="298" r:id="rId8"/>
    <p:sldId id="295" r:id="rId9"/>
    <p:sldId id="296" r:id="rId10"/>
    <p:sldId id="294" r:id="rId11"/>
    <p:sldId id="299" r:id="rId12"/>
    <p:sldId id="300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254"/>
    <a:srgbClr val="D9272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40"/>
    <p:restoredTop sz="94641"/>
  </p:normalViewPr>
  <p:slideViewPr>
    <p:cSldViewPr snapToGrid="0" snapToObjects="1">
      <p:cViewPr varScale="1">
        <p:scale>
          <a:sx n="78" d="100"/>
          <a:sy n="78" d="100"/>
        </p:scale>
        <p:origin x="12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430EC-CCF5-E649-BFD9-F3EF08CF856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A3142-FD87-874B-AFC7-5034E500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A3142-FD87-874B-AFC7-5034E5000A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6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>
          <a:xfrm>
            <a:off x="3439115" y="3112404"/>
            <a:ext cx="7606513" cy="629621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439115" y="3856586"/>
            <a:ext cx="7550150" cy="436225"/>
          </a:xfrm>
        </p:spPr>
        <p:txBody>
          <a:bodyPr/>
          <a:lstStyle>
            <a:lvl1pPr marL="0" indent="0">
              <a:buNone/>
              <a:defRPr b="0" i="0" baseline="0">
                <a:solidFill>
                  <a:srgbClr val="0A3254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lvl="0"/>
            <a:r>
              <a:rPr lang="en-US" dirty="0" smtClean="0"/>
              <a:t>Presentation Sub-Title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0824" y="291312"/>
            <a:ext cx="2864609" cy="1982549"/>
          </a:xfrm>
          <a:prstGeom prst="roundRect">
            <a:avLst>
              <a:gd name="adj" fmla="val 85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50823" y="2435939"/>
            <a:ext cx="2864609" cy="1982549"/>
          </a:xfrm>
          <a:prstGeom prst="roundRect">
            <a:avLst>
              <a:gd name="adj" fmla="val 85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50822" y="4580566"/>
            <a:ext cx="2864609" cy="1982549"/>
          </a:xfrm>
          <a:prstGeom prst="roundRect">
            <a:avLst>
              <a:gd name="adj" fmla="val 8504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9" y="5963830"/>
            <a:ext cx="1911618" cy="622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9940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687811" y="3465403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8399" y="4070294"/>
            <a:ext cx="10980316" cy="1246173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mtClean="0"/>
              <a:t>THREE COLUMN SLIDE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17293" y="1400586"/>
            <a:ext cx="3163987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817717" y="1926762"/>
            <a:ext cx="3163563" cy="3632846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360256" y="1400586"/>
            <a:ext cx="3163987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360680" y="1926762"/>
            <a:ext cx="3163563" cy="3632846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903219" y="1400586"/>
            <a:ext cx="3163987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903643" y="1926762"/>
            <a:ext cx="3163563" cy="3632846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TWO COLUMN SLIDE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87226" y="1772820"/>
            <a:ext cx="4701475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987650" y="2298996"/>
            <a:ext cx="4701051" cy="2418661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148596" y="1772820"/>
            <a:ext cx="4701475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020" y="2298996"/>
            <a:ext cx="4701051" cy="2418661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mtClean="0"/>
              <a:t>ONE </a:t>
            </a:r>
            <a:r>
              <a:rPr lang="en-US" dirty="0" smtClean="0"/>
              <a:t>COLUMN SLIDE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003410" y="1950845"/>
            <a:ext cx="4701475" cy="371950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z="21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21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03834" y="2477021"/>
            <a:ext cx="4701051" cy="2418661"/>
          </a:xfrm>
        </p:spPr>
        <p:txBody>
          <a:bodyPr>
            <a:noAutofit/>
          </a:bodyPr>
          <a:lstStyle>
            <a:lvl1pPr marL="0" indent="0" algn="l">
              <a:buNone/>
              <a:defRPr sz="16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12055" y="1860817"/>
            <a:ext cx="4992518" cy="3131969"/>
          </a:xfrm>
          <a:prstGeom prst="roundRect">
            <a:avLst>
              <a:gd name="adj" fmla="val 434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9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37565" y="169933"/>
            <a:ext cx="12032857" cy="679731"/>
          </a:xfrm>
          <a:prstGeom prst="roundRect">
            <a:avLst/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307485" y="299380"/>
            <a:ext cx="11393598" cy="420835"/>
          </a:xfrm>
        </p:spPr>
        <p:txBody>
          <a:bodyPr>
            <a:normAutofit/>
          </a:bodyPr>
          <a:lstStyle>
            <a:lvl1pPr>
              <a:defRPr sz="2200" b="0" i="0" baseline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GENERIC SLIDE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 userDrawn="1"/>
        </p:nvSpPr>
        <p:spPr>
          <a:xfrm rot="10800000" flipH="1">
            <a:off x="0" y="0"/>
            <a:ext cx="6263235" cy="5445940"/>
          </a:xfrm>
          <a:prstGeom prst="round1Rect">
            <a:avLst>
              <a:gd name="adj" fmla="val 3421"/>
            </a:avLst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420775" y="374247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1363" y="979138"/>
            <a:ext cx="5518191" cy="3568700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16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16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41355" y="727933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361826" y="727933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63131" y="2848206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361825" y="2848206"/>
            <a:ext cx="240264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5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6384616" y="301417"/>
            <a:ext cx="5429756" cy="5419652"/>
          </a:xfrm>
          <a:prstGeom prst="roundRect">
            <a:avLst>
              <a:gd name="adj" fmla="val 308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10392" y="309509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smtClean="0"/>
              <a:t>SECTION TITLE</a:t>
            </a:r>
            <a:endParaRPr lang="en-US" dirty="0"/>
          </a:p>
        </p:txBody>
      </p:sp>
      <p:sp>
        <p:nvSpPr>
          <p:cNvPr id="11" name="Title 9"/>
          <p:cNvSpPr txBox="1">
            <a:spLocks/>
          </p:cNvSpPr>
          <p:nvPr userDrawn="1"/>
        </p:nvSpPr>
        <p:spPr>
          <a:xfrm>
            <a:off x="356048" y="2809997"/>
            <a:ext cx="2743201" cy="420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0" i="0" kern="120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endParaRPr lang="en-US" sz="1800" b="0" i="0" dirty="0"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3238" y="647700"/>
            <a:ext cx="4670425" cy="38592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Lorem ipsum dolor sit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consectetur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adipiscing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Quisque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fermentum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dignissim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posuere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risus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mi.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Sed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lectus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leo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, pharetra sit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amet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erat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scelerisque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dapibus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augue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Aliquam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porta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purus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ipsum,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mattis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elit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rutrum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vel.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Donec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consequat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ipsum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neque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, et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condimentum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nibh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non.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Etiam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lacinia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convallis dui id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bibendum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Fusce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finibus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ante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quam pharetra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sodales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. Nam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vel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volutpat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urna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, ac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vulputate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quam.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Praesent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a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nulla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semper,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feugiat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tortor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malesuada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,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congue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 </a:t>
            </a:r>
            <a:r>
              <a:rPr lang="en-US" sz="2000" dirty="0" err="1" smtClean="0">
                <a:latin typeface="Gotham Narrow Book" charset="0"/>
                <a:ea typeface="Gotham Narrow Book" charset="0"/>
                <a:cs typeface="Gotham Narrow Book" charset="0"/>
              </a:rPr>
              <a:t>sapien</a:t>
            </a:r>
            <a:r>
              <a:rPr lang="en-US" sz="2000" dirty="0" smtClean="0">
                <a:latin typeface="Gotham Narrow Book" charset="0"/>
                <a:ea typeface="Gotham Narrow Book" charset="0"/>
                <a:cs typeface="Gotham Narrow Book" charset="0"/>
              </a:rPr>
              <a:t>.</a:t>
            </a:r>
            <a:endParaRPr lang="en-US" sz="20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853238" y="4645418"/>
            <a:ext cx="4670425" cy="339725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i="1" dirty="0" smtClean="0">
                <a:solidFill>
                  <a:srgbClr val="0A3254"/>
                </a:solidFill>
                <a:latin typeface="Gotham Narrow Book" charset="0"/>
                <a:ea typeface="Gotham Narrow Book" charset="0"/>
                <a:cs typeface="Gotham Narrow Book" charset="0"/>
              </a:rPr>
              <a:t>– Quote Author</a:t>
            </a:r>
            <a:endParaRPr lang="en-US" sz="1400" i="1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10393" y="781090"/>
            <a:ext cx="2743200" cy="327519"/>
          </a:xfrm>
        </p:spPr>
        <p:txBody>
          <a:bodyPr/>
          <a:lstStyle>
            <a:lvl1pPr marL="0" indent="0">
              <a:buNone/>
              <a:defRPr sz="2800">
                <a:solidFill>
                  <a:srgbClr val="0A3254"/>
                </a:solidFill>
              </a:defRPr>
            </a:lvl1pPr>
          </a:lstStyle>
          <a:p>
            <a:r>
              <a:rPr lang="en-US" sz="1800" b="0" i="0" dirty="0" smtClean="0">
                <a:latin typeface="Gotham Narrow Book" charset="0"/>
                <a:ea typeface="Gotham Narrow Book" charset="0"/>
                <a:cs typeface="Gotham Narrow Book" charset="0"/>
              </a:rPr>
              <a:t>Section Sub-Title</a:t>
            </a:r>
            <a:endParaRPr lang="en-US" sz="1800" b="0" i="0" dirty="0"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99249" y="301417"/>
            <a:ext cx="2864609" cy="6285368"/>
          </a:xfrm>
          <a:prstGeom prst="roundRect">
            <a:avLst>
              <a:gd name="adj" fmla="val 7657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06988" y="160019"/>
            <a:ext cx="1262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0" i="0" dirty="0" smtClean="0">
                <a:solidFill>
                  <a:srgbClr val="D9272D"/>
                </a:solidFill>
                <a:latin typeface="Gotham Narrow Medium" charset="0"/>
                <a:ea typeface="Gotham Narrow Medium" charset="0"/>
                <a:cs typeface="Gotham Narrow Medium" charset="0"/>
              </a:rPr>
              <a:t>“</a:t>
            </a:r>
            <a:endParaRPr lang="en-US" sz="9600" b="0" i="0" dirty="0">
              <a:solidFill>
                <a:srgbClr val="D9272D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210392" y="309509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10393" y="781090"/>
            <a:ext cx="2743200" cy="327519"/>
          </a:xfrm>
        </p:spPr>
        <p:txBody>
          <a:bodyPr/>
          <a:lstStyle>
            <a:lvl1pPr marL="0" indent="0">
              <a:buNone/>
              <a:defRPr sz="2800">
                <a:solidFill>
                  <a:srgbClr val="0A3254"/>
                </a:solidFill>
              </a:defRPr>
            </a:lvl1pPr>
          </a:lstStyle>
          <a:p>
            <a:r>
              <a:rPr lang="en-US" sz="1800" b="0" i="0" dirty="0" smtClean="0">
                <a:latin typeface="Gotham Narrow Book" charset="0"/>
                <a:ea typeface="Gotham Narrow Book" charset="0"/>
                <a:cs typeface="Gotham Narrow Book" charset="0"/>
              </a:rPr>
              <a:t>Section Sub-Title</a:t>
            </a:r>
            <a:endParaRPr lang="en-US" sz="1800" b="0" i="0" dirty="0"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954" y="2398871"/>
            <a:ext cx="2257425" cy="279593"/>
          </a:xfrm>
        </p:spPr>
        <p:txBody>
          <a:bodyPr/>
          <a:lstStyle>
            <a:lvl1pPr marL="0" indent="0" algn="ctr">
              <a:buNone/>
              <a:defRPr sz="28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600953" y="2840844"/>
            <a:ext cx="2257425" cy="2192337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r>
              <a:rPr lang="en-US" sz="1200" dirty="0" err="1" smtClean="0"/>
              <a:t>Donec</a:t>
            </a:r>
            <a:r>
              <a:rPr lang="en-US" sz="1200" dirty="0" smtClean="0"/>
              <a:t> </a:t>
            </a:r>
            <a:r>
              <a:rPr lang="en-US" sz="1200" dirty="0" err="1" smtClean="0"/>
              <a:t>consequat</a:t>
            </a:r>
            <a:r>
              <a:rPr lang="en-US" sz="1200" dirty="0" smtClean="0"/>
              <a:t> ipsum </a:t>
            </a:r>
            <a:r>
              <a:rPr lang="en-US" sz="1200" dirty="0" err="1" smtClean="0"/>
              <a:t>neque</a:t>
            </a:r>
            <a:r>
              <a:rPr lang="en-US" sz="1200" dirty="0" smtClean="0"/>
              <a:t>, et </a:t>
            </a:r>
            <a:r>
              <a:rPr lang="en-US" sz="1200" dirty="0" err="1" smtClean="0"/>
              <a:t>condimentum</a:t>
            </a:r>
            <a:r>
              <a:rPr lang="en-US" sz="1200" dirty="0" smtClean="0"/>
              <a:t> </a:t>
            </a:r>
            <a:r>
              <a:rPr lang="en-US" sz="1200" dirty="0" err="1" smtClean="0"/>
              <a:t>nibh</a:t>
            </a:r>
            <a:r>
              <a:rPr lang="en-US" sz="1200" dirty="0" smtClean="0"/>
              <a:t> convallis non. </a:t>
            </a:r>
            <a:r>
              <a:rPr lang="en-US" sz="1200" dirty="0" err="1" smtClean="0"/>
              <a:t>Etiam</a:t>
            </a:r>
            <a:r>
              <a:rPr lang="en-US" sz="1200" dirty="0" smtClean="0"/>
              <a:t> </a:t>
            </a:r>
            <a:r>
              <a:rPr lang="en-US" sz="1200" dirty="0" err="1" smtClean="0"/>
              <a:t>lacinia</a:t>
            </a:r>
            <a:r>
              <a:rPr lang="en-US" sz="1200" dirty="0" smtClean="0"/>
              <a:t> convallis dui id </a:t>
            </a:r>
            <a:r>
              <a:rPr lang="en-US" sz="1200" dirty="0" err="1" smtClean="0"/>
              <a:t>bibendum</a:t>
            </a:r>
            <a:r>
              <a:rPr lang="en-US" sz="1200" dirty="0" smtClean="0"/>
              <a:t>. </a:t>
            </a:r>
            <a:r>
              <a:rPr lang="en-US" sz="1200" dirty="0" err="1" smtClean="0"/>
              <a:t>Fusce</a:t>
            </a:r>
            <a:r>
              <a:rPr lang="en-US" sz="1200" dirty="0" smtClean="0"/>
              <a:t> </a:t>
            </a:r>
            <a:r>
              <a:rPr lang="en-US" sz="1200" dirty="0" err="1" smtClean="0"/>
              <a:t>finibus</a:t>
            </a:r>
            <a:r>
              <a:rPr lang="en-US" sz="1200" dirty="0" smtClean="0"/>
              <a:t> ante </a:t>
            </a:r>
            <a:r>
              <a:rPr lang="en-US" sz="1200" dirty="0" err="1" smtClean="0"/>
              <a:t>vel</a:t>
            </a:r>
            <a:r>
              <a:rPr lang="en-US" sz="1200" dirty="0" smtClean="0"/>
              <a:t> quam pharetra </a:t>
            </a:r>
            <a:r>
              <a:rPr lang="en-US" sz="1200" dirty="0" err="1" smtClean="0"/>
              <a:t>sodales</a:t>
            </a:r>
            <a:r>
              <a:rPr lang="en-US" sz="1200" dirty="0" smtClean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439909" y="2398871"/>
            <a:ext cx="2257425" cy="279593"/>
          </a:xfrm>
        </p:spPr>
        <p:txBody>
          <a:bodyPr/>
          <a:lstStyle>
            <a:lvl1pPr marL="0" indent="0" algn="ctr">
              <a:buNone/>
              <a:defRPr sz="28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439908" y="2840844"/>
            <a:ext cx="2257425" cy="2192337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r>
              <a:rPr lang="en-US" sz="1200" dirty="0" err="1" smtClean="0"/>
              <a:t>Donec</a:t>
            </a:r>
            <a:r>
              <a:rPr lang="en-US" sz="1200" dirty="0" smtClean="0"/>
              <a:t> </a:t>
            </a:r>
            <a:r>
              <a:rPr lang="en-US" sz="1200" dirty="0" err="1" smtClean="0"/>
              <a:t>consequat</a:t>
            </a:r>
            <a:r>
              <a:rPr lang="en-US" sz="1200" dirty="0" smtClean="0"/>
              <a:t> ipsum </a:t>
            </a:r>
            <a:r>
              <a:rPr lang="en-US" sz="1200" dirty="0" err="1" smtClean="0"/>
              <a:t>neque</a:t>
            </a:r>
            <a:r>
              <a:rPr lang="en-US" sz="1200" dirty="0" smtClean="0"/>
              <a:t>, et </a:t>
            </a:r>
            <a:r>
              <a:rPr lang="en-US" sz="1200" dirty="0" err="1" smtClean="0"/>
              <a:t>condimentum</a:t>
            </a:r>
            <a:r>
              <a:rPr lang="en-US" sz="1200" dirty="0" smtClean="0"/>
              <a:t> </a:t>
            </a:r>
            <a:r>
              <a:rPr lang="en-US" sz="1200" dirty="0" err="1" smtClean="0"/>
              <a:t>nibh</a:t>
            </a:r>
            <a:r>
              <a:rPr lang="en-US" sz="1200" dirty="0" smtClean="0"/>
              <a:t> convallis non. </a:t>
            </a:r>
            <a:r>
              <a:rPr lang="en-US" sz="1200" dirty="0" err="1" smtClean="0"/>
              <a:t>Etiam</a:t>
            </a:r>
            <a:r>
              <a:rPr lang="en-US" sz="1200" dirty="0" smtClean="0"/>
              <a:t> </a:t>
            </a:r>
            <a:r>
              <a:rPr lang="en-US" sz="1200" dirty="0" err="1" smtClean="0"/>
              <a:t>lacinia</a:t>
            </a:r>
            <a:r>
              <a:rPr lang="en-US" sz="1200" dirty="0" smtClean="0"/>
              <a:t> convallis dui id </a:t>
            </a:r>
            <a:r>
              <a:rPr lang="en-US" sz="1200" dirty="0" err="1" smtClean="0"/>
              <a:t>bibendum</a:t>
            </a:r>
            <a:r>
              <a:rPr lang="en-US" sz="1200" dirty="0" smtClean="0"/>
              <a:t>. </a:t>
            </a:r>
            <a:r>
              <a:rPr lang="en-US" sz="1200" dirty="0" err="1" smtClean="0"/>
              <a:t>Fusce</a:t>
            </a:r>
            <a:r>
              <a:rPr lang="en-US" sz="1200" dirty="0" smtClean="0"/>
              <a:t> </a:t>
            </a:r>
            <a:r>
              <a:rPr lang="en-US" sz="1200" dirty="0" err="1" smtClean="0"/>
              <a:t>finibus</a:t>
            </a:r>
            <a:r>
              <a:rPr lang="en-US" sz="1200" dirty="0" smtClean="0"/>
              <a:t> ante </a:t>
            </a:r>
            <a:r>
              <a:rPr lang="en-US" sz="1200" dirty="0" err="1" smtClean="0"/>
              <a:t>vel</a:t>
            </a:r>
            <a:r>
              <a:rPr lang="en-US" sz="1200" dirty="0" smtClean="0"/>
              <a:t> quam pharetra </a:t>
            </a:r>
            <a:r>
              <a:rPr lang="en-US" sz="1200" dirty="0" err="1" smtClean="0"/>
              <a:t>sodales</a:t>
            </a:r>
            <a:r>
              <a:rPr lang="en-US" sz="1200" dirty="0" smtClean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9278863" y="2398871"/>
            <a:ext cx="2257425" cy="279593"/>
          </a:xfrm>
        </p:spPr>
        <p:txBody>
          <a:bodyPr/>
          <a:lstStyle>
            <a:lvl1pPr marL="0" indent="0" algn="ctr">
              <a:buNone/>
              <a:defRPr sz="28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9278862" y="2840844"/>
            <a:ext cx="2257425" cy="2192337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r>
              <a:rPr lang="en-US" sz="1200" dirty="0" err="1" smtClean="0"/>
              <a:t>Donec</a:t>
            </a:r>
            <a:r>
              <a:rPr lang="en-US" sz="1200" dirty="0" smtClean="0"/>
              <a:t> </a:t>
            </a:r>
            <a:r>
              <a:rPr lang="en-US" sz="1200" dirty="0" err="1" smtClean="0"/>
              <a:t>consequat</a:t>
            </a:r>
            <a:r>
              <a:rPr lang="en-US" sz="1200" dirty="0" smtClean="0"/>
              <a:t> ipsum </a:t>
            </a:r>
            <a:r>
              <a:rPr lang="en-US" sz="1200" dirty="0" err="1" smtClean="0"/>
              <a:t>neque</a:t>
            </a:r>
            <a:r>
              <a:rPr lang="en-US" sz="1200" dirty="0" smtClean="0"/>
              <a:t>, et </a:t>
            </a:r>
            <a:r>
              <a:rPr lang="en-US" sz="1200" dirty="0" err="1" smtClean="0"/>
              <a:t>condimentum</a:t>
            </a:r>
            <a:r>
              <a:rPr lang="en-US" sz="1200" dirty="0" smtClean="0"/>
              <a:t> </a:t>
            </a:r>
            <a:r>
              <a:rPr lang="en-US" sz="1200" dirty="0" err="1" smtClean="0"/>
              <a:t>nibh</a:t>
            </a:r>
            <a:r>
              <a:rPr lang="en-US" sz="1200" dirty="0" smtClean="0"/>
              <a:t> convallis non. </a:t>
            </a:r>
            <a:r>
              <a:rPr lang="en-US" sz="1200" dirty="0" err="1" smtClean="0"/>
              <a:t>Etiam</a:t>
            </a:r>
            <a:r>
              <a:rPr lang="en-US" sz="1200" dirty="0" smtClean="0"/>
              <a:t> </a:t>
            </a:r>
            <a:r>
              <a:rPr lang="en-US" sz="1200" dirty="0" err="1" smtClean="0"/>
              <a:t>lacinia</a:t>
            </a:r>
            <a:r>
              <a:rPr lang="en-US" sz="1200" dirty="0" smtClean="0"/>
              <a:t> convallis dui id </a:t>
            </a:r>
            <a:r>
              <a:rPr lang="en-US" sz="1200" dirty="0" err="1" smtClean="0"/>
              <a:t>bibendum</a:t>
            </a:r>
            <a:r>
              <a:rPr lang="en-US" sz="1200" dirty="0" smtClean="0"/>
              <a:t>. </a:t>
            </a:r>
            <a:r>
              <a:rPr lang="en-US" sz="1200" dirty="0" err="1" smtClean="0"/>
              <a:t>Fusce</a:t>
            </a:r>
            <a:r>
              <a:rPr lang="en-US" sz="1200" dirty="0" smtClean="0"/>
              <a:t> </a:t>
            </a:r>
            <a:r>
              <a:rPr lang="en-US" sz="1200" dirty="0" err="1" smtClean="0"/>
              <a:t>finibus</a:t>
            </a:r>
            <a:r>
              <a:rPr lang="en-US" sz="1200" dirty="0" smtClean="0"/>
              <a:t> ante </a:t>
            </a:r>
            <a:r>
              <a:rPr lang="en-US" sz="1200" dirty="0" err="1" smtClean="0"/>
              <a:t>vel</a:t>
            </a:r>
            <a:r>
              <a:rPr lang="en-US" sz="1200" dirty="0" smtClean="0"/>
              <a:t> quam pharetra </a:t>
            </a:r>
            <a:r>
              <a:rPr lang="en-US" sz="1200" dirty="0" err="1" smtClean="0"/>
              <a:t>sodales</a:t>
            </a:r>
            <a:r>
              <a:rPr lang="en-US" sz="1200" dirty="0" smtClean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3431023" y="550258"/>
            <a:ext cx="2557083" cy="4855222"/>
          </a:xfrm>
          <a:prstGeom prst="roundRect">
            <a:avLst>
              <a:gd name="adj" fmla="val 622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 userDrawn="1"/>
        </p:nvSpPr>
        <p:spPr>
          <a:xfrm>
            <a:off x="6277815" y="550258"/>
            <a:ext cx="2557083" cy="4855222"/>
          </a:xfrm>
          <a:prstGeom prst="roundRect">
            <a:avLst>
              <a:gd name="adj" fmla="val 622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 userDrawn="1"/>
        </p:nvSpPr>
        <p:spPr>
          <a:xfrm>
            <a:off x="9124607" y="554355"/>
            <a:ext cx="2557083" cy="4855222"/>
          </a:xfrm>
          <a:prstGeom prst="roundRect">
            <a:avLst>
              <a:gd name="adj" fmla="val 622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892269" y="1982549"/>
            <a:ext cx="16831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714784" y="1982549"/>
            <a:ext cx="16831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561576" y="1982549"/>
            <a:ext cx="16831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 userDrawn="1"/>
        </p:nvSpPr>
        <p:spPr>
          <a:xfrm>
            <a:off x="7986839" y="3318351"/>
            <a:ext cx="3665692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 userDrawn="1"/>
        </p:nvSpPr>
        <p:spPr>
          <a:xfrm>
            <a:off x="7952153" y="3132094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 userDrawn="1"/>
        </p:nvSpPr>
        <p:spPr>
          <a:xfrm>
            <a:off x="8113628" y="3418331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4037926" y="3318351"/>
            <a:ext cx="3689968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 userDrawn="1"/>
        </p:nvSpPr>
        <p:spPr>
          <a:xfrm>
            <a:off x="4013650" y="3132094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 userDrawn="1"/>
        </p:nvSpPr>
        <p:spPr>
          <a:xfrm>
            <a:off x="4175125" y="3418331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 userDrawn="1"/>
        </p:nvSpPr>
        <p:spPr>
          <a:xfrm>
            <a:off x="8011115" y="574675"/>
            <a:ext cx="3689968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7986923" y="388418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8148398" y="674655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4037926" y="574675"/>
            <a:ext cx="3706152" cy="2354642"/>
          </a:xfrm>
          <a:prstGeom prst="roundRect">
            <a:avLst>
              <a:gd name="adj" fmla="val 704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 userDrawn="1"/>
        </p:nvSpPr>
        <p:spPr>
          <a:xfrm>
            <a:off x="4013650" y="388418"/>
            <a:ext cx="3746612" cy="639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 userDrawn="1"/>
        </p:nvSpPr>
        <p:spPr>
          <a:xfrm>
            <a:off x="4175125" y="674655"/>
            <a:ext cx="332139" cy="66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9"/>
          <p:cNvSpPr>
            <a:spLocks noGrp="1"/>
          </p:cNvSpPr>
          <p:nvPr>
            <p:ph type="title" hasCustomPrompt="1"/>
          </p:nvPr>
        </p:nvSpPr>
        <p:spPr>
          <a:xfrm>
            <a:off x="210392" y="309509"/>
            <a:ext cx="2743201" cy="420835"/>
          </a:xfrm>
        </p:spPr>
        <p:txBody>
          <a:bodyPr>
            <a:normAutofit/>
          </a:bodyPr>
          <a:lstStyle>
            <a:lvl1pPr>
              <a:defRPr sz="2200" b="0" i="0">
                <a:solidFill>
                  <a:srgbClr val="0A3254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10393" y="781090"/>
            <a:ext cx="2743200" cy="327519"/>
          </a:xfrm>
        </p:spPr>
        <p:txBody>
          <a:bodyPr/>
          <a:lstStyle>
            <a:lvl1pPr marL="0" indent="0">
              <a:buNone/>
              <a:defRPr sz="2800">
                <a:solidFill>
                  <a:srgbClr val="0A3254"/>
                </a:solidFill>
              </a:defRPr>
            </a:lvl1pPr>
          </a:lstStyle>
          <a:p>
            <a:r>
              <a:rPr lang="en-US" sz="1800" b="0" i="0" dirty="0" smtClean="0">
                <a:latin typeface="Gotham Narrow Book" charset="0"/>
                <a:ea typeface="Gotham Narrow Book" charset="0"/>
                <a:cs typeface="Gotham Narrow Book" charset="0"/>
              </a:rPr>
              <a:t>Section Sub-Title</a:t>
            </a:r>
            <a:endParaRPr lang="en-US" sz="1800" b="0" i="0" dirty="0"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733925" y="574675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175125" y="1181100"/>
            <a:ext cx="3471863" cy="163512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r>
              <a:rPr lang="en-US" sz="1200" dirty="0" err="1" smtClean="0"/>
              <a:t>Donec</a:t>
            </a:r>
            <a:r>
              <a:rPr lang="en-US" sz="1200" dirty="0" smtClean="0"/>
              <a:t> </a:t>
            </a:r>
            <a:r>
              <a:rPr lang="en-US" sz="1200" dirty="0" err="1" smtClean="0"/>
              <a:t>consequat</a:t>
            </a:r>
            <a:r>
              <a:rPr lang="en-US" sz="1200" dirty="0" smtClean="0"/>
              <a:t> ipsum </a:t>
            </a:r>
            <a:r>
              <a:rPr lang="en-US" sz="1200" dirty="0" err="1" smtClean="0"/>
              <a:t>neque</a:t>
            </a:r>
            <a:r>
              <a:rPr lang="en-US" sz="1200" dirty="0" smtClean="0"/>
              <a:t>, et </a:t>
            </a:r>
            <a:r>
              <a:rPr lang="en-US" sz="1200" dirty="0" err="1" smtClean="0"/>
              <a:t>condimentum</a:t>
            </a:r>
            <a:r>
              <a:rPr lang="en-US" sz="1200" dirty="0" smtClean="0"/>
              <a:t> </a:t>
            </a:r>
            <a:r>
              <a:rPr lang="en-US" sz="1200" dirty="0" err="1" smtClean="0"/>
              <a:t>nibh</a:t>
            </a:r>
            <a:r>
              <a:rPr lang="en-US" sz="1200" dirty="0" smtClean="0"/>
              <a:t> convallis non. </a:t>
            </a:r>
            <a:r>
              <a:rPr lang="en-US" sz="1200" dirty="0" err="1" smtClean="0"/>
              <a:t>Etiam</a:t>
            </a:r>
            <a:r>
              <a:rPr lang="en-US" sz="1200" dirty="0" smtClean="0"/>
              <a:t> </a:t>
            </a:r>
            <a:r>
              <a:rPr lang="en-US" sz="1200" dirty="0" err="1" smtClean="0"/>
              <a:t>lacinia</a:t>
            </a:r>
            <a:r>
              <a:rPr lang="en-US" sz="1200" dirty="0" smtClean="0"/>
              <a:t> convallis dui id </a:t>
            </a:r>
            <a:r>
              <a:rPr lang="en-US" sz="1200" dirty="0" err="1" smtClean="0"/>
              <a:t>bibendum</a:t>
            </a:r>
            <a:r>
              <a:rPr lang="en-US" sz="1200" dirty="0" smtClean="0"/>
              <a:t>. </a:t>
            </a:r>
            <a:r>
              <a:rPr lang="en-US" sz="1200" dirty="0" err="1" smtClean="0"/>
              <a:t>Fusce</a:t>
            </a:r>
            <a:r>
              <a:rPr lang="en-US" sz="1200" dirty="0" smtClean="0"/>
              <a:t> </a:t>
            </a:r>
            <a:r>
              <a:rPr lang="en-US" sz="1200" dirty="0" err="1" smtClean="0"/>
              <a:t>finibus</a:t>
            </a:r>
            <a:r>
              <a:rPr lang="en-US" sz="1200" dirty="0" smtClean="0"/>
              <a:t> ante </a:t>
            </a:r>
            <a:r>
              <a:rPr lang="en-US" sz="1200" dirty="0" err="1" smtClean="0"/>
              <a:t>vel</a:t>
            </a:r>
            <a:r>
              <a:rPr lang="en-US" sz="1200" dirty="0" smtClean="0"/>
              <a:t> quam pharetra </a:t>
            </a:r>
            <a:r>
              <a:rPr lang="en-US" sz="1200" dirty="0" err="1" smtClean="0"/>
              <a:t>sodales</a:t>
            </a:r>
            <a:r>
              <a:rPr lang="en-US" sz="1200" dirty="0" smtClean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657214" y="574675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8098414" y="1181101"/>
            <a:ext cx="3471863" cy="1545916"/>
          </a:xfrm>
        </p:spPr>
        <p:txBody>
          <a:bodyPr>
            <a:normAutofit/>
          </a:bodyPr>
          <a:lstStyle>
            <a:lvl1pPr marL="171450" indent="-171450">
              <a:buClr>
                <a:srgbClr val="D9272D"/>
              </a:buClr>
              <a:buFont typeface="Wingdings" charset="2"/>
              <a:buChar char="§"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</a:p>
          <a:p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657214" y="3301693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8098414" y="3908118"/>
            <a:ext cx="3471863" cy="1635125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r>
              <a:rPr lang="en-US" sz="1200" dirty="0" err="1" smtClean="0"/>
              <a:t>Donec</a:t>
            </a:r>
            <a:r>
              <a:rPr lang="en-US" sz="1200" dirty="0" smtClean="0"/>
              <a:t> </a:t>
            </a:r>
            <a:r>
              <a:rPr lang="en-US" sz="1200" dirty="0" err="1" smtClean="0"/>
              <a:t>consequat</a:t>
            </a:r>
            <a:r>
              <a:rPr lang="en-US" sz="1200" dirty="0" smtClean="0"/>
              <a:t> ipsum </a:t>
            </a:r>
            <a:r>
              <a:rPr lang="en-US" sz="1200" dirty="0" err="1" smtClean="0"/>
              <a:t>neque</a:t>
            </a:r>
            <a:r>
              <a:rPr lang="en-US" sz="1200" dirty="0" smtClean="0"/>
              <a:t>, et </a:t>
            </a:r>
            <a:r>
              <a:rPr lang="en-US" sz="1200" dirty="0" err="1" smtClean="0"/>
              <a:t>condimentum</a:t>
            </a:r>
            <a:r>
              <a:rPr lang="en-US" sz="1200" dirty="0" smtClean="0"/>
              <a:t> </a:t>
            </a:r>
            <a:r>
              <a:rPr lang="en-US" sz="1200" dirty="0" err="1" smtClean="0"/>
              <a:t>nibh</a:t>
            </a:r>
            <a:r>
              <a:rPr lang="en-US" sz="1200" dirty="0" smtClean="0"/>
              <a:t> convallis non. </a:t>
            </a:r>
            <a:r>
              <a:rPr lang="en-US" sz="1200" dirty="0" err="1" smtClean="0"/>
              <a:t>Etiam</a:t>
            </a:r>
            <a:r>
              <a:rPr lang="en-US" sz="1200" dirty="0" smtClean="0"/>
              <a:t> </a:t>
            </a:r>
            <a:r>
              <a:rPr lang="en-US" sz="1200" dirty="0" err="1" smtClean="0"/>
              <a:t>lacinia</a:t>
            </a:r>
            <a:r>
              <a:rPr lang="en-US" sz="1200" dirty="0" smtClean="0"/>
              <a:t> convallis dui id </a:t>
            </a:r>
            <a:r>
              <a:rPr lang="en-US" sz="1200" dirty="0" err="1" smtClean="0"/>
              <a:t>bibendum</a:t>
            </a:r>
            <a:r>
              <a:rPr lang="en-US" sz="1200" dirty="0" smtClean="0"/>
              <a:t>. </a:t>
            </a:r>
            <a:r>
              <a:rPr lang="en-US" sz="1200" dirty="0" err="1" smtClean="0"/>
              <a:t>Fusce</a:t>
            </a:r>
            <a:r>
              <a:rPr lang="en-US" sz="1200" dirty="0" smtClean="0"/>
              <a:t> </a:t>
            </a:r>
            <a:r>
              <a:rPr lang="en-US" sz="1200" dirty="0" err="1" smtClean="0"/>
              <a:t>finibus</a:t>
            </a:r>
            <a:r>
              <a:rPr lang="en-US" sz="1200" dirty="0" smtClean="0"/>
              <a:t> ante </a:t>
            </a:r>
            <a:r>
              <a:rPr lang="en-US" sz="1200" dirty="0" err="1" smtClean="0"/>
              <a:t>vel</a:t>
            </a:r>
            <a:r>
              <a:rPr lang="en-US" sz="1200" dirty="0" smtClean="0"/>
              <a:t> quam pharetra </a:t>
            </a:r>
            <a:r>
              <a:rPr lang="en-US" sz="1200" dirty="0" err="1" smtClean="0"/>
              <a:t>sodales</a:t>
            </a:r>
            <a:r>
              <a:rPr lang="en-US" sz="1200" dirty="0" smtClean="0"/>
              <a:t>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4699155" y="3325969"/>
            <a:ext cx="2840038" cy="274989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4140355" y="3932395"/>
            <a:ext cx="3471863" cy="1545916"/>
          </a:xfrm>
        </p:spPr>
        <p:txBody>
          <a:bodyPr>
            <a:normAutofit/>
          </a:bodyPr>
          <a:lstStyle>
            <a:lvl1pPr marL="171450" indent="-171450">
              <a:buClr>
                <a:srgbClr val="D9272D"/>
              </a:buClr>
              <a:buFont typeface="Wingdings" charset="2"/>
              <a:buChar char="§"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lectus</a:t>
            </a:r>
            <a:r>
              <a:rPr lang="en-US" sz="1200" dirty="0" smtClean="0"/>
              <a:t> </a:t>
            </a:r>
            <a:r>
              <a:rPr lang="en-US" sz="1200" dirty="0" err="1" smtClean="0"/>
              <a:t>leo</a:t>
            </a:r>
            <a:r>
              <a:rPr lang="en-US" sz="1200" dirty="0" smtClean="0"/>
              <a:t>, pharetra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 </a:t>
            </a:r>
            <a:r>
              <a:rPr lang="en-US" sz="1200" dirty="0" err="1" smtClean="0"/>
              <a:t>erat</a:t>
            </a:r>
            <a:r>
              <a:rPr lang="en-US" sz="1200" dirty="0" smtClean="0"/>
              <a:t> </a:t>
            </a:r>
            <a:r>
              <a:rPr lang="en-US" sz="1200" dirty="0" err="1" smtClean="0"/>
              <a:t>ut</a:t>
            </a:r>
            <a:r>
              <a:rPr lang="en-US" sz="1200" dirty="0" smtClean="0"/>
              <a:t>, </a:t>
            </a:r>
            <a:r>
              <a:rPr lang="en-US" sz="1200" dirty="0" err="1" smtClean="0"/>
              <a:t>scelerisque</a:t>
            </a:r>
            <a:r>
              <a:rPr lang="en-US" sz="1200" dirty="0" smtClean="0"/>
              <a:t> </a:t>
            </a:r>
            <a:r>
              <a:rPr lang="en-US" sz="1200" dirty="0" err="1" smtClean="0"/>
              <a:t>dapibus</a:t>
            </a:r>
            <a:r>
              <a:rPr lang="en-US" sz="1200" dirty="0" smtClean="0"/>
              <a:t> </a:t>
            </a:r>
            <a:r>
              <a:rPr lang="en-US" sz="1200" dirty="0" err="1" smtClean="0"/>
              <a:t>augue</a:t>
            </a:r>
            <a:r>
              <a:rPr lang="en-US" sz="1200" dirty="0" smtClean="0"/>
              <a:t>. </a:t>
            </a:r>
          </a:p>
          <a:p>
            <a:r>
              <a:rPr lang="en-US" sz="1200" dirty="0" err="1" smtClean="0"/>
              <a:t>Aliquam</a:t>
            </a:r>
            <a:r>
              <a:rPr lang="en-US" sz="1200" dirty="0" smtClean="0"/>
              <a:t> porta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ipsum, </a:t>
            </a: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mattis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 </a:t>
            </a:r>
            <a:r>
              <a:rPr lang="en-US" sz="1200" dirty="0" err="1" smtClean="0"/>
              <a:t>rutrum</a:t>
            </a:r>
            <a:r>
              <a:rPr lang="en-US" sz="1200" dirty="0" smtClean="0"/>
              <a:t> vel.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d Ite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213411" cy="6866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712788" y="2862881"/>
            <a:ext cx="2555875" cy="1885950"/>
          </a:xfrm>
          <a:prstGeom prst="roundRect">
            <a:avLst>
              <a:gd name="adj" fmla="val 6369"/>
            </a:avLst>
          </a:prstGeom>
          <a:solidFill>
            <a:srgbClr val="D9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3449212" y="849313"/>
            <a:ext cx="2555875" cy="1885950"/>
          </a:xfrm>
          <a:prstGeom prst="roundRect">
            <a:avLst>
              <a:gd name="adj" fmla="val 636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 userDrawn="1"/>
        </p:nvSpPr>
        <p:spPr>
          <a:xfrm>
            <a:off x="6185638" y="2862881"/>
            <a:ext cx="2555875" cy="1885950"/>
          </a:xfrm>
          <a:prstGeom prst="roundRect">
            <a:avLst>
              <a:gd name="adj" fmla="val 636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 userDrawn="1"/>
        </p:nvSpPr>
        <p:spPr>
          <a:xfrm>
            <a:off x="8922061" y="849313"/>
            <a:ext cx="2555875" cy="1885950"/>
          </a:xfrm>
          <a:prstGeom prst="roundRect">
            <a:avLst>
              <a:gd name="adj" fmla="val 6369"/>
            </a:avLst>
          </a:prstGeom>
          <a:solidFill>
            <a:srgbClr val="0A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36001" y="1076481"/>
            <a:ext cx="2160588" cy="2667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636001" y="1420397"/>
            <a:ext cx="2160588" cy="1084263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377853" y="3115057"/>
            <a:ext cx="2160588" cy="2667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rgbClr val="0A3254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377853" y="3458973"/>
            <a:ext cx="2160588" cy="1084263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/>
              <a:t>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  <a:r>
              <a:rPr lang="en-US" sz="1200" dirty="0" err="1" smtClean="0"/>
              <a:t>Quisque</a:t>
            </a:r>
            <a:r>
              <a:rPr lang="en-US" sz="1200" dirty="0" smtClean="0"/>
              <a:t> </a:t>
            </a:r>
            <a:r>
              <a:rPr lang="en-US" sz="1200" dirty="0" err="1" smtClean="0"/>
              <a:t>fermentum</a:t>
            </a:r>
            <a:r>
              <a:rPr lang="en-US" sz="1200" dirty="0" smtClean="0"/>
              <a:t> </a:t>
            </a:r>
            <a:r>
              <a:rPr lang="en-US" sz="1200" dirty="0" err="1" smtClean="0"/>
              <a:t>dignissim</a:t>
            </a:r>
            <a:r>
              <a:rPr lang="en-US" sz="1200" dirty="0" smtClean="0"/>
              <a:t> </a:t>
            </a:r>
            <a:r>
              <a:rPr lang="en-US" sz="1200" dirty="0" err="1" smtClean="0"/>
              <a:t>posuere</a:t>
            </a:r>
            <a:r>
              <a:rPr lang="en-US" sz="1200" dirty="0" smtClean="0"/>
              <a:t>. </a:t>
            </a:r>
            <a:r>
              <a:rPr lang="en-US" sz="1200" dirty="0" err="1" smtClean="0"/>
              <a:t>Sed</a:t>
            </a:r>
            <a:r>
              <a:rPr lang="en-US" sz="1200" dirty="0" smtClean="0"/>
              <a:t> </a:t>
            </a:r>
            <a:r>
              <a:rPr lang="en-US" sz="1200" dirty="0" err="1" smtClean="0"/>
              <a:t>vel</a:t>
            </a:r>
            <a:r>
              <a:rPr lang="en-US" sz="1200" dirty="0" smtClean="0"/>
              <a:t> </a:t>
            </a:r>
            <a:r>
              <a:rPr lang="en-US" sz="1200" dirty="0" err="1" smtClean="0"/>
              <a:t>risus</a:t>
            </a:r>
            <a:r>
              <a:rPr lang="en-US" sz="1200" dirty="0" smtClean="0"/>
              <a:t> mi. </a:t>
            </a:r>
            <a:endParaRPr lang="en-US" sz="1200" dirty="0">
              <a:solidFill>
                <a:srgbClr val="0A3254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4130" y="3101487"/>
            <a:ext cx="2201862" cy="2803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chemeClr val="bg1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904130" y="3491335"/>
            <a:ext cx="2201862" cy="746125"/>
          </a:xfrm>
        </p:spPr>
        <p:txBody>
          <a:bodyPr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Lorem ipsum dolor sit </a:t>
            </a:r>
            <a:r>
              <a:rPr lang="en-US" sz="1200" dirty="0" err="1" smtClean="0">
                <a:solidFill>
                  <a:schemeClr val="bg1"/>
                </a:solidFill>
              </a:rPr>
              <a:t>amet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consectetur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adipiscing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elit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Quisque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fermentum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dignissim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posuere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Sed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vel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risus</a:t>
            </a:r>
            <a:r>
              <a:rPr lang="en-US" sz="1200" dirty="0" smtClean="0">
                <a:solidFill>
                  <a:schemeClr val="bg1"/>
                </a:solidFill>
              </a:rPr>
              <a:t> mi. </a:t>
            </a:r>
            <a:endParaRPr lang="en-US" sz="1200" dirty="0">
              <a:solidFill>
                <a:schemeClr val="bg1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9100013" y="1076481"/>
            <a:ext cx="2201862" cy="2803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defRPr>
            </a:lvl1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  <a:latin typeface="Gotham Narrow Medium" charset="0"/>
                <a:ea typeface="Gotham Narrow Medium" charset="0"/>
                <a:cs typeface="Gotham Narrow Medium" charset="0"/>
              </a:rPr>
              <a:t>ITEM TITLE</a:t>
            </a:r>
            <a:endParaRPr lang="en-US" sz="1400" dirty="0">
              <a:solidFill>
                <a:schemeClr val="bg1"/>
              </a:solidFill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9100013" y="1466329"/>
            <a:ext cx="2201862" cy="746125"/>
          </a:xfrm>
        </p:spPr>
        <p:txBody>
          <a:bodyPr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Lorem ipsum dolor sit </a:t>
            </a:r>
            <a:r>
              <a:rPr lang="en-US" sz="1200" dirty="0" err="1" smtClean="0">
                <a:solidFill>
                  <a:schemeClr val="bg1"/>
                </a:solidFill>
              </a:rPr>
              <a:t>amet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consectetur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adipiscing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elit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Quisque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fermentum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dignissim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posuere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Sed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vel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risus</a:t>
            </a:r>
            <a:r>
              <a:rPr lang="en-US" sz="1200" dirty="0" smtClean="0">
                <a:solidFill>
                  <a:schemeClr val="bg1"/>
                </a:solidFill>
              </a:rPr>
              <a:t> mi. </a:t>
            </a:r>
            <a:endParaRPr lang="en-US" sz="1200" dirty="0">
              <a:solidFill>
                <a:schemeClr val="bg1"/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5963830"/>
            <a:ext cx="1911618" cy="6229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2788" y="849313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85636" y="849313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49213" y="2862881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22062" y="2862881"/>
            <a:ext cx="2555875" cy="1885950"/>
          </a:xfrm>
          <a:prstGeom prst="roundRect">
            <a:avLst>
              <a:gd name="adj" fmla="val 594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87" y="5983551"/>
            <a:ext cx="2439214" cy="8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18C8F-2846-4C4D-A924-0358B19424E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57E96-C362-064B-92FE-20C15A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FIDSSA - 2022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Feedback session – Mishaan Daniel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" b="384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0" b="27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50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Three– 5/11/2022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275438"/>
          </a:xfrm>
        </p:spPr>
        <p:txBody>
          <a:bodyPr/>
          <a:lstStyle/>
          <a:p>
            <a:r>
              <a:rPr lang="en-US" dirty="0" smtClean="0"/>
              <a:t>Emerging infections and outbreaks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Pathogen X – Prof Lucille Blumberg 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unknown set of pathogens from which disease X can emerge is large but  limited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Likely origin is zoonotic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Surveillance is key at the human animal environment interfaces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Strengthen global governance mechanism to ensure adoption of preparedness plans based on the One Health approach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Build on existing programme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“Not a matter of if but when”</a:t>
            </a:r>
          </a:p>
        </p:txBody>
      </p:sp>
    </p:spTree>
    <p:extLst>
      <p:ext uri="{BB962C8B-B14F-4D97-AF65-F5344CB8AC3E}">
        <p14:creationId xmlns:p14="http://schemas.microsoft.com/office/powerpoint/2010/main" val="31653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Three– 5/11/2022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275438"/>
          </a:xfrm>
        </p:spPr>
        <p:txBody>
          <a:bodyPr/>
          <a:lstStyle/>
          <a:p>
            <a:r>
              <a:rPr lang="en-US" dirty="0" smtClean="0"/>
              <a:t>Emerging infections and outbreaks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Monkeypox</a:t>
            </a:r>
            <a:r>
              <a:rPr lang="en-US" dirty="0" smtClean="0"/>
              <a:t>: a re-emerging zoonosis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First human case 1970 in DRC  – 9 month year old admitted with suspected smallpox – sample was sent to WHO Moscow which revealed </a:t>
            </a:r>
            <a:r>
              <a:rPr lang="en-US" dirty="0" err="1" smtClean="0"/>
              <a:t>monkeypox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Outline of the disease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Mysterious hepatitis in children, what do we know thus far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40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275438"/>
          </a:xfrm>
        </p:spPr>
        <p:txBody>
          <a:bodyPr/>
          <a:lstStyle/>
          <a:p>
            <a:r>
              <a:rPr lang="en-US" dirty="0" smtClean="0"/>
              <a:t>What resonated throughout the conference was the need to  remain passionate in regard to Infection prevention. </a:t>
            </a:r>
          </a:p>
          <a:p>
            <a:r>
              <a:rPr lang="en-US" dirty="0" smtClean="0"/>
              <a:t>Not to  lose ones  momentum in doing good because once you loss your momentum and passion, one losses one vision and goals.</a:t>
            </a:r>
          </a:p>
          <a:p>
            <a:endParaRPr lang="en-US" dirty="0"/>
          </a:p>
          <a:p>
            <a:r>
              <a:rPr lang="en-US" dirty="0" smtClean="0"/>
              <a:t>In the end the main focus is the patient which could be a family member, a friend, a colleague, a loved and cherish one  and that is why we do what we do.</a:t>
            </a:r>
          </a:p>
        </p:txBody>
      </p:sp>
    </p:spTree>
    <p:extLst>
      <p:ext uri="{BB962C8B-B14F-4D97-AF65-F5344CB8AC3E}">
        <p14:creationId xmlns:p14="http://schemas.microsoft.com/office/powerpoint/2010/main" val="34990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images to the right are editable and can be replaced with your own images. Replace this text with your own section title and suitable description.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r="2241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7611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r="750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r="1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6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Insert quote here. The image to the left can be replaced with any portrait-orientated image.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– Insert quote author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r="15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24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One – 3/11/2022 - Feedback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360554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/>
              <a:t>Pre – Congress workshops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Jan Erasmus – Solving IPC problems using scientific approach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Needs data, volume and trustworthy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Needs skill to analyse, analytical thinking, computer skills including </a:t>
            </a:r>
            <a:r>
              <a:rPr lang="en-US" dirty="0" err="1"/>
              <a:t>M</a:t>
            </a:r>
            <a:r>
              <a:rPr lang="en-US" dirty="0" err="1" smtClean="0"/>
              <a:t>aths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Needs stakeholder/leadership involvement</a:t>
            </a:r>
          </a:p>
        </p:txBody>
      </p:sp>
    </p:spTree>
    <p:extLst>
      <p:ext uri="{BB962C8B-B14F-4D97-AF65-F5344CB8AC3E}">
        <p14:creationId xmlns:p14="http://schemas.microsoft.com/office/powerpoint/2010/main" val="17711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One – 3/11/2022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275438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/>
              <a:t>Plenary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The impact of COVID on IPC – Liza Sitharam ( Netcare prospective)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Healthcare associated infection – increase noted (Covid 19 infections, blood stream infections, ventilator associated pneumonias)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Increase in Candida auris,  and CRE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Currently seeing an increase pan drug resistant micro-organism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Call all to action</a:t>
            </a:r>
            <a:r>
              <a:rPr lang="en-US" dirty="0" smtClean="0"/>
              <a:t>: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Strengthening our IPC systems by identifying gaps in the programme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Promoting a culture of IPC which is everyone's responsibility from leadership to support systems on the ground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To ensure resilience and sustainability  in the programme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Continue education and training in infection prevention.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60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Two – 4/11/2022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96741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/>
              <a:t>Parallel session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Consisted of two breakaway session Infection control and What’s new in antibiotic stewardship in South Africa.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Attended the Infection Control breakaway session.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Consisted of the following discussions: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IPC leadership competencies – Jan Erasmus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Co-operation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Integrity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Passion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Leadership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Initiative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05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Two – 4/11/2022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96741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 smtClean="0"/>
              <a:t>Implementation of the National Strategic Framework – </a:t>
            </a:r>
            <a:r>
              <a:rPr lang="en-US" sz="1400" b="1" dirty="0" err="1" smtClean="0"/>
              <a:t>Reshma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Misra</a:t>
            </a:r>
            <a:endParaRPr lang="en-US" sz="14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Core Components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IPC programme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Guidelines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Education and training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Surveillance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Monitoring</a:t>
            </a:r>
            <a:endParaRPr lang="en-US" sz="14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 smtClean="0"/>
              <a:t>Monitoring and Evaluation in context with infection prevention and control – </a:t>
            </a:r>
            <a:r>
              <a:rPr lang="en-US" sz="1400" b="1" dirty="0" err="1" smtClean="0"/>
              <a:t>Reshma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Misra</a:t>
            </a:r>
            <a:endParaRPr lang="en-US" sz="1400" b="1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What is monitoring and evaluating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IPC is everyone's responsibility 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Live it, sell it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21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Two – 4/11/2022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96741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 smtClean="0"/>
              <a:t>Implementation of an electronic tool for monitoring of hand hygiene: a central hospital perspective – </a:t>
            </a:r>
            <a:r>
              <a:rPr lang="en-US" sz="1400" b="1" dirty="0" err="1" smtClean="0"/>
              <a:t>Claudelle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Perumal</a:t>
            </a:r>
            <a:endParaRPr lang="en-US" sz="1400" b="1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Obtain buy in from senior management team.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Extensive training conducted with all categories of staff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Before each meeting we would nominate someone to demonstrate the hand rub technique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During hand over sessions in each department all staff take the time to demonstrate hand hygiene technique as well as recite the 5 moments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Place remainders in all patient care areas,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20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Two – 4/11/2022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496741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/>
              <a:t>Fungal diseases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Neonatal Candida infections and deaths in SA – </a:t>
            </a:r>
            <a:r>
              <a:rPr lang="en-US" b="1" dirty="0" err="1" smtClean="0"/>
              <a:t>Nelesh</a:t>
            </a:r>
            <a:r>
              <a:rPr lang="en-US" b="1" dirty="0" smtClean="0"/>
              <a:t> </a:t>
            </a:r>
            <a:r>
              <a:rPr lang="en-US" b="1" dirty="0" err="1" smtClean="0"/>
              <a:t>Govender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Gradual replacement of Candida </a:t>
            </a:r>
            <a:r>
              <a:rPr lang="en-US" dirty="0" err="1" smtClean="0"/>
              <a:t>parasilosis</a:t>
            </a:r>
            <a:r>
              <a:rPr lang="en-US" dirty="0" smtClean="0"/>
              <a:t> by Candida auris especially in NNICU.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Skin swabbing for Candida auris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 hospital’s experience with controlling candida auris – private versus public section – </a:t>
            </a:r>
            <a:r>
              <a:rPr lang="en-US" b="1" dirty="0" err="1" smtClean="0"/>
              <a:t>Sithembiso</a:t>
            </a:r>
            <a:r>
              <a:rPr lang="en-US" b="1" dirty="0" smtClean="0"/>
              <a:t> </a:t>
            </a:r>
            <a:r>
              <a:rPr lang="en-US" b="1" dirty="0" err="1" smtClean="0"/>
              <a:t>Velaphi</a:t>
            </a:r>
            <a:r>
              <a:rPr lang="en-US" b="1" dirty="0" smtClean="0"/>
              <a:t> and Evan </a:t>
            </a:r>
            <a:r>
              <a:rPr lang="en-US" b="1" dirty="0" err="1" smtClean="0"/>
              <a:t>Shoul</a:t>
            </a:r>
            <a:r>
              <a:rPr lang="en-US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Standard precautions – Hand hygiene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Contact transmission-based precautions – wear gloves and a disposable apron when in contact with patient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Isolation or co-</a:t>
            </a:r>
            <a:r>
              <a:rPr lang="en-US" dirty="0" err="1" smtClean="0"/>
              <a:t>horting</a:t>
            </a:r>
            <a:r>
              <a:rPr lang="en-US" dirty="0" smtClean="0"/>
              <a:t> – Isolate infected and/or colonised patient in a single room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Environmental cleaning – All surfaces in the patients environment to be wiped down using a hypo-chloride solution ( 1000 parts per million)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10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Three – </a:t>
            </a:r>
            <a:r>
              <a:rPr lang="en-US" dirty="0"/>
              <a:t>5</a:t>
            </a:r>
            <a:r>
              <a:rPr lang="en-US" dirty="0" smtClean="0"/>
              <a:t>/11/2022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987650" y="1112108"/>
            <a:ext cx="9639161" cy="5029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Tuberculosis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TB diagnostic – What is new and in the pipeline? </a:t>
            </a:r>
            <a:r>
              <a:rPr lang="en-US" dirty="0" err="1" smtClean="0"/>
              <a:t>Keeren</a:t>
            </a:r>
            <a:r>
              <a:rPr lang="en-US" dirty="0" smtClean="0"/>
              <a:t> </a:t>
            </a:r>
            <a:r>
              <a:rPr lang="en-US" dirty="0" err="1" smtClean="0"/>
              <a:t>Lutchminarain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Points of care testing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Subclinical TB – 57% of people don’t have symptoms. Most other  symptoms  experienced  don’t bother people enough to warrant being diagnosed. 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Overview of TB vaccines – </a:t>
            </a:r>
            <a:r>
              <a:rPr lang="en-US" dirty="0" err="1" smtClean="0"/>
              <a:t>Kogie</a:t>
            </a:r>
            <a:r>
              <a:rPr lang="en-US" dirty="0" smtClean="0"/>
              <a:t> Naidoo ( CAPRISA)</a:t>
            </a:r>
          </a:p>
          <a:p>
            <a:r>
              <a:rPr lang="en-US" dirty="0" smtClean="0"/>
              <a:t>Various new TB vaccines in the pipeline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Mycobacterium </a:t>
            </a:r>
            <a:r>
              <a:rPr lang="en-US" dirty="0" err="1" smtClean="0"/>
              <a:t>indicus</a:t>
            </a:r>
            <a:r>
              <a:rPr lang="en-US" dirty="0" smtClean="0"/>
              <a:t> </a:t>
            </a:r>
            <a:r>
              <a:rPr lang="en-US" dirty="0" err="1" smtClean="0"/>
              <a:t>pranii</a:t>
            </a:r>
            <a:r>
              <a:rPr lang="en-US" dirty="0" smtClean="0"/>
              <a:t> – Therapeutic vaccine – given intradermal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Prevents TB disease in HIV patient – 2023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New TB  vaccine trial – prevention of recurrence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TB vaccine for HIV exposed/Unexposed new-born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BCG re-vaccinations for young adults – trials to be done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BCG aerosol  study – 2027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9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803</Words>
  <Application>Microsoft Office PowerPoint</Application>
  <PresentationFormat>Widescreen</PresentationFormat>
  <Paragraphs>102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Gotham Narrow Book</vt:lpstr>
      <vt:lpstr>Gotham Narrow Medium</vt:lpstr>
      <vt:lpstr>Wingdings</vt:lpstr>
      <vt:lpstr>Office Theme</vt:lpstr>
      <vt:lpstr>FIDSSA - 2022</vt:lpstr>
      <vt:lpstr>PowerPoint Presentation</vt:lpstr>
      <vt:lpstr>Day One – 3/11/2022 - Feedback</vt:lpstr>
      <vt:lpstr>Day One – 3/11/2022</vt:lpstr>
      <vt:lpstr>Day Two – 4/11/2022</vt:lpstr>
      <vt:lpstr>Day Two – 4/11/2022</vt:lpstr>
      <vt:lpstr>Day Two – 4/11/2022</vt:lpstr>
      <vt:lpstr>Day Two – 4/11/2022</vt:lpstr>
      <vt:lpstr>Day Three – 5/11/2022</vt:lpstr>
      <vt:lpstr>Day Three– 5/11/2022</vt:lpstr>
      <vt:lpstr>Day Three– 5/11/2022</vt:lpstr>
      <vt:lpstr>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Mishaan Daniel</cp:lastModifiedBy>
  <cp:revision>79</cp:revision>
  <dcterms:created xsi:type="dcterms:W3CDTF">2017-06-19T09:23:10Z</dcterms:created>
  <dcterms:modified xsi:type="dcterms:W3CDTF">2022-12-06T05:44:29Z</dcterms:modified>
</cp:coreProperties>
</file>